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3" r:id="rId2"/>
  </p:sldIdLst>
  <p:sldSz cx="32004000" cy="44958000"/>
  <p:notesSz cx="12398375" cy="177927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Arial" charset="0"/>
      </a:defRPr>
    </a:lvl1pPr>
    <a:lvl2pPr marL="457200" algn="l" rtl="0" fontAlgn="base">
      <a:spcBef>
        <a:spcPct val="0"/>
      </a:spcBef>
      <a:spcAft>
        <a:spcPct val="0"/>
      </a:spcAft>
      <a:defRPr sz="3600" kern="1200">
        <a:solidFill>
          <a:schemeClr val="tx1"/>
        </a:solidFill>
        <a:latin typeface="Times New Roman" pitchFamily="18" charset="0"/>
        <a:ea typeface="+mn-ea"/>
        <a:cs typeface="Arial" charset="0"/>
      </a:defRPr>
    </a:lvl2pPr>
    <a:lvl3pPr marL="914400" algn="l" rtl="0" fontAlgn="base">
      <a:spcBef>
        <a:spcPct val="0"/>
      </a:spcBef>
      <a:spcAft>
        <a:spcPct val="0"/>
      </a:spcAft>
      <a:defRPr sz="36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36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CF9B"/>
    <a:srgbClr val="D9F3E6"/>
    <a:srgbClr val="E2F6EC"/>
    <a:srgbClr val="FCFEFD"/>
    <a:srgbClr val="ECF8F3"/>
    <a:srgbClr val="FFFF93"/>
    <a:srgbClr val="DFDA00"/>
    <a:srgbClr val="FFFF65"/>
    <a:srgbClr val="7E0000"/>
    <a:srgbClr val="9696E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692" autoAdjust="0"/>
    <p:restoredTop sz="94658" autoAdjust="0"/>
  </p:normalViewPr>
  <p:slideViewPr>
    <p:cSldViewPr>
      <p:cViewPr>
        <p:scale>
          <a:sx n="30" d="100"/>
          <a:sy n="30" d="100"/>
        </p:scale>
        <p:origin x="768" y="5358"/>
      </p:cViewPr>
      <p:guideLst>
        <p:guide orient="horz" pos="13968"/>
        <p:guide pos="100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5375501" cy="891764"/>
          </a:xfrm>
          <a:prstGeom prst="rect">
            <a:avLst/>
          </a:prstGeom>
          <a:noFill/>
          <a:ln w="9525">
            <a:noFill/>
            <a:miter lim="800000"/>
            <a:headEnd/>
            <a:tailEnd/>
          </a:ln>
          <a:effectLst/>
        </p:spPr>
        <p:txBody>
          <a:bodyPr vert="horz" wrap="square" lIns="172360" tIns="86177" rIns="172360" bIns="86177" numCol="1" anchor="t" anchorCtr="0" compatLnSpc="1">
            <a:prstTxWarp prst="textNoShape">
              <a:avLst/>
            </a:prstTxWarp>
          </a:bodyPr>
          <a:lstStyle>
            <a:lvl1pPr defTabSz="1722707">
              <a:defRPr sz="21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7022879" y="2"/>
            <a:ext cx="5375498" cy="891764"/>
          </a:xfrm>
          <a:prstGeom prst="rect">
            <a:avLst/>
          </a:prstGeom>
          <a:noFill/>
          <a:ln w="9525">
            <a:noFill/>
            <a:miter lim="800000"/>
            <a:headEnd/>
            <a:tailEnd/>
          </a:ln>
          <a:effectLst/>
        </p:spPr>
        <p:txBody>
          <a:bodyPr vert="horz" wrap="square" lIns="172360" tIns="86177" rIns="172360" bIns="86177" numCol="1" anchor="t" anchorCtr="0" compatLnSpc="1">
            <a:prstTxWarp prst="textNoShape">
              <a:avLst/>
            </a:prstTxWarp>
          </a:bodyPr>
          <a:lstStyle>
            <a:lvl1pPr algn="r" defTabSz="1722707">
              <a:defRPr sz="21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16900936"/>
            <a:ext cx="5375501" cy="891764"/>
          </a:xfrm>
          <a:prstGeom prst="rect">
            <a:avLst/>
          </a:prstGeom>
          <a:noFill/>
          <a:ln w="9525">
            <a:noFill/>
            <a:miter lim="800000"/>
            <a:headEnd/>
            <a:tailEnd/>
          </a:ln>
          <a:effectLst/>
        </p:spPr>
        <p:txBody>
          <a:bodyPr vert="horz" wrap="square" lIns="172360" tIns="86177" rIns="172360" bIns="86177" numCol="1" anchor="b" anchorCtr="0" compatLnSpc="1">
            <a:prstTxWarp prst="textNoShape">
              <a:avLst/>
            </a:prstTxWarp>
          </a:bodyPr>
          <a:lstStyle>
            <a:lvl1pPr defTabSz="1722707">
              <a:defRPr sz="21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7022879" y="16900936"/>
            <a:ext cx="5375498" cy="891764"/>
          </a:xfrm>
          <a:prstGeom prst="rect">
            <a:avLst/>
          </a:prstGeom>
          <a:noFill/>
          <a:ln w="9525">
            <a:noFill/>
            <a:miter lim="800000"/>
            <a:headEnd/>
            <a:tailEnd/>
          </a:ln>
          <a:effectLst/>
        </p:spPr>
        <p:txBody>
          <a:bodyPr vert="horz" wrap="square" lIns="172360" tIns="86177" rIns="172360" bIns="86177" numCol="1" anchor="b" anchorCtr="0" compatLnSpc="1">
            <a:prstTxWarp prst="textNoShape">
              <a:avLst/>
            </a:prstTxWarp>
          </a:bodyPr>
          <a:lstStyle>
            <a:lvl1pPr algn="r" defTabSz="1722707">
              <a:defRPr sz="2100">
                <a:cs typeface="+mn-cs"/>
              </a:defRPr>
            </a:lvl1pPr>
          </a:lstStyle>
          <a:p>
            <a:pPr>
              <a:defRPr/>
            </a:pPr>
            <a:fld id="{640029DA-7E40-4C6A-8482-A99F6882332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372630" cy="888926"/>
          </a:xfrm>
          <a:prstGeom prst="rect">
            <a:avLst/>
          </a:prstGeom>
        </p:spPr>
        <p:txBody>
          <a:bodyPr vert="horz" lIns="164267" tIns="82134" rIns="164267" bIns="82134" rtlCol="0"/>
          <a:lstStyle>
            <a:lvl1pPr algn="l">
              <a:defRPr sz="2100">
                <a:cs typeface="+mn-cs"/>
              </a:defRPr>
            </a:lvl1pPr>
          </a:lstStyle>
          <a:p>
            <a:pPr>
              <a:defRPr/>
            </a:pPr>
            <a:endParaRPr lang="en-GB" dirty="0"/>
          </a:p>
        </p:txBody>
      </p:sp>
      <p:sp>
        <p:nvSpPr>
          <p:cNvPr id="3" name="Date Placeholder 2"/>
          <p:cNvSpPr>
            <a:spLocks noGrp="1"/>
          </p:cNvSpPr>
          <p:nvPr>
            <p:ph type="dt" idx="1"/>
          </p:nvPr>
        </p:nvSpPr>
        <p:spPr>
          <a:xfrm>
            <a:off x="7022877" y="0"/>
            <a:ext cx="5372630" cy="888926"/>
          </a:xfrm>
          <a:prstGeom prst="rect">
            <a:avLst/>
          </a:prstGeom>
        </p:spPr>
        <p:txBody>
          <a:bodyPr vert="horz" lIns="164267" tIns="82134" rIns="164267" bIns="82134" rtlCol="0"/>
          <a:lstStyle>
            <a:lvl1pPr algn="r">
              <a:defRPr sz="2100">
                <a:cs typeface="+mn-cs"/>
              </a:defRPr>
            </a:lvl1pPr>
          </a:lstStyle>
          <a:p>
            <a:pPr>
              <a:defRPr/>
            </a:pPr>
            <a:fld id="{92A6A2FC-7E71-4EF8-9045-39299804448C}" type="datetimeFigureOut">
              <a:rPr lang="en-US"/>
              <a:pPr>
                <a:defRPr/>
              </a:pPr>
              <a:t>1/3/2011</a:t>
            </a:fld>
            <a:endParaRPr lang="en-GB" dirty="0"/>
          </a:p>
        </p:txBody>
      </p:sp>
      <p:sp>
        <p:nvSpPr>
          <p:cNvPr id="4" name="Slide Image Placeholder 3"/>
          <p:cNvSpPr>
            <a:spLocks noGrp="1" noRot="1" noChangeAspect="1"/>
          </p:cNvSpPr>
          <p:nvPr>
            <p:ph type="sldImg" idx="2"/>
          </p:nvPr>
        </p:nvSpPr>
        <p:spPr>
          <a:xfrm>
            <a:off x="3824288" y="1333500"/>
            <a:ext cx="4749800" cy="6672263"/>
          </a:xfrm>
          <a:prstGeom prst="rect">
            <a:avLst/>
          </a:prstGeom>
          <a:noFill/>
          <a:ln w="12700">
            <a:solidFill>
              <a:prstClr val="black"/>
            </a:solidFill>
          </a:ln>
        </p:spPr>
        <p:txBody>
          <a:bodyPr vert="horz" lIns="164267" tIns="82134" rIns="164267" bIns="82134" rtlCol="0" anchor="ctr"/>
          <a:lstStyle/>
          <a:p>
            <a:pPr lvl="0"/>
            <a:endParaRPr lang="en-GB" noProof="0" dirty="0" smtClean="0"/>
          </a:p>
        </p:txBody>
      </p:sp>
      <p:sp>
        <p:nvSpPr>
          <p:cNvPr id="5" name="Notes Placeholder 4"/>
          <p:cNvSpPr>
            <a:spLocks noGrp="1"/>
          </p:cNvSpPr>
          <p:nvPr>
            <p:ph type="body" sz="quarter" idx="3"/>
          </p:nvPr>
        </p:nvSpPr>
        <p:spPr>
          <a:xfrm>
            <a:off x="1239838" y="8451888"/>
            <a:ext cx="9918700" cy="8006006"/>
          </a:xfrm>
          <a:prstGeom prst="rect">
            <a:avLst/>
          </a:prstGeom>
        </p:spPr>
        <p:txBody>
          <a:bodyPr vert="horz" lIns="164267" tIns="82134" rIns="164267" bIns="821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16900935"/>
            <a:ext cx="5372630" cy="888924"/>
          </a:xfrm>
          <a:prstGeom prst="rect">
            <a:avLst/>
          </a:prstGeom>
        </p:spPr>
        <p:txBody>
          <a:bodyPr vert="horz" lIns="164267" tIns="82134" rIns="164267" bIns="82134" rtlCol="0" anchor="b"/>
          <a:lstStyle>
            <a:lvl1pPr algn="l">
              <a:defRPr sz="2100">
                <a:cs typeface="+mn-cs"/>
              </a:defRPr>
            </a:lvl1pPr>
          </a:lstStyle>
          <a:p>
            <a:pPr>
              <a:defRPr/>
            </a:pPr>
            <a:endParaRPr lang="en-GB" dirty="0"/>
          </a:p>
        </p:txBody>
      </p:sp>
      <p:sp>
        <p:nvSpPr>
          <p:cNvPr id="7" name="Slide Number Placeholder 6"/>
          <p:cNvSpPr>
            <a:spLocks noGrp="1"/>
          </p:cNvSpPr>
          <p:nvPr>
            <p:ph type="sldNum" sz="quarter" idx="5"/>
          </p:nvPr>
        </p:nvSpPr>
        <p:spPr>
          <a:xfrm>
            <a:off x="7022877" y="16900935"/>
            <a:ext cx="5372630" cy="888924"/>
          </a:xfrm>
          <a:prstGeom prst="rect">
            <a:avLst/>
          </a:prstGeom>
        </p:spPr>
        <p:txBody>
          <a:bodyPr vert="horz" lIns="164267" tIns="82134" rIns="164267" bIns="82134" rtlCol="0" anchor="b"/>
          <a:lstStyle>
            <a:lvl1pPr algn="r">
              <a:defRPr sz="2100">
                <a:cs typeface="+mn-cs"/>
              </a:defRPr>
            </a:lvl1pPr>
          </a:lstStyle>
          <a:p>
            <a:pPr>
              <a:defRPr/>
            </a:pPr>
            <a:fld id="{971E5C91-1606-4D77-AF5A-01595F657C9D}"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13966825"/>
            <a:ext cx="27203400" cy="9636125"/>
          </a:xfrm>
        </p:spPr>
        <p:txBody>
          <a:bodyPr/>
          <a:lstStyle/>
          <a:p>
            <a:r>
              <a:rPr lang="en-US" smtClean="0"/>
              <a:t>Click to edit Master title style</a:t>
            </a:r>
            <a:endParaRPr lang="en-GB"/>
          </a:p>
        </p:txBody>
      </p:sp>
      <p:sp>
        <p:nvSpPr>
          <p:cNvPr id="3" name="Subtitle 2"/>
          <p:cNvSpPr>
            <a:spLocks noGrp="1"/>
          </p:cNvSpPr>
          <p:nvPr>
            <p:ph type="subTitle" idx="1"/>
          </p:nvPr>
        </p:nvSpPr>
        <p:spPr>
          <a:xfrm>
            <a:off x="4800600" y="25476200"/>
            <a:ext cx="22402800" cy="114887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B9D723-8911-4DBB-AD17-97922FC38D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CC207B-6BAC-4AC5-8F09-CCAD7EAEC6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2850" y="3995738"/>
            <a:ext cx="6800850" cy="3596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400300" y="3995738"/>
            <a:ext cx="20250150" cy="3596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DDDD94-89BC-4C4C-A5B5-B0284C7C56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EFCDCB-A44A-4ABC-9CC3-05A11A957D8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888" y="28889325"/>
            <a:ext cx="27203400" cy="892968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2528888" y="19054763"/>
            <a:ext cx="27203400" cy="98345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1F67CB-B71D-49F7-A0CA-588F10095F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400300" y="12987338"/>
            <a:ext cx="13525500" cy="2697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078200" y="12987338"/>
            <a:ext cx="13525500" cy="2697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3CFFC02-BE6D-4EDE-B02D-ABFA82F894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800225"/>
            <a:ext cx="28803600" cy="749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00200" y="10063163"/>
            <a:ext cx="14141450" cy="419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14257338"/>
            <a:ext cx="14141450" cy="25903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257588" y="10063163"/>
            <a:ext cx="14146212" cy="419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257588" y="14257338"/>
            <a:ext cx="14146212" cy="25903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1CB6721-8397-4A95-87B7-FBBB21C2516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B3FE21B-984F-4C09-A38E-242191B1921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62FBDB-2A8A-4A47-8DE0-6E4BA009EA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790700"/>
            <a:ext cx="10529888" cy="76168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2512675" y="1790700"/>
            <a:ext cx="17891125" cy="383698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00200" y="9407525"/>
            <a:ext cx="10529888" cy="30753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8FE6CC-847E-446B-8D36-C3638994348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800" y="31470600"/>
            <a:ext cx="19202400" cy="37147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273800" y="4016375"/>
            <a:ext cx="19202400" cy="2697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273800" y="35185350"/>
            <a:ext cx="19202400" cy="5276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5AF232-56DD-4CFF-91B7-607E99FB175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00300" y="3995738"/>
            <a:ext cx="27203400" cy="7493000"/>
          </a:xfrm>
          <a:prstGeom prst="rect">
            <a:avLst/>
          </a:prstGeom>
          <a:noFill/>
          <a:ln w="9525">
            <a:noFill/>
            <a:miter lim="800000"/>
            <a:headEnd/>
            <a:tailEnd/>
          </a:ln>
        </p:spPr>
        <p:txBody>
          <a:bodyPr vert="horz" wrap="square" lIns="439781" tIns="219890" rIns="439781" bIns="21989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00300" y="12987338"/>
            <a:ext cx="27203400" cy="26974800"/>
          </a:xfrm>
          <a:prstGeom prst="rect">
            <a:avLst/>
          </a:prstGeom>
          <a:noFill/>
          <a:ln w="9525">
            <a:noFill/>
            <a:miter lim="800000"/>
            <a:headEnd/>
            <a:tailEnd/>
          </a:ln>
        </p:spPr>
        <p:txBody>
          <a:bodyPr vert="horz" wrap="square" lIns="439781" tIns="219890" rIns="439781" bIns="2198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00300" y="40962263"/>
            <a:ext cx="66675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defRPr sz="67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0934700" y="40962263"/>
            <a:ext cx="101346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ctr">
              <a:defRPr sz="67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22936200" y="40962263"/>
            <a:ext cx="66675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r">
              <a:defRPr sz="6700">
                <a:cs typeface="+mn-cs"/>
              </a:defRPr>
            </a:lvl1pPr>
          </a:lstStyle>
          <a:p>
            <a:pPr>
              <a:defRPr/>
            </a:pPr>
            <a:fld id="{B665D7C0-8DCE-46DD-BA51-7E603F14AE0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97375" rtl="0" eaLnBrk="0" fontAlgn="base" hangingPunct="0">
        <a:spcBef>
          <a:spcPct val="0"/>
        </a:spcBef>
        <a:spcAft>
          <a:spcPct val="0"/>
        </a:spcAft>
        <a:defRPr sz="21200">
          <a:solidFill>
            <a:schemeClr val="tx2"/>
          </a:solidFill>
          <a:latin typeface="+mj-lt"/>
          <a:ea typeface="+mj-ea"/>
          <a:cs typeface="+mj-cs"/>
        </a:defRPr>
      </a:lvl1pPr>
      <a:lvl2pPr algn="ctr" defTabSz="4397375" rtl="0" eaLnBrk="0" fontAlgn="base" hangingPunct="0">
        <a:spcBef>
          <a:spcPct val="0"/>
        </a:spcBef>
        <a:spcAft>
          <a:spcPct val="0"/>
        </a:spcAft>
        <a:defRPr sz="21200">
          <a:solidFill>
            <a:schemeClr val="tx2"/>
          </a:solidFill>
          <a:latin typeface="Times New Roman" pitchFamily="18" charset="0"/>
        </a:defRPr>
      </a:lvl2pPr>
      <a:lvl3pPr algn="ctr" defTabSz="4397375" rtl="0" eaLnBrk="0" fontAlgn="base" hangingPunct="0">
        <a:spcBef>
          <a:spcPct val="0"/>
        </a:spcBef>
        <a:spcAft>
          <a:spcPct val="0"/>
        </a:spcAft>
        <a:defRPr sz="21200">
          <a:solidFill>
            <a:schemeClr val="tx2"/>
          </a:solidFill>
          <a:latin typeface="Times New Roman" pitchFamily="18" charset="0"/>
        </a:defRPr>
      </a:lvl3pPr>
      <a:lvl4pPr algn="ctr" defTabSz="4397375" rtl="0" eaLnBrk="0" fontAlgn="base" hangingPunct="0">
        <a:spcBef>
          <a:spcPct val="0"/>
        </a:spcBef>
        <a:spcAft>
          <a:spcPct val="0"/>
        </a:spcAft>
        <a:defRPr sz="21200">
          <a:solidFill>
            <a:schemeClr val="tx2"/>
          </a:solidFill>
          <a:latin typeface="Times New Roman" pitchFamily="18" charset="0"/>
        </a:defRPr>
      </a:lvl4pPr>
      <a:lvl5pPr algn="ctr" defTabSz="4397375" rtl="0" eaLnBrk="0" fontAlgn="base" hangingPunct="0">
        <a:spcBef>
          <a:spcPct val="0"/>
        </a:spcBef>
        <a:spcAft>
          <a:spcPct val="0"/>
        </a:spcAft>
        <a:defRPr sz="21200">
          <a:solidFill>
            <a:schemeClr val="tx2"/>
          </a:solidFill>
          <a:latin typeface="Times New Roman" pitchFamily="18" charset="0"/>
        </a:defRPr>
      </a:lvl5pPr>
      <a:lvl6pPr marL="457200" algn="ctr" defTabSz="4397375" rtl="0" fontAlgn="base">
        <a:spcBef>
          <a:spcPct val="0"/>
        </a:spcBef>
        <a:spcAft>
          <a:spcPct val="0"/>
        </a:spcAft>
        <a:defRPr sz="21200">
          <a:solidFill>
            <a:schemeClr val="tx2"/>
          </a:solidFill>
          <a:latin typeface="Times New Roman" pitchFamily="18" charset="0"/>
        </a:defRPr>
      </a:lvl6pPr>
      <a:lvl7pPr marL="914400" algn="ctr" defTabSz="4397375" rtl="0" fontAlgn="base">
        <a:spcBef>
          <a:spcPct val="0"/>
        </a:spcBef>
        <a:spcAft>
          <a:spcPct val="0"/>
        </a:spcAft>
        <a:defRPr sz="21200">
          <a:solidFill>
            <a:schemeClr val="tx2"/>
          </a:solidFill>
          <a:latin typeface="Times New Roman" pitchFamily="18" charset="0"/>
        </a:defRPr>
      </a:lvl7pPr>
      <a:lvl8pPr marL="1371600" algn="ctr" defTabSz="4397375" rtl="0" fontAlgn="base">
        <a:spcBef>
          <a:spcPct val="0"/>
        </a:spcBef>
        <a:spcAft>
          <a:spcPct val="0"/>
        </a:spcAft>
        <a:defRPr sz="21200">
          <a:solidFill>
            <a:schemeClr val="tx2"/>
          </a:solidFill>
          <a:latin typeface="Times New Roman" pitchFamily="18" charset="0"/>
        </a:defRPr>
      </a:lvl8pPr>
      <a:lvl9pPr marL="1828800" algn="ctr" defTabSz="4397375" rtl="0" fontAlgn="base">
        <a:spcBef>
          <a:spcPct val="0"/>
        </a:spcBef>
        <a:spcAft>
          <a:spcPct val="0"/>
        </a:spcAft>
        <a:defRPr sz="21200">
          <a:solidFill>
            <a:schemeClr val="tx2"/>
          </a:solidFill>
          <a:latin typeface="Times New Roman" pitchFamily="18" charset="0"/>
        </a:defRPr>
      </a:lvl9pPr>
    </p:titleStyle>
    <p:bodyStyle>
      <a:lvl1pPr marL="1649413" indent="-1649413" algn="l" defTabSz="4397375" rtl="0" eaLnBrk="0" fontAlgn="base" hangingPunct="0">
        <a:spcBef>
          <a:spcPct val="20000"/>
        </a:spcBef>
        <a:spcAft>
          <a:spcPct val="0"/>
        </a:spcAft>
        <a:buChar char="•"/>
        <a:defRPr sz="15400">
          <a:solidFill>
            <a:schemeClr val="tx1"/>
          </a:solidFill>
          <a:latin typeface="+mn-lt"/>
          <a:ea typeface="+mn-ea"/>
          <a:cs typeface="+mn-cs"/>
        </a:defRPr>
      </a:lvl1pPr>
      <a:lvl2pPr marL="3573463" indent="-1374775" algn="l" defTabSz="4397375" rtl="0" eaLnBrk="0" fontAlgn="base" hangingPunct="0">
        <a:spcBef>
          <a:spcPct val="20000"/>
        </a:spcBef>
        <a:spcAft>
          <a:spcPct val="0"/>
        </a:spcAft>
        <a:buChar char="–"/>
        <a:defRPr sz="13500">
          <a:solidFill>
            <a:schemeClr val="tx1"/>
          </a:solidFill>
          <a:latin typeface="+mn-lt"/>
        </a:defRPr>
      </a:lvl2pPr>
      <a:lvl3pPr marL="5497513" indent="-1100138" algn="l" defTabSz="4397375" rtl="0" eaLnBrk="0" fontAlgn="base" hangingPunct="0">
        <a:spcBef>
          <a:spcPct val="20000"/>
        </a:spcBef>
        <a:spcAft>
          <a:spcPct val="0"/>
        </a:spcAft>
        <a:buChar char="•"/>
        <a:defRPr sz="11500">
          <a:solidFill>
            <a:schemeClr val="tx1"/>
          </a:solidFill>
          <a:latin typeface="+mn-lt"/>
        </a:defRPr>
      </a:lvl3pPr>
      <a:lvl4pPr marL="7696200" indent="-1100138" algn="l" defTabSz="4397375" rtl="0" eaLnBrk="0" fontAlgn="base" hangingPunct="0">
        <a:spcBef>
          <a:spcPct val="20000"/>
        </a:spcBef>
        <a:spcAft>
          <a:spcPct val="0"/>
        </a:spcAft>
        <a:buChar char="–"/>
        <a:defRPr sz="9600">
          <a:solidFill>
            <a:schemeClr val="tx1"/>
          </a:solidFill>
          <a:latin typeface="+mn-lt"/>
        </a:defRPr>
      </a:lvl4pPr>
      <a:lvl5pPr marL="9894888" indent="-1098550" algn="l" defTabSz="4397375" rtl="0" eaLnBrk="0" fontAlgn="base" hangingPunct="0">
        <a:spcBef>
          <a:spcPct val="20000"/>
        </a:spcBef>
        <a:spcAft>
          <a:spcPct val="0"/>
        </a:spcAft>
        <a:buChar char="»"/>
        <a:defRPr sz="9600">
          <a:solidFill>
            <a:schemeClr val="tx1"/>
          </a:solidFill>
          <a:latin typeface="+mn-lt"/>
        </a:defRPr>
      </a:lvl5pPr>
      <a:lvl6pPr marL="10352088" indent="-1098550" algn="l" defTabSz="4397375" rtl="0" fontAlgn="base">
        <a:spcBef>
          <a:spcPct val="20000"/>
        </a:spcBef>
        <a:spcAft>
          <a:spcPct val="0"/>
        </a:spcAft>
        <a:buChar char="»"/>
        <a:defRPr sz="9600">
          <a:solidFill>
            <a:schemeClr val="tx1"/>
          </a:solidFill>
          <a:latin typeface="+mn-lt"/>
        </a:defRPr>
      </a:lvl6pPr>
      <a:lvl7pPr marL="10809288" indent="-1098550" algn="l" defTabSz="4397375" rtl="0" fontAlgn="base">
        <a:spcBef>
          <a:spcPct val="20000"/>
        </a:spcBef>
        <a:spcAft>
          <a:spcPct val="0"/>
        </a:spcAft>
        <a:buChar char="»"/>
        <a:defRPr sz="9600">
          <a:solidFill>
            <a:schemeClr val="tx1"/>
          </a:solidFill>
          <a:latin typeface="+mn-lt"/>
        </a:defRPr>
      </a:lvl7pPr>
      <a:lvl8pPr marL="11266488" indent="-1098550" algn="l" defTabSz="4397375" rtl="0" fontAlgn="base">
        <a:spcBef>
          <a:spcPct val="20000"/>
        </a:spcBef>
        <a:spcAft>
          <a:spcPct val="0"/>
        </a:spcAft>
        <a:buChar char="»"/>
        <a:defRPr sz="9600">
          <a:solidFill>
            <a:schemeClr val="tx1"/>
          </a:solidFill>
          <a:latin typeface="+mn-lt"/>
        </a:defRPr>
      </a:lvl8pPr>
      <a:lvl9pPr marL="11723688" indent="-1098550" algn="l" defTabSz="4397375"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685800" y="838200"/>
            <a:ext cx="30480000" cy="1752600"/>
          </a:xfrm>
          <a:prstGeom prst="rect">
            <a:avLst/>
          </a:prstGeom>
        </p:spPr>
        <p:txBody>
          <a:bodyPr wrap="none" fromWordArt="1">
            <a:prstTxWarp prst="textPlain">
              <a:avLst>
                <a:gd name="adj" fmla="val 50000"/>
              </a:avLst>
            </a:prstTxWarp>
          </a:bodyPr>
          <a:lstStyle/>
          <a:p>
            <a:pPr algn="ctr"/>
            <a:r>
              <a:rPr lang="en-US" b="1" kern="10" dirty="0" smtClean="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rPr>
              <a:t>WILDLIFE MANAGEMENT &amp; UTILISATION </a:t>
            </a:r>
            <a:r>
              <a:rPr lang="en-US" b="1" kern="10" dirty="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rPr>
              <a:t>PLAN</a:t>
            </a:r>
            <a:endParaRPr lang="en-GB" b="1" kern="10" dirty="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endParaRPr>
          </a:p>
        </p:txBody>
      </p:sp>
      <p:sp>
        <p:nvSpPr>
          <p:cNvPr id="3" name="Text Box 7178"/>
          <p:cNvSpPr txBox="1">
            <a:spLocks noChangeArrowheads="1"/>
          </p:cNvSpPr>
          <p:nvPr/>
        </p:nvSpPr>
        <p:spPr bwMode="auto">
          <a:xfrm>
            <a:off x="685800" y="2895601"/>
            <a:ext cx="30556200" cy="2711100"/>
          </a:xfrm>
          <a:prstGeom prst="rect">
            <a:avLst/>
          </a:prstGeom>
          <a:solidFill>
            <a:srgbClr val="AB8AFE">
              <a:alpha val="49020"/>
            </a:srgbClr>
          </a:solidFill>
          <a:ln w="50800">
            <a:solidFill>
              <a:schemeClr val="bg2">
                <a:lumMod val="75000"/>
              </a:schemeClr>
            </a:solidFill>
            <a:miter lim="800000"/>
            <a:headEnd/>
            <a:tailEnd/>
          </a:ln>
        </p:spPr>
        <p:txBody>
          <a:bodyPr wrap="square" tIns="108000" bIns="108000">
            <a:spAutoFit/>
          </a:bodyPr>
          <a:lstStyle/>
          <a:p>
            <a:pPr algn="ctr">
              <a:spcBef>
                <a:spcPts val="1800"/>
              </a:spcBef>
              <a:defRPr/>
            </a:pPr>
            <a:r>
              <a:rPr lang="en-US" sz="6600" b="1" i="1" dirty="0">
                <a:latin typeface="Calibri" pitchFamily="34" charset="0"/>
                <a:cs typeface="+mn-cs"/>
              </a:rPr>
              <a:t>VISION</a:t>
            </a:r>
          </a:p>
          <a:p>
            <a:pPr algn="ctr"/>
            <a:r>
              <a:rPr lang="en-US" sz="4800" dirty="0" smtClean="0">
                <a:latin typeface="Calibri" pitchFamily="34" charset="0"/>
              </a:rPr>
              <a:t>The Conservancy’s wildlife is restored, sustainably managed and utilized for the benefit of present and future generations while maintaining biodiversity.</a:t>
            </a:r>
            <a:endParaRPr lang="en-GB" sz="4800" dirty="0">
              <a:latin typeface="Calibri" pitchFamily="34" charset="0"/>
            </a:endParaRPr>
          </a:p>
        </p:txBody>
      </p:sp>
      <p:sp>
        <p:nvSpPr>
          <p:cNvPr id="4" name="TextBox 33"/>
          <p:cNvSpPr txBox="1">
            <a:spLocks noChangeArrowheads="1"/>
          </p:cNvSpPr>
          <p:nvPr/>
        </p:nvSpPr>
        <p:spPr bwMode="auto">
          <a:xfrm>
            <a:off x="21336000" y="29489400"/>
            <a:ext cx="9917506" cy="12496800"/>
          </a:xfrm>
          <a:prstGeom prst="rect">
            <a:avLst/>
          </a:prstGeom>
          <a:solidFill>
            <a:schemeClr val="accent6">
              <a:lumMod val="50000"/>
            </a:schemeClr>
          </a:solidFill>
          <a:ln w="9525">
            <a:solidFill>
              <a:schemeClr val="tx1"/>
            </a:solidFill>
            <a:miter lim="800000"/>
            <a:headEnd/>
            <a:tailEnd/>
          </a:ln>
        </p:spPr>
        <p:txBody>
          <a:bodyPr wrap="square">
            <a:spAutoFit/>
          </a:bodyPr>
          <a:lstStyle/>
          <a:p>
            <a:pPr algn="ctr">
              <a:defRPr/>
            </a:pPr>
            <a:r>
              <a:rPr lang="en-US" b="1" dirty="0">
                <a:solidFill>
                  <a:schemeClr val="bg1"/>
                </a:solidFill>
                <a:latin typeface="Calibri" pitchFamily="34" charset="0"/>
                <a:cs typeface="+mn-cs"/>
              </a:rPr>
              <a:t>RECOMMENDED HARVEST OFF-TAKE </a:t>
            </a:r>
            <a:r>
              <a:rPr lang="en-US" b="1" dirty="0" smtClean="0">
                <a:solidFill>
                  <a:schemeClr val="bg1"/>
                </a:solidFill>
                <a:latin typeface="Calibri" pitchFamily="34" charset="0"/>
                <a:cs typeface="+mn-cs"/>
              </a:rPr>
              <a:t>RATES</a:t>
            </a:r>
          </a:p>
          <a:p>
            <a:pPr algn="ctr">
              <a:defRPr/>
            </a:pPr>
            <a:endParaRPr lang="en-US" sz="2000" b="1" dirty="0">
              <a:solidFill>
                <a:schemeClr val="bg1"/>
              </a:solidFill>
              <a:latin typeface="Calibri" pitchFamily="34" charset="0"/>
              <a:cs typeface="+mn-cs"/>
            </a:endParaRPr>
          </a:p>
          <a:p>
            <a:pPr algn="ctr">
              <a:defRPr/>
            </a:pPr>
            <a:r>
              <a:rPr lang="en-US" dirty="0">
                <a:solidFill>
                  <a:schemeClr val="bg1"/>
                </a:solidFill>
                <a:latin typeface="Calibri" pitchFamily="34" charset="0"/>
                <a:cs typeface="+mn-cs"/>
              </a:rPr>
              <a:t>Off-take rates &amp; types of off-take change as desired population densities are reached</a:t>
            </a: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GB" b="1" dirty="0">
              <a:solidFill>
                <a:srgbClr val="FF0000"/>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defRPr/>
            </a:pPr>
            <a:endParaRPr lang="en-US" dirty="0">
              <a:solidFill>
                <a:schemeClr val="bg1"/>
              </a:solidFill>
              <a:latin typeface="Calibri" pitchFamily="34" charset="0"/>
              <a:cs typeface="+mn-cs"/>
            </a:endParaRPr>
          </a:p>
          <a:p>
            <a:pPr>
              <a:defRPr/>
            </a:pPr>
            <a:endParaRPr lang="en-US" dirty="0">
              <a:solidFill>
                <a:schemeClr val="bg1"/>
              </a:solidFill>
              <a:latin typeface="Calibri" pitchFamily="34" charset="0"/>
              <a:cs typeface="+mn-cs"/>
            </a:endParaRPr>
          </a:p>
          <a:p>
            <a:pPr>
              <a:defRPr/>
            </a:pPr>
            <a:endParaRPr lang="en-US" dirty="0">
              <a:solidFill>
                <a:schemeClr val="bg1"/>
              </a:solidFill>
              <a:latin typeface="Calibri" pitchFamily="34" charset="0"/>
              <a:cs typeface="+mn-cs"/>
            </a:endParaRPr>
          </a:p>
          <a:p>
            <a:pPr>
              <a:defRPr/>
            </a:pPr>
            <a:r>
              <a:rPr lang="en-US" dirty="0">
                <a:solidFill>
                  <a:schemeClr val="bg1"/>
                </a:solidFill>
                <a:latin typeface="Calibri" pitchFamily="34" charset="0"/>
                <a:cs typeface="+mn-cs"/>
              </a:rPr>
              <a:t> </a:t>
            </a:r>
            <a:r>
              <a:rPr lang="en-US" sz="3200" dirty="0">
                <a:solidFill>
                  <a:schemeClr val="bg1"/>
                </a:solidFill>
                <a:latin typeface="Calibri" pitchFamily="34" charset="0"/>
                <a:cs typeface="+mn-cs"/>
              </a:rPr>
              <a:t>#     Only males will be hunted until desired population sizes are reached</a:t>
            </a:r>
            <a:endParaRPr lang="en-GB" sz="3200" dirty="0">
              <a:solidFill>
                <a:schemeClr val="bg1"/>
              </a:solidFill>
              <a:latin typeface="Calibri" pitchFamily="34" charset="0"/>
              <a:cs typeface="+mn-cs"/>
            </a:endParaRPr>
          </a:p>
          <a:p>
            <a:pPr>
              <a:defRPr/>
            </a:pPr>
            <a:r>
              <a:rPr lang="en-US" sz="3200" dirty="0">
                <a:solidFill>
                  <a:schemeClr val="bg1"/>
                </a:solidFill>
                <a:latin typeface="Calibri" pitchFamily="34" charset="0"/>
                <a:cs typeface="+mn-cs"/>
              </a:rPr>
              <a:t>##  Females may be harvested once desired population sizes have been reached </a:t>
            </a:r>
          </a:p>
        </p:txBody>
      </p:sp>
      <p:graphicFrame>
        <p:nvGraphicFramePr>
          <p:cNvPr id="5" name="Table 4"/>
          <p:cNvGraphicFramePr>
            <a:graphicFrameLocks noGrp="1"/>
          </p:cNvGraphicFramePr>
          <p:nvPr/>
        </p:nvGraphicFramePr>
        <p:xfrm>
          <a:off x="21564600" y="31699200"/>
          <a:ext cx="9466263" cy="8001004"/>
        </p:xfrm>
        <a:graphic>
          <a:graphicData uri="http://schemas.openxmlformats.org/drawingml/2006/table">
            <a:tbl>
              <a:tblPr>
                <a:tableStyleId>{5DA37D80-6434-44D0-A028-1B22A696006F}</a:tableStyleId>
              </a:tblPr>
              <a:tblGrid>
                <a:gridCol w="1918417"/>
                <a:gridCol w="1856372"/>
                <a:gridCol w="1980461"/>
                <a:gridCol w="1847365"/>
                <a:gridCol w="1863648"/>
              </a:tblGrid>
              <a:tr h="1781971">
                <a:tc>
                  <a:txBody>
                    <a:bodyPr/>
                    <a:lstStyle/>
                    <a:p>
                      <a:pPr algn="ctr" fontAlgn="t"/>
                      <a:r>
                        <a:rPr lang="en-GB" sz="3200" u="none" strike="noStrike" dirty="0">
                          <a:latin typeface="Calibri" pitchFamily="34" charset="0"/>
                        </a:rPr>
                        <a:t> </a:t>
                      </a:r>
                      <a:endParaRPr lang="en-GB" sz="3200" b="1" i="0" u="none" strike="noStrike" dirty="0">
                        <a:solidFill>
                          <a:srgbClr val="000000"/>
                        </a:solidFill>
                        <a:latin typeface="Calibri" pitchFamily="34" charset="0"/>
                      </a:endParaRPr>
                    </a:p>
                  </a:txBody>
                  <a:tcPr marL="9525" marR="9525" marT="9525" marB="0">
                    <a:solidFill>
                      <a:srgbClr val="2929AD"/>
                    </a:solidFill>
                  </a:tcPr>
                </a:tc>
                <a:tc gridSpan="2">
                  <a:txBody>
                    <a:bodyPr/>
                    <a:lstStyle/>
                    <a:p>
                      <a:pPr algn="ctr" rtl="0" fontAlgn="t"/>
                      <a:r>
                        <a:rPr lang="en-US" sz="3200" b="1" u="none" strike="noStrike" dirty="0">
                          <a:solidFill>
                            <a:schemeClr val="bg1"/>
                          </a:solidFill>
                          <a:latin typeface="Calibri" pitchFamily="34" charset="0"/>
                        </a:rPr>
                        <a:t>Before Desired Population Size Reached </a:t>
                      </a:r>
                      <a:endParaRPr lang="en-US" sz="3200" b="1" i="0" u="none" strike="noStrike" dirty="0">
                        <a:solidFill>
                          <a:schemeClr val="bg1"/>
                        </a:solidFill>
                        <a:latin typeface="Calibri" pitchFamily="34" charset="0"/>
                      </a:endParaRPr>
                    </a:p>
                  </a:txBody>
                  <a:tcPr marL="9525" marR="9525" marT="9525" marB="0" anchor="ctr">
                    <a:solidFill>
                      <a:srgbClr val="2929AD"/>
                    </a:solidFill>
                  </a:tcPr>
                </a:tc>
                <a:tc hMerge="1">
                  <a:txBody>
                    <a:bodyPr/>
                    <a:lstStyle/>
                    <a:p>
                      <a:endParaRPr lang="en-GB"/>
                    </a:p>
                  </a:txBody>
                  <a:tcPr/>
                </a:tc>
                <a:tc gridSpan="2">
                  <a:txBody>
                    <a:bodyPr/>
                    <a:lstStyle/>
                    <a:p>
                      <a:pPr algn="ctr" rtl="0" fontAlgn="t"/>
                      <a:r>
                        <a:rPr lang="en-US" sz="3200" b="1" u="none" strike="noStrike" dirty="0">
                          <a:solidFill>
                            <a:schemeClr val="bg1"/>
                          </a:solidFill>
                          <a:latin typeface="Calibri" pitchFamily="34" charset="0"/>
                        </a:rPr>
                        <a:t>After Desired Population Size Reached </a:t>
                      </a:r>
                      <a:endParaRPr lang="en-US" sz="3200" b="1" i="0" u="none" strike="noStrike" dirty="0">
                        <a:solidFill>
                          <a:schemeClr val="bg1"/>
                        </a:solidFill>
                        <a:latin typeface="Calibri" pitchFamily="34" charset="0"/>
                      </a:endParaRPr>
                    </a:p>
                  </a:txBody>
                  <a:tcPr marL="9525" marR="9525" marT="9525" marB="0" anchor="ctr">
                    <a:solidFill>
                      <a:srgbClr val="2929AD"/>
                    </a:solidFill>
                  </a:tcPr>
                </a:tc>
                <a:tc hMerge="1">
                  <a:txBody>
                    <a:bodyPr/>
                    <a:lstStyle/>
                    <a:p>
                      <a:endParaRPr lang="en-GB"/>
                    </a:p>
                  </a:txBody>
                  <a:tcPr/>
                </a:tc>
              </a:tr>
              <a:tr h="1191822">
                <a:tc>
                  <a:txBody>
                    <a:bodyPr/>
                    <a:lstStyle/>
                    <a:p>
                      <a:pPr algn="ctr" rtl="0" fontAlgn="t"/>
                      <a:r>
                        <a:rPr lang="en-GB" sz="3600" b="1" u="none" strike="noStrike" dirty="0">
                          <a:latin typeface="Calibri" pitchFamily="34" charset="0"/>
                        </a:rPr>
                        <a:t>Species </a:t>
                      </a:r>
                      <a:endParaRPr lang="en-GB" sz="3600" b="1" i="1" u="none" strike="noStrike" dirty="0">
                        <a:solidFill>
                          <a:schemeClr val="tx1"/>
                        </a:solidFill>
                        <a:latin typeface="Calibri" pitchFamily="34" charset="0"/>
                      </a:endParaRPr>
                    </a:p>
                  </a:txBody>
                  <a:tcPr marL="9525" marR="9525" marT="9525" marB="0" anchor="ctr">
                    <a:solidFill>
                      <a:srgbClr val="5A5AD8"/>
                    </a:solidFill>
                  </a:tcPr>
                </a:tc>
                <a:tc>
                  <a:txBody>
                    <a:bodyPr/>
                    <a:lstStyle/>
                    <a:p>
                      <a:pPr algn="ctr" rtl="0" fontAlgn="t"/>
                      <a:r>
                        <a:rPr lang="en-GB" sz="3200" b="1" u="none" strike="noStrike" dirty="0">
                          <a:latin typeface="Calibri" pitchFamily="34" charset="0"/>
                        </a:rPr>
                        <a:t>Trophy (%) </a:t>
                      </a:r>
                      <a:endParaRPr lang="en-GB" sz="3200" b="1" i="1" u="none" strike="noStrike" dirty="0">
                        <a:solidFill>
                          <a:schemeClr val="tx1"/>
                        </a:solidFill>
                        <a:latin typeface="Calibri" pitchFamily="34" charset="0"/>
                      </a:endParaRPr>
                    </a:p>
                  </a:txBody>
                  <a:tcPr marL="9525" marR="9525" marT="9525" marB="0" anchor="ctr">
                    <a:solidFill>
                      <a:srgbClr val="5A5AD8"/>
                    </a:solidFill>
                  </a:tcPr>
                </a:tc>
                <a:tc>
                  <a:txBody>
                    <a:bodyPr/>
                    <a:lstStyle/>
                    <a:p>
                      <a:pPr algn="ctr" rtl="0" fontAlgn="t"/>
                      <a:r>
                        <a:rPr lang="en-GB" sz="3200" b="1" u="none" strike="noStrike" dirty="0">
                          <a:latin typeface="Calibri" pitchFamily="34" charset="0"/>
                        </a:rPr>
                        <a:t>Other use (%)# </a:t>
                      </a:r>
                      <a:endParaRPr lang="en-GB" sz="3200" b="1" i="1" u="none" strike="noStrike" dirty="0">
                        <a:solidFill>
                          <a:schemeClr val="tx1"/>
                        </a:solidFill>
                        <a:latin typeface="Calibri" pitchFamily="34" charset="0"/>
                      </a:endParaRPr>
                    </a:p>
                  </a:txBody>
                  <a:tcPr marL="9525" marR="9525" marT="9525" marB="0" anchor="ctr">
                    <a:solidFill>
                      <a:srgbClr val="5A5AD8"/>
                    </a:solidFill>
                  </a:tcPr>
                </a:tc>
                <a:tc>
                  <a:txBody>
                    <a:bodyPr/>
                    <a:lstStyle/>
                    <a:p>
                      <a:pPr algn="ctr" rtl="0" fontAlgn="t"/>
                      <a:r>
                        <a:rPr lang="en-GB" sz="3200" b="1" u="none" strike="noStrike" dirty="0">
                          <a:latin typeface="Calibri" pitchFamily="34" charset="0"/>
                        </a:rPr>
                        <a:t>Trophy (%) </a:t>
                      </a:r>
                      <a:endParaRPr lang="en-GB" sz="3200" b="1" i="1" u="none" strike="noStrike" dirty="0">
                        <a:solidFill>
                          <a:schemeClr val="tx1"/>
                        </a:solidFill>
                        <a:latin typeface="Calibri" pitchFamily="34" charset="0"/>
                      </a:endParaRPr>
                    </a:p>
                  </a:txBody>
                  <a:tcPr marL="9525" marR="9525" marT="9525" marB="0" anchor="ctr">
                    <a:solidFill>
                      <a:srgbClr val="5A5AD8"/>
                    </a:solidFill>
                  </a:tcPr>
                </a:tc>
                <a:tc>
                  <a:txBody>
                    <a:bodyPr/>
                    <a:lstStyle/>
                    <a:p>
                      <a:pPr algn="ctr" rtl="0" fontAlgn="t"/>
                      <a:r>
                        <a:rPr lang="en-GB" sz="3200" b="1" u="none" strike="noStrike" dirty="0">
                          <a:latin typeface="Calibri" pitchFamily="34" charset="0"/>
                        </a:rPr>
                        <a:t>Other use (%)## </a:t>
                      </a:r>
                      <a:endParaRPr lang="en-GB" sz="3200" b="1" i="1" u="none" strike="noStrike" dirty="0">
                        <a:solidFill>
                          <a:schemeClr val="tx1"/>
                        </a:solidFill>
                        <a:latin typeface="Calibri" pitchFamily="34" charset="0"/>
                      </a:endParaRPr>
                    </a:p>
                  </a:txBody>
                  <a:tcPr marL="9525" marR="9525" marT="9525" marB="0" anchor="ctr">
                    <a:solidFill>
                      <a:srgbClr val="5A5AD8"/>
                    </a:solidFill>
                  </a:tcPr>
                </a:tc>
              </a:tr>
              <a:tr h="718173">
                <a:tc>
                  <a:txBody>
                    <a:bodyPr/>
                    <a:lstStyle/>
                    <a:p>
                      <a:pPr algn="l" rtl="0" fontAlgn="t"/>
                      <a:r>
                        <a:rPr lang="en-GB" sz="3200" u="none" strike="noStrike" dirty="0">
                          <a:latin typeface="Calibri" pitchFamily="34" charset="0"/>
                        </a:rPr>
                        <a:t>Elephant </a:t>
                      </a:r>
                      <a:endParaRPr lang="en-GB" sz="3200" b="0" i="0" u="none" strike="noStrike" dirty="0">
                        <a:solidFill>
                          <a:srgbClr val="000000"/>
                        </a:solidFill>
                        <a:latin typeface="Calibri" pitchFamily="34" charset="0"/>
                      </a:endParaRPr>
                    </a:p>
                  </a:txBody>
                  <a:tcPr marL="180000" marR="10800" marT="10800" marB="0">
                    <a:solidFill>
                      <a:schemeClr val="accent6">
                        <a:lumMod val="20000"/>
                        <a:lumOff val="80000"/>
                      </a:schemeClr>
                    </a:solidFill>
                  </a:tcPr>
                </a:tc>
                <a:tc>
                  <a:txBody>
                    <a:bodyPr/>
                    <a:lstStyle/>
                    <a:p>
                      <a:pPr algn="ctr" rtl="0" fontAlgn="t"/>
                      <a:r>
                        <a:rPr lang="en-US" sz="3200" u="none" strike="noStrike" dirty="0" smtClean="0">
                          <a:latin typeface="Calibri" pitchFamily="34" charset="0"/>
                        </a:rPr>
                        <a:t>0.5%</a:t>
                      </a:r>
                      <a:endParaRPr lang="en-US"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US" sz="3200" u="none" strike="noStrike" dirty="0" smtClean="0">
                          <a:latin typeface="Calibri" pitchFamily="34" charset="0"/>
                        </a:rPr>
                        <a:t>-</a:t>
                      </a:r>
                      <a:endParaRPr lang="en-US"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US" sz="3200" u="none" strike="noStrike" dirty="0" smtClean="0">
                          <a:latin typeface="Calibri" pitchFamily="34" charset="0"/>
                        </a:rPr>
                        <a:t>0.5%</a:t>
                      </a:r>
                      <a:endParaRPr lang="en-US"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US" sz="3200" u="none" strike="noStrike" dirty="0" smtClean="0">
                          <a:latin typeface="Calibri" pitchFamily="34" charset="0"/>
                        </a:rPr>
                        <a:t>3 – 6%</a:t>
                      </a:r>
                      <a:endParaRPr lang="en-US"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r>
              <a:tr h="718173">
                <a:tc>
                  <a:txBody>
                    <a:bodyPr/>
                    <a:lstStyle/>
                    <a:p>
                      <a:pPr algn="l" rtl="0" fontAlgn="t"/>
                      <a:r>
                        <a:rPr lang="en-GB" sz="3200" u="none" strike="noStrike" dirty="0">
                          <a:latin typeface="Calibri" pitchFamily="34" charset="0"/>
                        </a:rPr>
                        <a:t>Gemsbok </a:t>
                      </a:r>
                      <a:endParaRPr lang="en-GB" sz="3200" b="0" i="0" u="none" strike="noStrike" dirty="0">
                        <a:solidFill>
                          <a:srgbClr val="000000"/>
                        </a:solidFill>
                        <a:latin typeface="Calibri" pitchFamily="34" charset="0"/>
                      </a:endParaRPr>
                    </a:p>
                  </a:txBody>
                  <a:tcPr marL="180000" marR="10800" marT="10800" marB="0">
                    <a:solidFill>
                      <a:srgbClr val="9696E6"/>
                    </a:solidFill>
                  </a:tcPr>
                </a:tc>
                <a:tc>
                  <a:txBody>
                    <a:bodyPr/>
                    <a:lstStyle/>
                    <a:p>
                      <a:pPr algn="ctr" rtl="0" fontAlgn="t"/>
                      <a:r>
                        <a:rPr lang="en-GB" sz="3200" u="none" strike="noStrike" dirty="0" smtClean="0">
                          <a:latin typeface="Calibri" pitchFamily="34" charset="0"/>
                        </a:rPr>
                        <a:t>3%</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a:latin typeface="Calibri" pitchFamily="34" charset="0"/>
                        </a:rPr>
                        <a:t>3%</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US" sz="3200" u="none" strike="noStrike" dirty="0" smtClean="0">
                          <a:latin typeface="Calibri" pitchFamily="34" charset="0"/>
                        </a:rPr>
                        <a:t>3%</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a:latin typeface="Calibri" pitchFamily="34" charset="0"/>
                        </a:rPr>
                        <a:t>15%</a:t>
                      </a:r>
                      <a:endParaRPr lang="en-GB" sz="3200" b="0" i="0" u="none" strike="noStrike" dirty="0">
                        <a:solidFill>
                          <a:srgbClr val="000000"/>
                        </a:solidFill>
                        <a:latin typeface="Calibri" pitchFamily="34" charset="0"/>
                      </a:endParaRPr>
                    </a:p>
                  </a:txBody>
                  <a:tcPr marL="9525" marR="9525" marT="9525" marB="0">
                    <a:solidFill>
                      <a:srgbClr val="9696E6"/>
                    </a:solidFill>
                  </a:tcPr>
                </a:tc>
              </a:tr>
              <a:tr h="718173">
                <a:tc>
                  <a:txBody>
                    <a:bodyPr/>
                    <a:lstStyle/>
                    <a:p>
                      <a:pPr algn="l" rtl="0" fontAlgn="t"/>
                      <a:r>
                        <a:rPr lang="en-GB" sz="3200" u="none" strike="noStrike" dirty="0">
                          <a:latin typeface="Calibri" pitchFamily="34" charset="0"/>
                        </a:rPr>
                        <a:t>Giraffe </a:t>
                      </a:r>
                      <a:endParaRPr lang="en-GB" sz="3200" b="0" i="0" u="none" strike="noStrike" dirty="0">
                        <a:solidFill>
                          <a:srgbClr val="000000"/>
                        </a:solidFill>
                        <a:latin typeface="Calibri" pitchFamily="34" charset="0"/>
                      </a:endParaRPr>
                    </a:p>
                  </a:txBody>
                  <a:tcPr marL="180000" marR="10800" marT="10800"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0.4%</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a:latin typeface="Calibri" pitchFamily="34" charset="0"/>
                        </a:rPr>
                        <a:t>- </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0.4%</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2.5</a:t>
                      </a:r>
                      <a:r>
                        <a:rPr lang="en-GB" sz="3200" u="none" strike="noStrike" dirty="0">
                          <a:latin typeface="Calibri" pitchFamily="34" charset="0"/>
                        </a:rPr>
                        <a:t>%</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r>
              <a:tr h="718173">
                <a:tc>
                  <a:txBody>
                    <a:bodyPr/>
                    <a:lstStyle/>
                    <a:p>
                      <a:pPr algn="l" rtl="0" fontAlgn="t"/>
                      <a:r>
                        <a:rPr lang="en-GB" sz="3200" u="none" strike="noStrike" dirty="0">
                          <a:latin typeface="Calibri" pitchFamily="34" charset="0"/>
                        </a:rPr>
                        <a:t>Kudu </a:t>
                      </a:r>
                      <a:endParaRPr lang="en-GB" sz="3200" b="0" i="0" u="none" strike="noStrike" dirty="0">
                        <a:solidFill>
                          <a:srgbClr val="000000"/>
                        </a:solidFill>
                        <a:latin typeface="Calibri" pitchFamily="34" charset="0"/>
                      </a:endParaRPr>
                    </a:p>
                  </a:txBody>
                  <a:tcPr marL="180000" marR="10800" marT="10800" marB="0">
                    <a:solidFill>
                      <a:srgbClr val="9696E6"/>
                    </a:solidFill>
                  </a:tcPr>
                </a:tc>
                <a:tc>
                  <a:txBody>
                    <a:bodyPr/>
                    <a:lstStyle/>
                    <a:p>
                      <a:pPr algn="ctr" rtl="0" fontAlgn="t"/>
                      <a:r>
                        <a:rPr lang="en-GB" sz="3200" u="none" strike="noStrike" dirty="0">
                          <a:latin typeface="Calibri" pitchFamily="34" charset="0"/>
                        </a:rPr>
                        <a:t>2%</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a:latin typeface="Calibri" pitchFamily="34" charset="0"/>
                        </a:rPr>
                        <a:t>3%</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a:latin typeface="Calibri" pitchFamily="34" charset="0"/>
                        </a:rPr>
                        <a:t>2%</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smtClean="0">
                          <a:latin typeface="Calibri" pitchFamily="34" charset="0"/>
                        </a:rPr>
                        <a:t>10%</a:t>
                      </a:r>
                      <a:endParaRPr lang="en-GB" sz="3200" b="0" i="0" u="none" strike="noStrike" dirty="0">
                        <a:solidFill>
                          <a:srgbClr val="000000"/>
                        </a:solidFill>
                        <a:latin typeface="Calibri" pitchFamily="34" charset="0"/>
                      </a:endParaRPr>
                    </a:p>
                  </a:txBody>
                  <a:tcPr marL="9525" marR="9525" marT="9525" marB="0">
                    <a:solidFill>
                      <a:srgbClr val="9696E6"/>
                    </a:solidFill>
                  </a:tcPr>
                </a:tc>
              </a:tr>
              <a:tr h="718173">
                <a:tc>
                  <a:txBody>
                    <a:bodyPr/>
                    <a:lstStyle/>
                    <a:p>
                      <a:pPr algn="l" rtl="0" fontAlgn="t"/>
                      <a:r>
                        <a:rPr lang="en-GB" sz="3200" u="none" strike="noStrike" dirty="0">
                          <a:latin typeface="Calibri" pitchFamily="34" charset="0"/>
                        </a:rPr>
                        <a:t>Ostrich </a:t>
                      </a:r>
                      <a:endParaRPr lang="en-GB" sz="3200" b="0" i="0" u="none" strike="noStrike" dirty="0">
                        <a:solidFill>
                          <a:srgbClr val="000000"/>
                        </a:solidFill>
                        <a:latin typeface="Calibri" pitchFamily="34" charset="0"/>
                      </a:endParaRPr>
                    </a:p>
                  </a:txBody>
                  <a:tcPr marL="180000" marR="10800" marT="10800" marB="0">
                    <a:solidFill>
                      <a:schemeClr val="accent6">
                        <a:lumMod val="20000"/>
                        <a:lumOff val="80000"/>
                      </a:schemeClr>
                    </a:solidFill>
                  </a:tcPr>
                </a:tc>
                <a:tc>
                  <a:txBody>
                    <a:bodyPr/>
                    <a:lstStyle/>
                    <a:p>
                      <a:pPr algn="ctr" rtl="0" fontAlgn="t"/>
                      <a:r>
                        <a:rPr lang="en-GB" sz="3200" u="none" strike="noStrike" dirty="0">
                          <a:latin typeface="Calibri" pitchFamily="34" charset="0"/>
                        </a:rPr>
                        <a:t>3</a:t>
                      </a:r>
                      <a:r>
                        <a:rPr lang="en-GB" sz="3200" u="none" strike="noStrike" dirty="0" smtClean="0">
                          <a:latin typeface="Calibri" pitchFamily="34" charset="0"/>
                        </a:rPr>
                        <a:t>%</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US" sz="3200" u="none" strike="noStrike" dirty="0" smtClean="0">
                          <a:latin typeface="Calibri" pitchFamily="34" charset="0"/>
                        </a:rPr>
                        <a:t>5%</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3%</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10%</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r>
              <a:tr h="718173">
                <a:tc>
                  <a:txBody>
                    <a:bodyPr/>
                    <a:lstStyle/>
                    <a:p>
                      <a:pPr algn="l" rtl="0" fontAlgn="t"/>
                      <a:r>
                        <a:rPr lang="en-GB" sz="3200" u="none" strike="noStrike" dirty="0">
                          <a:latin typeface="Calibri" pitchFamily="34" charset="0"/>
                        </a:rPr>
                        <a:t>Springbok </a:t>
                      </a:r>
                      <a:endParaRPr lang="en-GB" sz="3200" b="0" i="0" u="none" strike="noStrike" dirty="0">
                        <a:solidFill>
                          <a:srgbClr val="000000"/>
                        </a:solidFill>
                        <a:latin typeface="Calibri" pitchFamily="34" charset="0"/>
                      </a:endParaRPr>
                    </a:p>
                  </a:txBody>
                  <a:tcPr marL="180000" marR="10800" marT="10800" marB="0">
                    <a:solidFill>
                      <a:srgbClr val="9696E6"/>
                    </a:solidFill>
                  </a:tcPr>
                </a:tc>
                <a:tc>
                  <a:txBody>
                    <a:bodyPr/>
                    <a:lstStyle/>
                    <a:p>
                      <a:pPr algn="ctr" rtl="0" fontAlgn="t"/>
                      <a:r>
                        <a:rPr lang="en-GB" sz="3200" u="none" strike="noStrike" dirty="0" smtClean="0">
                          <a:latin typeface="Calibri" pitchFamily="34" charset="0"/>
                        </a:rPr>
                        <a:t>3-4%</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smtClean="0">
                          <a:latin typeface="Calibri" pitchFamily="34" charset="0"/>
                        </a:rPr>
                        <a:t>10%</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smtClean="0">
                          <a:latin typeface="Calibri" pitchFamily="34" charset="0"/>
                        </a:rPr>
                        <a:t>3-4%</a:t>
                      </a:r>
                      <a:endParaRPr lang="en-GB" sz="3200" b="0" i="0" u="none" strike="noStrike" dirty="0">
                        <a:solidFill>
                          <a:srgbClr val="000000"/>
                        </a:solidFill>
                        <a:latin typeface="Calibri" pitchFamily="34" charset="0"/>
                      </a:endParaRPr>
                    </a:p>
                  </a:txBody>
                  <a:tcPr marL="9525" marR="9525" marT="9525" marB="0">
                    <a:solidFill>
                      <a:srgbClr val="9696E6"/>
                    </a:solidFill>
                  </a:tcPr>
                </a:tc>
                <a:tc>
                  <a:txBody>
                    <a:bodyPr/>
                    <a:lstStyle/>
                    <a:p>
                      <a:pPr algn="ctr" rtl="0" fontAlgn="t"/>
                      <a:r>
                        <a:rPr lang="en-GB" sz="3200" u="none" strike="noStrike" dirty="0">
                          <a:latin typeface="Calibri" pitchFamily="34" charset="0"/>
                        </a:rPr>
                        <a:t>20%</a:t>
                      </a:r>
                      <a:endParaRPr lang="en-GB" sz="3200" b="0" i="0" u="none" strike="noStrike" dirty="0">
                        <a:solidFill>
                          <a:srgbClr val="000000"/>
                        </a:solidFill>
                        <a:latin typeface="Calibri" pitchFamily="34" charset="0"/>
                      </a:endParaRPr>
                    </a:p>
                  </a:txBody>
                  <a:tcPr marL="9525" marR="9525" marT="9525" marB="0">
                    <a:solidFill>
                      <a:srgbClr val="9696E6"/>
                    </a:solidFill>
                  </a:tcPr>
                </a:tc>
              </a:tr>
              <a:tr h="718173">
                <a:tc>
                  <a:txBody>
                    <a:bodyPr/>
                    <a:lstStyle/>
                    <a:p>
                      <a:pPr algn="l" rtl="0" fontAlgn="t"/>
                      <a:r>
                        <a:rPr lang="en-GB" sz="3200" u="none" strike="noStrike" dirty="0">
                          <a:latin typeface="Calibri" pitchFamily="34" charset="0"/>
                        </a:rPr>
                        <a:t>Zebra </a:t>
                      </a:r>
                      <a:endParaRPr lang="en-GB" sz="3200" b="0" i="0" u="none" strike="noStrike" dirty="0">
                        <a:solidFill>
                          <a:srgbClr val="000000"/>
                        </a:solidFill>
                        <a:latin typeface="Calibri" pitchFamily="34" charset="0"/>
                      </a:endParaRPr>
                    </a:p>
                  </a:txBody>
                  <a:tcPr marL="180000" marR="10800" marT="10800" marB="0">
                    <a:solidFill>
                      <a:schemeClr val="accent6">
                        <a:lumMod val="20000"/>
                        <a:lumOff val="80000"/>
                      </a:schemeClr>
                    </a:solidFill>
                  </a:tcPr>
                </a:tc>
                <a:tc>
                  <a:txBody>
                    <a:bodyPr/>
                    <a:lstStyle/>
                    <a:p>
                      <a:pPr algn="ctr" rtl="0" fontAlgn="t"/>
                      <a:r>
                        <a:rPr lang="en-GB" sz="3200" u="none" strike="noStrike" dirty="0">
                          <a:latin typeface="Calibri" pitchFamily="34" charset="0"/>
                        </a:rPr>
                        <a:t>2%</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a:latin typeface="Calibri" pitchFamily="34" charset="0"/>
                        </a:rPr>
                        <a:t>- </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a:latin typeface="Calibri" pitchFamily="34" charset="0"/>
                        </a:rPr>
                        <a:t>2</a:t>
                      </a:r>
                      <a:r>
                        <a:rPr lang="en-GB" sz="3200" u="none" strike="noStrike" dirty="0" smtClean="0">
                          <a:latin typeface="Calibri" pitchFamily="34" charset="0"/>
                        </a:rPr>
                        <a:t>%</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c>
                  <a:txBody>
                    <a:bodyPr/>
                    <a:lstStyle/>
                    <a:p>
                      <a:pPr algn="ctr" rtl="0" fontAlgn="t"/>
                      <a:r>
                        <a:rPr lang="en-GB" sz="3200" u="none" strike="noStrike" dirty="0" smtClean="0">
                          <a:latin typeface="Calibri" pitchFamily="34" charset="0"/>
                        </a:rPr>
                        <a:t>13%</a:t>
                      </a:r>
                      <a:endParaRPr lang="en-GB" sz="3200" b="0" i="0" u="none" strike="noStrike" dirty="0">
                        <a:solidFill>
                          <a:srgbClr val="000000"/>
                        </a:solidFill>
                        <a:latin typeface="Calibri" pitchFamily="34" charset="0"/>
                      </a:endParaRPr>
                    </a:p>
                  </a:txBody>
                  <a:tcPr marL="9525" marR="9525" marT="9525" marB="0">
                    <a:solidFill>
                      <a:schemeClr val="accent6">
                        <a:lumMod val="20000"/>
                        <a:lumOff val="80000"/>
                      </a:schemeClr>
                    </a:solidFill>
                  </a:tcPr>
                </a:tc>
              </a:tr>
            </a:tbl>
          </a:graphicData>
        </a:graphic>
      </p:graphicFrame>
      <p:sp>
        <p:nvSpPr>
          <p:cNvPr id="6" name="TextBox 5"/>
          <p:cNvSpPr txBox="1"/>
          <p:nvPr/>
        </p:nvSpPr>
        <p:spPr>
          <a:xfrm>
            <a:off x="21360953" y="15773400"/>
            <a:ext cx="9892553" cy="13542169"/>
          </a:xfrm>
          <a:prstGeom prst="rect">
            <a:avLst/>
          </a:prstGeom>
          <a:solidFill>
            <a:schemeClr val="bg1"/>
          </a:solidFill>
        </p:spPr>
        <p:txBody>
          <a:bodyPr wrap="square">
            <a:spAutoFit/>
          </a:bodyPr>
          <a:lstStyle/>
          <a:p>
            <a:pPr algn="ctr">
              <a:defRPr/>
            </a:pPr>
            <a:endParaRPr lang="en-US" sz="1400" b="1" i="1" dirty="0">
              <a:latin typeface="Calibri" pitchFamily="34" charset="0"/>
            </a:endParaRPr>
          </a:p>
          <a:p>
            <a:pPr algn="ctr">
              <a:defRPr/>
            </a:pPr>
            <a:r>
              <a:rPr lang="en-US" sz="4000" b="1" i="1" dirty="0">
                <a:latin typeface="Calibri" pitchFamily="34" charset="0"/>
              </a:rPr>
              <a:t>WILDLIFE POPULATION  </a:t>
            </a:r>
            <a:r>
              <a:rPr lang="en-US" sz="4000" b="1" i="1" dirty="0" smtClean="0">
                <a:latin typeface="Calibri" pitchFamily="34" charset="0"/>
              </a:rPr>
              <a:t>THRESHOLDS</a:t>
            </a:r>
          </a:p>
          <a:p>
            <a:pPr algn="ctr">
              <a:defRPr/>
            </a:pPr>
            <a:endParaRPr lang="en-US" sz="4000" b="1" i="1" dirty="0" smtClean="0">
              <a:latin typeface="Calibri" pitchFamily="34" charset="0"/>
            </a:endParaRPr>
          </a:p>
          <a:p>
            <a:pPr algn="ctr">
              <a:defRPr/>
            </a:pPr>
            <a:endParaRPr lang="en-US" sz="3200" b="1" i="1" dirty="0">
              <a:latin typeface="Calibri" pitchFamily="34" charset="0"/>
            </a:endParaRPr>
          </a:p>
          <a:p>
            <a:pPr algn="ctr">
              <a:defRPr/>
            </a:pPr>
            <a:endParaRPr lang="en-US" sz="3200" b="1"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a:defRPr/>
            </a:pPr>
            <a:endParaRPr lang="en-US" sz="2000" i="1" dirty="0">
              <a:latin typeface="Calibri" pitchFamily="34" charset="0"/>
            </a:endParaRPr>
          </a:p>
          <a:p>
            <a:pPr marL="180000">
              <a:defRPr/>
            </a:pPr>
            <a:r>
              <a:rPr lang="en-US" b="1" i="1" dirty="0" smtClean="0">
                <a:latin typeface="Calibri" pitchFamily="34" charset="0"/>
              </a:rPr>
              <a:t>Conservancy </a:t>
            </a:r>
            <a:r>
              <a:rPr lang="en-US" b="1" i="1" dirty="0">
                <a:latin typeface="Calibri" pitchFamily="34" charset="0"/>
              </a:rPr>
              <a:t>size = </a:t>
            </a:r>
            <a:r>
              <a:rPr lang="en-US" b="1" i="1" dirty="0" smtClean="0">
                <a:latin typeface="Calibri" pitchFamily="34" charset="0"/>
              </a:rPr>
              <a:t>791,300 </a:t>
            </a:r>
            <a:r>
              <a:rPr lang="en-US" b="1" i="1" dirty="0">
                <a:latin typeface="Calibri" pitchFamily="34" charset="0"/>
              </a:rPr>
              <a:t>ha. </a:t>
            </a:r>
          </a:p>
          <a:p>
            <a:pPr marL="180000">
              <a:defRPr/>
            </a:pPr>
            <a:r>
              <a:rPr lang="en-US" sz="2800" b="1" i="1" dirty="0">
                <a:latin typeface="Calibri" pitchFamily="34" charset="0"/>
              </a:rPr>
              <a:t> </a:t>
            </a:r>
            <a:endParaRPr lang="en-GB" sz="2800" b="1" dirty="0">
              <a:latin typeface="Calibri" pitchFamily="34" charset="0"/>
            </a:endParaRPr>
          </a:p>
          <a:p>
            <a:pPr marL="180000">
              <a:defRPr/>
            </a:pPr>
            <a:r>
              <a:rPr lang="en-US" sz="3200" i="1" dirty="0">
                <a:latin typeface="Calibri" pitchFamily="34" charset="0"/>
              </a:rPr>
              <a:t>To better visualise population numbers, imagine a 5000ha farm and calculate densities of the population for this farm by dividing the estimate by </a:t>
            </a:r>
            <a:r>
              <a:rPr lang="en-US" sz="3200" i="1" dirty="0" smtClean="0">
                <a:latin typeface="Calibri" pitchFamily="34" charset="0"/>
              </a:rPr>
              <a:t>158</a:t>
            </a:r>
            <a:endParaRPr lang="en-US" sz="3200" i="1" dirty="0">
              <a:latin typeface="Calibri" pitchFamily="34" charset="0"/>
            </a:endParaRPr>
          </a:p>
          <a:p>
            <a:pPr marL="180000">
              <a:defRPr/>
            </a:pPr>
            <a:r>
              <a:rPr lang="en-US" sz="3200" i="1" dirty="0">
                <a:latin typeface="Calibri" pitchFamily="34" charset="0"/>
              </a:rPr>
              <a:t> </a:t>
            </a:r>
            <a:endParaRPr lang="en-GB" sz="3200" dirty="0">
              <a:latin typeface="Calibri" pitchFamily="34" charset="0"/>
            </a:endParaRPr>
          </a:p>
          <a:p>
            <a:pPr marL="180000">
              <a:defRPr/>
            </a:pPr>
            <a:r>
              <a:rPr lang="en-US" sz="3200" i="1" dirty="0">
                <a:latin typeface="Calibri" pitchFamily="34" charset="0"/>
              </a:rPr>
              <a:t>This gives a standard index - Numbers per 5000ha farm – which is easily to understand in practical terms.  </a:t>
            </a:r>
            <a:endParaRPr lang="en-GB" sz="3200" dirty="0">
              <a:latin typeface="Calibri" pitchFamily="34" charset="0"/>
            </a:endParaRPr>
          </a:p>
          <a:p>
            <a:pPr marL="180000">
              <a:defRPr/>
            </a:pPr>
            <a:r>
              <a:rPr lang="en-US" sz="3200" i="1" dirty="0">
                <a:latin typeface="Calibri" pitchFamily="34" charset="0"/>
              </a:rPr>
              <a:t> </a:t>
            </a:r>
            <a:endParaRPr lang="en-GB" sz="3200" dirty="0">
              <a:latin typeface="Calibri" pitchFamily="34" charset="0"/>
            </a:endParaRPr>
          </a:p>
          <a:p>
            <a:pPr marL="180000">
              <a:defRPr/>
            </a:pPr>
            <a:r>
              <a:rPr lang="en-US" sz="3200" i="1" dirty="0">
                <a:latin typeface="Calibri" pitchFamily="34" charset="0"/>
              </a:rPr>
              <a:t>Compare the density of what you have with the densities in the last column of the table above.  If greater, then that species has reached its threshold and can be harvested at higher off-take rates </a:t>
            </a:r>
            <a:r>
              <a:rPr lang="en-US" sz="3200" i="1" dirty="0" smtClean="0">
                <a:latin typeface="Calibri" pitchFamily="34" charset="0"/>
              </a:rPr>
              <a:t>.</a:t>
            </a:r>
            <a:endParaRPr lang="en-GB" sz="3200" dirty="0">
              <a:latin typeface="Calibri" pitchFamily="34" charset="0"/>
            </a:endParaRPr>
          </a:p>
        </p:txBody>
      </p:sp>
      <p:graphicFrame>
        <p:nvGraphicFramePr>
          <p:cNvPr id="7" name="Table 6"/>
          <p:cNvGraphicFramePr>
            <a:graphicFrameLocks noGrp="1"/>
          </p:cNvGraphicFramePr>
          <p:nvPr/>
        </p:nvGraphicFramePr>
        <p:xfrm>
          <a:off x="21412200" y="16992600"/>
          <a:ext cx="9753600" cy="5643285"/>
        </p:xfrm>
        <a:graphic>
          <a:graphicData uri="http://schemas.openxmlformats.org/drawingml/2006/table">
            <a:tbl>
              <a:tblPr firstRow="1" bandRow="1">
                <a:tableStyleId>{306799F8-075E-4A3A-A7F6-7FBC6576F1A4}</a:tableStyleId>
              </a:tblPr>
              <a:tblGrid>
                <a:gridCol w="2512291"/>
                <a:gridCol w="2438400"/>
                <a:gridCol w="2438400"/>
                <a:gridCol w="2364509"/>
              </a:tblGrid>
              <a:tr h="1371600">
                <a:tc>
                  <a:txBody>
                    <a:bodyPr/>
                    <a:lstStyle/>
                    <a:p>
                      <a:pPr algn="l" fontAlgn="b"/>
                      <a:r>
                        <a:rPr lang="en-US" sz="3200" u="none" strike="noStrike" dirty="0" smtClean="0">
                          <a:solidFill>
                            <a:schemeClr val="tx1"/>
                          </a:solidFill>
                          <a:latin typeface="Calibri" pitchFamily="34" charset="0"/>
                        </a:rPr>
                        <a:t>SPECIES</a:t>
                      </a:r>
                      <a:endParaRPr lang="en-GB" sz="3200" b="1" i="0" u="none" strike="noStrike" dirty="0">
                        <a:solidFill>
                          <a:schemeClr val="tx1"/>
                        </a:solidFill>
                        <a:latin typeface="Calibri" pitchFamily="34" charset="0"/>
                      </a:endParaRPr>
                    </a:p>
                  </a:txBody>
                  <a:tcPr marL="360000" marR="10800" marT="10800" marB="0" anchor="ctr"/>
                </a:tc>
                <a:tc>
                  <a:txBody>
                    <a:bodyPr/>
                    <a:lstStyle/>
                    <a:p>
                      <a:pPr algn="ctr" fontAlgn="b"/>
                      <a:r>
                        <a:rPr lang="en-US" sz="2800" u="none" strike="noStrike" dirty="0" smtClean="0">
                          <a:solidFill>
                            <a:schemeClr val="tx1"/>
                          </a:solidFill>
                          <a:latin typeface="Calibri" pitchFamily="34" charset="0"/>
                        </a:rPr>
                        <a:t>Approximate</a:t>
                      </a:r>
                      <a:r>
                        <a:rPr lang="en-US" sz="2800" u="none" strike="noStrike" baseline="0" dirty="0" smtClean="0">
                          <a:solidFill>
                            <a:schemeClr val="tx1"/>
                          </a:solidFill>
                          <a:latin typeface="Calibri" pitchFamily="34" charset="0"/>
                        </a:rPr>
                        <a:t> Population Size </a:t>
                      </a:r>
                    </a:p>
                    <a:p>
                      <a:pPr algn="ctr" fontAlgn="b"/>
                      <a:r>
                        <a:rPr lang="en-US" sz="2400" u="none" strike="noStrike" baseline="0" dirty="0" smtClean="0">
                          <a:solidFill>
                            <a:schemeClr val="tx1"/>
                          </a:solidFill>
                          <a:latin typeface="Calibri" pitchFamily="34" charset="0"/>
                        </a:rPr>
                        <a:t>(2001 – 2010)</a:t>
                      </a:r>
                      <a:endParaRPr lang="en-GB" sz="2400" b="1" i="0" u="none" strike="noStrike" dirty="0">
                        <a:solidFill>
                          <a:schemeClr val="tx1"/>
                        </a:solidFill>
                        <a:latin typeface="Calibri" pitchFamily="34" charset="0"/>
                      </a:endParaRPr>
                    </a:p>
                  </a:txBody>
                  <a:tcPr marL="9525" marR="9525" marT="9525" marB="0" anchor="ctr"/>
                </a:tc>
                <a:tc>
                  <a:txBody>
                    <a:bodyPr/>
                    <a:lstStyle/>
                    <a:p>
                      <a:pPr algn="ctr" fontAlgn="b"/>
                      <a:r>
                        <a:rPr lang="en-US" sz="2800" u="none" strike="noStrike" dirty="0" smtClean="0">
                          <a:solidFill>
                            <a:schemeClr val="tx1"/>
                          </a:solidFill>
                          <a:latin typeface="Calibri" pitchFamily="34" charset="0"/>
                        </a:rPr>
                        <a:t>Desired</a:t>
                      </a:r>
                      <a:r>
                        <a:rPr lang="en-US" sz="2800" u="none" strike="noStrike" baseline="0" dirty="0" smtClean="0">
                          <a:solidFill>
                            <a:schemeClr val="tx1"/>
                          </a:solidFill>
                          <a:latin typeface="Calibri" pitchFamily="34" charset="0"/>
                        </a:rPr>
                        <a:t> Population Size</a:t>
                      </a:r>
                      <a:endParaRPr lang="en-GB" sz="2800" b="1" i="1" u="none" strike="noStrike" dirty="0">
                        <a:solidFill>
                          <a:schemeClr val="tx1"/>
                        </a:solidFill>
                        <a:latin typeface="Calibri" pitchFamily="34" charset="0"/>
                      </a:endParaRPr>
                    </a:p>
                  </a:txBody>
                  <a:tcPr marL="10800" marR="10800" marT="10800" marB="0" anchor="ctr"/>
                </a:tc>
                <a:tc>
                  <a:txBody>
                    <a:bodyPr/>
                    <a:lstStyle/>
                    <a:p>
                      <a:pPr algn="ctr" fontAlgn="b"/>
                      <a:r>
                        <a:rPr lang="en-GB" sz="2800" u="none" strike="noStrike" dirty="0" smtClean="0">
                          <a:solidFill>
                            <a:schemeClr val="tx1"/>
                          </a:solidFill>
                          <a:latin typeface="Calibri" pitchFamily="34" charset="0"/>
                        </a:rPr>
                        <a:t>DENSITY </a:t>
                      </a:r>
                    </a:p>
                    <a:p>
                      <a:pPr algn="ctr" fontAlgn="b"/>
                      <a:r>
                        <a:rPr lang="en-GB" sz="2800" u="none" strike="noStrike" dirty="0" smtClean="0">
                          <a:solidFill>
                            <a:schemeClr val="tx1"/>
                          </a:solidFill>
                          <a:latin typeface="Calibri" pitchFamily="34" charset="0"/>
                        </a:rPr>
                        <a:t>INDEX </a:t>
                      </a:r>
                    </a:p>
                    <a:p>
                      <a:pPr algn="ctr" fontAlgn="b"/>
                      <a:r>
                        <a:rPr lang="en-GB" sz="2600" u="none" strike="noStrike" dirty="0" smtClean="0">
                          <a:solidFill>
                            <a:schemeClr val="tx1"/>
                          </a:solidFill>
                          <a:latin typeface="Calibri" pitchFamily="34" charset="0"/>
                        </a:rPr>
                        <a:t>(No/5000ha</a:t>
                      </a:r>
                      <a:r>
                        <a:rPr lang="en-GB" sz="2600" u="none" strike="noStrike" baseline="0" dirty="0" smtClean="0">
                          <a:solidFill>
                            <a:schemeClr val="tx1"/>
                          </a:solidFill>
                          <a:latin typeface="Calibri" pitchFamily="34" charset="0"/>
                        </a:rPr>
                        <a:t> farm)</a:t>
                      </a:r>
                      <a:endParaRPr lang="en-GB" sz="2600" b="0" i="0" u="none" strike="noStrike" dirty="0">
                        <a:solidFill>
                          <a:schemeClr val="tx1"/>
                        </a:solidFill>
                        <a:latin typeface="Calibri" pitchFamily="34" charset="0"/>
                      </a:endParaRPr>
                    </a:p>
                  </a:txBody>
                  <a:tcPr marL="9525" marR="9525" marT="9525" marB="0" anchor="ctr"/>
                </a:tc>
              </a:tr>
              <a:tr h="370840">
                <a:tc>
                  <a:txBody>
                    <a:bodyPr/>
                    <a:lstStyle/>
                    <a:p>
                      <a:pPr algn="l" fontAlgn="b"/>
                      <a:r>
                        <a:rPr lang="en-GB" sz="3200" u="none" strike="noStrike" dirty="0">
                          <a:solidFill>
                            <a:schemeClr val="tx1"/>
                          </a:solidFill>
                          <a:latin typeface="Calibri" pitchFamily="34" charset="0"/>
                        </a:rPr>
                        <a:t>Gemsbok</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GB" sz="3200" u="none" strike="noStrike" dirty="0" smtClean="0">
                          <a:solidFill>
                            <a:schemeClr val="tx1"/>
                          </a:solidFill>
                          <a:latin typeface="Calibri" pitchFamily="34" charset="0"/>
                        </a:rPr>
                        <a:t>400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2000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40</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a:solidFill>
                            <a:schemeClr val="tx1"/>
                          </a:solidFill>
                          <a:latin typeface="Calibri" pitchFamily="34" charset="0"/>
                        </a:rPr>
                        <a:t>Giraffe</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US" sz="3200" u="none" strike="noStrike" dirty="0" smtClean="0">
                          <a:solidFill>
                            <a:schemeClr val="tx1"/>
                          </a:solidFill>
                          <a:latin typeface="Calibri" pitchFamily="34" charset="0"/>
                        </a:rPr>
                        <a:t>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50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1</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a:solidFill>
                            <a:schemeClr val="tx1"/>
                          </a:solidFill>
                          <a:latin typeface="Calibri" pitchFamily="34" charset="0"/>
                        </a:rPr>
                        <a:t>Kudu</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US" sz="3200" u="none" strike="noStrike" dirty="0" smtClean="0">
                          <a:solidFill>
                            <a:schemeClr val="tx1"/>
                          </a:solidFill>
                          <a:latin typeface="Calibri" pitchFamily="34" charset="0"/>
                        </a:rPr>
                        <a:t>80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500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10</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a:solidFill>
                            <a:schemeClr val="tx1"/>
                          </a:solidFill>
                          <a:latin typeface="Calibri" pitchFamily="34" charset="0"/>
                        </a:rPr>
                        <a:t>Rhino</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GB" sz="3200" u="none" strike="noStrike" dirty="0">
                          <a:solidFill>
                            <a:schemeClr val="tx1"/>
                          </a:solidFill>
                          <a:latin typeface="Calibri" pitchFamily="34" charset="0"/>
                        </a:rPr>
                        <a:t>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smtClean="0">
                          <a:solidFill>
                            <a:schemeClr val="tx1"/>
                          </a:solidFill>
                          <a:latin typeface="Calibri" pitchFamily="34" charset="0"/>
                        </a:rPr>
                        <a:t>50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1/3</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a:solidFill>
                            <a:schemeClr val="tx1"/>
                          </a:solidFill>
                          <a:latin typeface="Calibri" pitchFamily="34" charset="0"/>
                        </a:rPr>
                        <a:t>Springbok</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US" sz="3200" u="none" strike="noStrike" dirty="0" smtClean="0">
                          <a:solidFill>
                            <a:schemeClr val="tx1"/>
                          </a:solidFill>
                          <a:latin typeface="Calibri" pitchFamily="34" charset="0"/>
                        </a:rPr>
                        <a:t>15500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5000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100</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a:solidFill>
                            <a:schemeClr val="tx1"/>
                          </a:solidFill>
                          <a:latin typeface="Calibri" pitchFamily="34" charset="0"/>
                        </a:rPr>
                        <a:t>Steenbok</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US" sz="3200" u="none" strike="noStrike" dirty="0" smtClean="0">
                          <a:solidFill>
                            <a:schemeClr val="tx1"/>
                          </a:solidFill>
                          <a:latin typeface="Calibri" pitchFamily="34" charset="0"/>
                        </a:rPr>
                        <a:t>800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500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10</a:t>
                      </a:r>
                      <a:endParaRPr lang="en-GB" sz="3200" b="0" i="0" u="none" strike="noStrike" dirty="0">
                        <a:solidFill>
                          <a:schemeClr val="tx1"/>
                        </a:solidFill>
                        <a:latin typeface="Calibri" pitchFamily="34" charset="0"/>
                      </a:endParaRPr>
                    </a:p>
                  </a:txBody>
                  <a:tcPr marL="10800" marR="720000" marT="10800" marB="0" anchor="ctr"/>
                </a:tc>
              </a:tr>
              <a:tr h="370840">
                <a:tc>
                  <a:txBody>
                    <a:bodyPr/>
                    <a:lstStyle/>
                    <a:p>
                      <a:r>
                        <a:rPr lang="en-US" sz="3200" dirty="0" smtClean="0">
                          <a:solidFill>
                            <a:schemeClr val="tx1"/>
                          </a:solidFill>
                          <a:latin typeface="Calibri" pitchFamily="34" charset="0"/>
                        </a:rPr>
                        <a:t>Zebra (Hart.)</a:t>
                      </a:r>
                      <a:endParaRPr lang="en-GB" sz="3200" dirty="0">
                        <a:solidFill>
                          <a:schemeClr val="tx1"/>
                        </a:solidFill>
                        <a:latin typeface="Calibri" pitchFamily="34" charset="0"/>
                      </a:endParaRPr>
                    </a:p>
                  </a:txBody>
                  <a:tcPr marL="360000" marR="10800" marT="10800" marB="0" anchor="b"/>
                </a:tc>
                <a:tc>
                  <a:txBody>
                    <a:bodyPr/>
                    <a:lstStyle/>
                    <a:p>
                      <a:pPr algn="r"/>
                      <a:r>
                        <a:rPr lang="en-US" sz="3200" dirty="0" smtClean="0">
                          <a:solidFill>
                            <a:schemeClr val="tx1"/>
                          </a:solidFill>
                          <a:latin typeface="Calibri" pitchFamily="34" charset="0"/>
                        </a:rPr>
                        <a:t>300</a:t>
                      </a:r>
                      <a:endParaRPr lang="en-GB" sz="3200" dirty="0">
                        <a:solidFill>
                          <a:schemeClr val="tx1"/>
                        </a:solidFill>
                        <a:latin typeface="Calibri" pitchFamily="34" charset="0"/>
                      </a:endParaRPr>
                    </a:p>
                  </a:txBody>
                  <a:tcPr marL="10800" marR="720000" marT="10800" marB="0" anchor="ctr"/>
                </a:tc>
                <a:tc>
                  <a:txBody>
                    <a:bodyPr/>
                    <a:lstStyle/>
                    <a:p>
                      <a:pPr algn="r"/>
                      <a:r>
                        <a:rPr lang="en-US" sz="3200" dirty="0" smtClean="0">
                          <a:solidFill>
                            <a:schemeClr val="tx1"/>
                          </a:solidFill>
                          <a:latin typeface="Calibri" pitchFamily="34" charset="0"/>
                        </a:rPr>
                        <a:t>10</a:t>
                      </a:r>
                      <a:endParaRPr lang="en-GB" sz="3200" dirty="0">
                        <a:solidFill>
                          <a:schemeClr val="tx1"/>
                        </a:solidFill>
                        <a:latin typeface="Calibri" pitchFamily="34" charset="0"/>
                      </a:endParaRPr>
                    </a:p>
                  </a:txBody>
                  <a:tcPr marL="10800" marR="720000" marT="10800" marB="0" anchor="ctr"/>
                </a:tc>
                <a:tc>
                  <a:txBody>
                    <a:bodyPr/>
                    <a:lstStyle/>
                    <a:p>
                      <a:pPr algn="r"/>
                      <a:r>
                        <a:rPr lang="en-US" sz="3200" dirty="0" smtClean="0">
                          <a:solidFill>
                            <a:schemeClr val="tx1"/>
                          </a:solidFill>
                          <a:latin typeface="Calibri" pitchFamily="34" charset="0"/>
                        </a:rPr>
                        <a:t>1/5</a:t>
                      </a:r>
                      <a:endParaRPr lang="en-GB" sz="3200" dirty="0">
                        <a:solidFill>
                          <a:schemeClr val="tx1"/>
                        </a:solidFill>
                        <a:latin typeface="Calibri" pitchFamily="34" charset="0"/>
                      </a:endParaRPr>
                    </a:p>
                  </a:txBody>
                  <a:tcPr marL="10800" marR="720000" marT="10800" marB="0" anchor="ctr"/>
                </a:tc>
              </a:tr>
              <a:tr h="370840">
                <a:tc>
                  <a:txBody>
                    <a:bodyPr/>
                    <a:lstStyle/>
                    <a:p>
                      <a:pPr algn="l" fontAlgn="b"/>
                      <a:r>
                        <a:rPr lang="en-GB" sz="3200" u="none" strike="noStrike" dirty="0" smtClean="0">
                          <a:solidFill>
                            <a:schemeClr val="tx1"/>
                          </a:solidFill>
                          <a:latin typeface="Calibri" pitchFamily="34" charset="0"/>
                        </a:rPr>
                        <a:t>Ostrich</a:t>
                      </a:r>
                      <a:endParaRPr lang="en-GB" sz="3200" b="0" i="0" u="none" strike="noStrike" dirty="0">
                        <a:solidFill>
                          <a:schemeClr val="tx1"/>
                        </a:solidFill>
                        <a:latin typeface="Calibri" pitchFamily="34" charset="0"/>
                      </a:endParaRPr>
                    </a:p>
                  </a:txBody>
                  <a:tcPr marL="360000" marR="10800" marT="10800" marB="0" anchor="b"/>
                </a:tc>
                <a:tc>
                  <a:txBody>
                    <a:bodyPr/>
                    <a:lstStyle/>
                    <a:p>
                      <a:pPr algn="r" fontAlgn="b"/>
                      <a:r>
                        <a:rPr lang="en-GB" sz="3200" u="none" strike="noStrike" dirty="0" smtClean="0">
                          <a:solidFill>
                            <a:schemeClr val="tx1"/>
                          </a:solidFill>
                          <a:latin typeface="Calibri" pitchFamily="34" charset="0"/>
                        </a:rPr>
                        <a:t>800</a:t>
                      </a:r>
                      <a:endParaRPr lang="en-GB" sz="3200" b="1" i="0" u="none" strike="noStrike" dirty="0">
                        <a:solidFill>
                          <a:schemeClr val="tx1"/>
                        </a:solidFill>
                        <a:latin typeface="Calibri" pitchFamily="34" charset="0"/>
                      </a:endParaRPr>
                    </a:p>
                  </a:txBody>
                  <a:tcPr marL="10800" marR="720000" marT="10800" marB="0" anchor="ctr"/>
                </a:tc>
                <a:tc>
                  <a:txBody>
                    <a:bodyPr/>
                    <a:lstStyle/>
                    <a:p>
                      <a:pPr algn="r" fontAlgn="b"/>
                      <a:r>
                        <a:rPr lang="en-US" sz="3200" u="none" strike="noStrike" dirty="0" smtClean="0">
                          <a:solidFill>
                            <a:schemeClr val="tx1"/>
                          </a:solidFill>
                          <a:latin typeface="Calibri" pitchFamily="34" charset="0"/>
                        </a:rPr>
                        <a:t>600</a:t>
                      </a:r>
                      <a:endParaRPr lang="en-GB" sz="3200" b="0" i="0" u="none" strike="noStrike" dirty="0">
                        <a:solidFill>
                          <a:schemeClr val="tx1"/>
                        </a:solidFill>
                        <a:latin typeface="Calibri" pitchFamily="34" charset="0"/>
                      </a:endParaRPr>
                    </a:p>
                  </a:txBody>
                  <a:tcPr marL="10800" marR="720000" marT="10800" marB="0" anchor="ctr"/>
                </a:tc>
                <a:tc>
                  <a:txBody>
                    <a:bodyPr/>
                    <a:lstStyle/>
                    <a:p>
                      <a:pPr algn="r" fontAlgn="b"/>
                      <a:r>
                        <a:rPr lang="en-GB" sz="3200" u="none" strike="noStrike" dirty="0">
                          <a:solidFill>
                            <a:schemeClr val="tx1"/>
                          </a:solidFill>
                          <a:latin typeface="Calibri" pitchFamily="34" charset="0"/>
                        </a:rPr>
                        <a:t>13</a:t>
                      </a:r>
                      <a:endParaRPr lang="en-GB" sz="3200" b="0" i="0" u="none" strike="noStrike" dirty="0">
                        <a:solidFill>
                          <a:schemeClr val="tx1"/>
                        </a:solidFill>
                        <a:latin typeface="Calibri" pitchFamily="34" charset="0"/>
                      </a:endParaRPr>
                    </a:p>
                  </a:txBody>
                  <a:tcPr marL="10800" marR="720000" marT="10800" marB="0" anchor="ctr"/>
                </a:tc>
              </a:tr>
            </a:tbl>
          </a:graphicData>
        </a:graphic>
      </p:graphicFrame>
      <p:graphicFrame>
        <p:nvGraphicFramePr>
          <p:cNvPr id="12" name="Table 11"/>
          <p:cNvGraphicFramePr>
            <a:graphicFrameLocks noGrp="1"/>
          </p:cNvGraphicFramePr>
          <p:nvPr/>
        </p:nvGraphicFramePr>
        <p:xfrm>
          <a:off x="685800" y="5864003"/>
          <a:ext cx="10553700" cy="38601977"/>
        </p:xfrm>
        <a:graphic>
          <a:graphicData uri="http://schemas.openxmlformats.org/drawingml/2006/table">
            <a:tbl>
              <a:tblPr firstRow="1" bandRow="1">
                <a:tableStyleId>{327F97BB-C833-4FB7-BDE5-3F7075034690}</a:tableStyleId>
              </a:tblPr>
              <a:tblGrid>
                <a:gridCol w="527685"/>
                <a:gridCol w="3166110"/>
                <a:gridCol w="6859905"/>
              </a:tblGrid>
              <a:tr h="790148">
                <a:tc>
                  <a:txBody>
                    <a:bodyPr/>
                    <a:lstStyle/>
                    <a:p>
                      <a:pPr marL="180000"/>
                      <a:endParaRPr lang="en-GB" dirty="0">
                        <a:solidFill>
                          <a:schemeClr val="tx1"/>
                        </a:solidFill>
                        <a:latin typeface="Calibri" pitchFamily="34" charset="0"/>
                      </a:endParaRPr>
                    </a:p>
                  </a:txBody>
                  <a:tcPr>
                    <a:solidFill>
                      <a:srgbClr val="67CF9B"/>
                    </a:solidFill>
                  </a:tcPr>
                </a:tc>
                <a:tc>
                  <a:txBody>
                    <a:bodyPr/>
                    <a:lstStyle/>
                    <a:p>
                      <a:pPr marL="180000"/>
                      <a:r>
                        <a:rPr lang="en-US" sz="3600" dirty="0" smtClean="0">
                          <a:solidFill>
                            <a:schemeClr val="tx1"/>
                          </a:solidFill>
                          <a:latin typeface="Calibri" pitchFamily="34" charset="0"/>
                        </a:rPr>
                        <a:t>OBJECTIVES:</a:t>
                      </a:r>
                      <a:endParaRPr lang="en-GB" sz="3600" dirty="0">
                        <a:solidFill>
                          <a:schemeClr val="tx1"/>
                        </a:solidFill>
                        <a:latin typeface="Calibri" pitchFamily="34" charset="0"/>
                      </a:endParaRPr>
                    </a:p>
                  </a:txBody>
                  <a:tcPr>
                    <a:solidFill>
                      <a:srgbClr val="67CF9B"/>
                    </a:solidFill>
                  </a:tcPr>
                </a:tc>
                <a:tc>
                  <a:txBody>
                    <a:bodyPr/>
                    <a:lstStyle/>
                    <a:p>
                      <a:pPr marL="180000"/>
                      <a:r>
                        <a:rPr lang="en-US" sz="3600" dirty="0" smtClean="0">
                          <a:solidFill>
                            <a:schemeClr val="tx1"/>
                          </a:solidFill>
                          <a:latin typeface="Calibri" pitchFamily="34" charset="0"/>
                        </a:rPr>
                        <a:t>HOW TO ACHIEVE THESE</a:t>
                      </a:r>
                      <a:endParaRPr lang="en-GB" sz="3600" dirty="0">
                        <a:solidFill>
                          <a:schemeClr val="tx1"/>
                        </a:solidFill>
                        <a:latin typeface="Calibri" pitchFamily="34" charset="0"/>
                      </a:endParaRPr>
                    </a:p>
                  </a:txBody>
                  <a:tcPr>
                    <a:solidFill>
                      <a:srgbClr val="67CF9B"/>
                    </a:solidFill>
                  </a:tcPr>
                </a:tc>
              </a:tr>
              <a:tr h="5836847">
                <a:tc>
                  <a:txBody>
                    <a:bodyPr/>
                    <a:lstStyle/>
                    <a:p>
                      <a:pPr marL="180000" algn="r"/>
                      <a:r>
                        <a:rPr lang="en-US" sz="3400" dirty="0" smtClean="0">
                          <a:solidFill>
                            <a:schemeClr val="tx1"/>
                          </a:solidFill>
                          <a:latin typeface="Calibri" pitchFamily="34" charset="0"/>
                        </a:rPr>
                        <a:t>1</a:t>
                      </a:r>
                      <a:endParaRPr lang="en-GB" sz="3400" dirty="0">
                        <a:solidFill>
                          <a:schemeClr val="tx1"/>
                        </a:solidFill>
                        <a:latin typeface="Calibri" pitchFamily="34" charset="0"/>
                      </a:endParaRPr>
                    </a:p>
                  </a:txBody>
                  <a:tcPr>
                    <a:solidFill>
                      <a:srgbClr val="D9F3E6"/>
                    </a:solidFill>
                  </a:tcPr>
                </a:tc>
                <a:tc>
                  <a:txBody>
                    <a:bodyPr/>
                    <a:lstStyle/>
                    <a:p>
                      <a:pPr marL="180000" marR="0" indent="0" algn="l" defTabSz="914400" rtl="0" eaLnBrk="1" fontAlgn="auto" latinLnBrk="0" hangingPunct="1">
                        <a:lnSpc>
                          <a:spcPct val="100000"/>
                        </a:lnSpc>
                        <a:spcBef>
                          <a:spcPts val="0"/>
                        </a:spcBef>
                        <a:spcAft>
                          <a:spcPts val="0"/>
                        </a:spcAft>
                        <a:buClrTx/>
                        <a:buSzTx/>
                        <a:buFontTx/>
                        <a:buNone/>
                        <a:tabLst/>
                        <a:defRPr/>
                      </a:pPr>
                      <a:r>
                        <a:rPr lang="en-US" sz="3400" b="1" dirty="0" smtClean="0">
                          <a:solidFill>
                            <a:schemeClr val="tx1"/>
                          </a:solidFill>
                          <a:latin typeface="Calibri" pitchFamily="34" charset="0"/>
                        </a:rPr>
                        <a:t>To maximise</a:t>
                      </a:r>
                      <a:r>
                        <a:rPr lang="en-US" sz="3400" b="1" baseline="0" dirty="0" smtClean="0">
                          <a:solidFill>
                            <a:schemeClr val="tx1"/>
                          </a:solidFill>
                          <a:latin typeface="Calibri" pitchFamily="34" charset="0"/>
                        </a:rPr>
                        <a:t> the potential of various land uses through zonation</a:t>
                      </a:r>
                      <a:endParaRPr lang="en-US" sz="3400" b="1" dirty="0" smtClean="0">
                        <a:solidFill>
                          <a:schemeClr val="tx1"/>
                        </a:solidFill>
                        <a:latin typeface="Calibri" pitchFamily="34" charset="0"/>
                      </a:endParaRPr>
                    </a:p>
                    <a:p>
                      <a:pPr marL="180000"/>
                      <a:endParaRPr lang="en-GB" sz="3400" b="1" dirty="0">
                        <a:solidFill>
                          <a:schemeClr val="tx1"/>
                        </a:solidFill>
                        <a:latin typeface="Calibri" pitchFamily="34" charset="0"/>
                      </a:endParaRPr>
                    </a:p>
                  </a:txBody>
                  <a:tcPr>
                    <a:solidFill>
                      <a:srgbClr val="D9F3E6"/>
                    </a:solidFill>
                  </a:tcPr>
                </a:tc>
                <a:tc>
                  <a:txBody>
                    <a:bodyPr/>
                    <a:lstStyle/>
                    <a:p>
                      <a:pPr marL="180000">
                        <a:buFont typeface="Wingdings" pitchFamily="2" charset="2"/>
                        <a:buChar char="v"/>
                      </a:pPr>
                      <a:r>
                        <a:rPr lang="en-GB" sz="3400" dirty="0" smtClean="0">
                          <a:solidFill>
                            <a:schemeClr val="tx1"/>
                          </a:solidFill>
                          <a:latin typeface="Calibri" pitchFamily="34" charset="0"/>
                        </a:rPr>
                        <a:t>Inform all members, TAs</a:t>
                      </a:r>
                      <a:r>
                        <a:rPr lang="en-GB" sz="3400" baseline="0" dirty="0" smtClean="0">
                          <a:solidFill>
                            <a:schemeClr val="tx1"/>
                          </a:solidFill>
                          <a:latin typeface="Calibri" pitchFamily="34" charset="0"/>
                        </a:rPr>
                        <a:t> &amp; other stakeholders</a:t>
                      </a:r>
                      <a:r>
                        <a:rPr lang="en-GB" sz="3400" dirty="0" smtClean="0">
                          <a:solidFill>
                            <a:schemeClr val="tx1"/>
                          </a:solidFill>
                          <a:latin typeface="Calibri" pitchFamily="34" charset="0"/>
                        </a:rPr>
                        <a:t> of boundaries &amp;</a:t>
                      </a:r>
                      <a:r>
                        <a:rPr lang="en-GB" sz="3400" baseline="0" dirty="0" smtClean="0">
                          <a:solidFill>
                            <a:schemeClr val="tx1"/>
                          </a:solidFill>
                          <a:latin typeface="Calibri" pitchFamily="34" charset="0"/>
                        </a:rPr>
                        <a:t> zonation “rules”</a:t>
                      </a:r>
                    </a:p>
                    <a:p>
                      <a:pPr marL="180000">
                        <a:buFont typeface="Wingdings" pitchFamily="2" charset="2"/>
                        <a:buChar char="v"/>
                      </a:pPr>
                      <a:r>
                        <a:rPr lang="en-US" sz="3400" baseline="0" dirty="0" smtClean="0">
                          <a:solidFill>
                            <a:schemeClr val="tx1"/>
                          </a:solidFill>
                          <a:latin typeface="Calibri" pitchFamily="34" charset="0"/>
                        </a:rPr>
                        <a:t>Display the zonation plan for all to see</a:t>
                      </a:r>
                      <a:endParaRPr lang="en-GB" sz="3400" dirty="0" smtClean="0">
                        <a:solidFill>
                          <a:schemeClr val="tx1"/>
                        </a:solidFill>
                        <a:latin typeface="Calibri" pitchFamily="34" charset="0"/>
                      </a:endParaRPr>
                    </a:p>
                    <a:p>
                      <a:pPr marL="180000">
                        <a:buFont typeface="Wingdings" pitchFamily="2" charset="2"/>
                        <a:buChar char="v"/>
                      </a:pPr>
                      <a:r>
                        <a:rPr lang="en-GB" sz="3400" dirty="0" smtClean="0">
                          <a:solidFill>
                            <a:schemeClr val="tx1"/>
                          </a:solidFill>
                          <a:latin typeface="Calibri" pitchFamily="34" charset="0"/>
                        </a:rPr>
                        <a:t>The members accept &amp; abide by zonation “rules”</a:t>
                      </a:r>
                    </a:p>
                    <a:p>
                      <a:pPr marL="180000">
                        <a:buFont typeface="Wingdings" pitchFamily="2" charset="2"/>
                        <a:buChar char="v"/>
                      </a:pPr>
                      <a:r>
                        <a:rPr lang="en-US" sz="3400" dirty="0" smtClean="0">
                          <a:solidFill>
                            <a:schemeClr val="tx1"/>
                          </a:solidFill>
                          <a:latin typeface="Calibri" pitchFamily="34" charset="0"/>
                        </a:rPr>
                        <a:t>Make “no entry” signs where</a:t>
                      </a:r>
                      <a:r>
                        <a:rPr lang="en-US" sz="3400" baseline="0" dirty="0" smtClean="0">
                          <a:solidFill>
                            <a:schemeClr val="tx1"/>
                          </a:solidFill>
                          <a:latin typeface="Calibri" pitchFamily="34" charset="0"/>
                        </a:rPr>
                        <a:t> necessary to prevent conflict between tourism &amp; hunting operations</a:t>
                      </a:r>
                      <a:endParaRPr lang="en-GB" sz="3400" dirty="0" smtClean="0">
                        <a:solidFill>
                          <a:schemeClr val="tx1"/>
                        </a:solidFill>
                        <a:latin typeface="Calibri" pitchFamily="34" charset="0"/>
                      </a:endParaRPr>
                    </a:p>
                  </a:txBody>
                  <a:tcPr>
                    <a:solidFill>
                      <a:srgbClr val="D9F3E6"/>
                    </a:solidFill>
                  </a:tcPr>
                </a:tc>
              </a:tr>
              <a:tr h="5836847">
                <a:tc>
                  <a:txBody>
                    <a:bodyPr/>
                    <a:lstStyle/>
                    <a:p>
                      <a:pPr marL="180000" algn="r"/>
                      <a:r>
                        <a:rPr lang="en-US" sz="3400" dirty="0" smtClean="0">
                          <a:solidFill>
                            <a:schemeClr val="tx1"/>
                          </a:solidFill>
                          <a:latin typeface="Calibri" pitchFamily="34" charset="0"/>
                        </a:rPr>
                        <a:t>2</a:t>
                      </a:r>
                      <a:endParaRPr lang="en-GB" sz="3400" dirty="0">
                        <a:solidFill>
                          <a:schemeClr val="tx1"/>
                        </a:solidFill>
                        <a:latin typeface="Calibri" pitchFamily="34" charset="0"/>
                      </a:endParaRPr>
                    </a:p>
                  </a:txBody>
                  <a:tcPr/>
                </a:tc>
                <a:tc>
                  <a:txBody>
                    <a:bodyPr/>
                    <a:lstStyle/>
                    <a:p>
                      <a:pPr marL="180000" marR="0" indent="0" algn="l" defTabSz="914400" rtl="0" eaLnBrk="1" fontAlgn="auto" latinLnBrk="0" hangingPunct="1">
                        <a:lnSpc>
                          <a:spcPct val="100000"/>
                        </a:lnSpc>
                        <a:spcBef>
                          <a:spcPts val="0"/>
                        </a:spcBef>
                        <a:spcAft>
                          <a:spcPts val="0"/>
                        </a:spcAft>
                        <a:buClrTx/>
                        <a:buSzTx/>
                        <a:buFontTx/>
                        <a:buNone/>
                        <a:tabLst/>
                        <a:defRPr/>
                      </a:pPr>
                      <a:r>
                        <a:rPr lang="en-US" sz="3400" b="1" dirty="0" smtClean="0">
                          <a:solidFill>
                            <a:schemeClr val="tx1"/>
                          </a:solidFill>
                          <a:latin typeface="Calibri" pitchFamily="34" charset="0"/>
                        </a:rPr>
                        <a:t>To increase wildlife populations for sustainable utilisation</a:t>
                      </a:r>
                    </a:p>
                  </a:txBody>
                  <a:tcPr/>
                </a:tc>
                <a:tc>
                  <a:txBody>
                    <a:bodyPr/>
                    <a:lstStyle/>
                    <a:p>
                      <a:pPr marL="180000">
                        <a:buFont typeface="Wingdings" pitchFamily="2" charset="2"/>
                        <a:buChar char="v"/>
                        <a:defRPr/>
                      </a:pPr>
                      <a:r>
                        <a:rPr lang="en-US" sz="3400" dirty="0" smtClean="0">
                          <a:solidFill>
                            <a:schemeClr val="tx1"/>
                          </a:solidFill>
                          <a:latin typeface="Calibri" pitchFamily="34" charset="0"/>
                        </a:rPr>
                        <a:t>Introduce desired  species </a:t>
                      </a:r>
                      <a:r>
                        <a:rPr lang="en-US" sz="3400" baseline="0" dirty="0" smtClean="0">
                          <a:solidFill>
                            <a:schemeClr val="tx1"/>
                          </a:solidFill>
                          <a:latin typeface="Calibri" pitchFamily="34" charset="0"/>
                        </a:rPr>
                        <a:t>to supplement or re-establish </a:t>
                      </a:r>
                      <a:r>
                        <a:rPr lang="en-US" sz="3400" dirty="0" smtClean="0">
                          <a:solidFill>
                            <a:schemeClr val="tx1"/>
                          </a:solidFill>
                          <a:latin typeface="Calibri" pitchFamily="34" charset="0"/>
                        </a:rPr>
                        <a:t>wildlife populations</a:t>
                      </a:r>
                      <a:endParaRPr lang="en-GB" sz="3400" dirty="0" smtClean="0">
                        <a:solidFill>
                          <a:schemeClr val="tx1"/>
                        </a:solidFill>
                        <a:latin typeface="Calibri" pitchFamily="34" charset="0"/>
                      </a:endParaRPr>
                    </a:p>
                    <a:p>
                      <a:pPr marL="180000">
                        <a:buFont typeface="Wingdings" pitchFamily="2" charset="2"/>
                        <a:buChar char="v"/>
                        <a:defRPr/>
                      </a:pPr>
                      <a:r>
                        <a:rPr lang="en-ZA" sz="3400" dirty="0" smtClean="0">
                          <a:solidFill>
                            <a:schemeClr val="tx1"/>
                          </a:solidFill>
                          <a:latin typeface="Calibri" pitchFamily="34" charset="0"/>
                        </a:rPr>
                        <a:t> Prevent poaching</a:t>
                      </a:r>
                      <a:endParaRPr lang="en-GB" sz="3400" dirty="0" smtClean="0">
                        <a:solidFill>
                          <a:schemeClr val="tx1"/>
                        </a:solidFill>
                        <a:latin typeface="Calibri" pitchFamily="34" charset="0"/>
                      </a:endParaRPr>
                    </a:p>
                    <a:p>
                      <a:pPr marL="180000">
                        <a:buFont typeface="Wingdings" pitchFamily="2" charset="2"/>
                        <a:buChar char="v"/>
                        <a:defRPr/>
                      </a:pPr>
                      <a:r>
                        <a:rPr lang="en-US" sz="3400" dirty="0" smtClean="0">
                          <a:solidFill>
                            <a:schemeClr val="tx1"/>
                          </a:solidFill>
                          <a:latin typeface="Calibri" pitchFamily="34" charset="0"/>
                        </a:rPr>
                        <a:t>Never exceed off-take quotas</a:t>
                      </a:r>
                      <a:endParaRPr lang="en-GB" sz="3400" dirty="0" smtClean="0">
                        <a:solidFill>
                          <a:schemeClr val="tx1"/>
                        </a:solidFill>
                        <a:latin typeface="Calibri" pitchFamily="34" charset="0"/>
                      </a:endParaRPr>
                    </a:p>
                    <a:p>
                      <a:pPr marL="180000">
                        <a:buFont typeface="Wingdings" pitchFamily="2" charset="2"/>
                        <a:buChar char="v"/>
                        <a:defRPr/>
                      </a:pPr>
                      <a:r>
                        <a:rPr lang="en-ZA" sz="3400" dirty="0" smtClean="0">
                          <a:solidFill>
                            <a:schemeClr val="tx1"/>
                          </a:solidFill>
                          <a:latin typeface="Calibri" pitchFamily="34" charset="0"/>
                        </a:rPr>
                        <a:t>Minimise tracks between settlements &amp; roads to reduce disturbance</a:t>
                      </a:r>
                    </a:p>
                    <a:p>
                      <a:pPr marL="180000">
                        <a:buFont typeface="Wingdings" pitchFamily="2" charset="2"/>
                        <a:buChar char="v"/>
                        <a:defRPr/>
                      </a:pPr>
                      <a:r>
                        <a:rPr lang="en-ZA" sz="3400" dirty="0" smtClean="0">
                          <a:solidFill>
                            <a:schemeClr val="tx1"/>
                          </a:solidFill>
                          <a:latin typeface="Calibri" pitchFamily="34" charset="0"/>
                        </a:rPr>
                        <a:t>Provide</a:t>
                      </a:r>
                      <a:r>
                        <a:rPr lang="en-ZA" sz="3400" baseline="0" dirty="0" smtClean="0">
                          <a:solidFill>
                            <a:schemeClr val="tx1"/>
                          </a:solidFill>
                          <a:latin typeface="Calibri" pitchFamily="34" charset="0"/>
                        </a:rPr>
                        <a:t> salt licks &amp; water for wildlife</a:t>
                      </a:r>
                    </a:p>
                    <a:p>
                      <a:pPr marL="180000">
                        <a:buFont typeface="Wingdings" pitchFamily="2" charset="2"/>
                        <a:buChar char="v"/>
                        <a:defRPr/>
                      </a:pPr>
                      <a:r>
                        <a:rPr lang="en-ZA" sz="3400" baseline="0" dirty="0" smtClean="0">
                          <a:solidFill>
                            <a:schemeClr val="tx1"/>
                          </a:solidFill>
                          <a:latin typeface="Calibri" pitchFamily="34" charset="0"/>
                        </a:rPr>
                        <a:t>Avoid disturbance at water points</a:t>
                      </a:r>
                      <a:endParaRPr lang="en-GB" sz="3400" dirty="0">
                        <a:solidFill>
                          <a:schemeClr val="tx1"/>
                        </a:solidFill>
                        <a:latin typeface="Calibri" pitchFamily="34" charset="0"/>
                      </a:endParaRPr>
                    </a:p>
                  </a:txBody>
                  <a:tcPr/>
                </a:tc>
              </a:tr>
              <a:tr h="4894447">
                <a:tc>
                  <a:txBody>
                    <a:bodyPr/>
                    <a:lstStyle/>
                    <a:p>
                      <a:pPr marL="180000" algn="r"/>
                      <a:r>
                        <a:rPr lang="en-US" sz="3400" dirty="0" smtClean="0">
                          <a:solidFill>
                            <a:schemeClr val="tx1"/>
                          </a:solidFill>
                          <a:latin typeface="Calibri" pitchFamily="34" charset="0"/>
                        </a:rPr>
                        <a:t>3</a:t>
                      </a:r>
                      <a:endParaRPr lang="en-GB" sz="3400" dirty="0">
                        <a:solidFill>
                          <a:schemeClr val="tx1"/>
                        </a:solidFill>
                        <a:latin typeface="Calibri" pitchFamily="34" charset="0"/>
                      </a:endParaRPr>
                    </a:p>
                  </a:txBody>
                  <a:tcPr>
                    <a:solidFill>
                      <a:srgbClr val="D9F3E6"/>
                    </a:solidFill>
                  </a:tcPr>
                </a:tc>
                <a:tc>
                  <a:txBody>
                    <a:bodyPr/>
                    <a:lstStyle/>
                    <a:p>
                      <a:pPr marL="180000" algn="l">
                        <a:defRPr/>
                      </a:pPr>
                      <a:r>
                        <a:rPr lang="en-US" sz="3400" dirty="0" smtClean="0">
                          <a:solidFill>
                            <a:schemeClr val="tx1"/>
                          </a:solidFill>
                          <a:latin typeface="Calibri" pitchFamily="34" charset="0"/>
                        </a:rPr>
                        <a:t>To use wildlife sustainably for the benefit of the community</a:t>
                      </a:r>
                      <a:endParaRPr lang="en-GB" sz="3400" dirty="0" smtClean="0">
                        <a:solidFill>
                          <a:schemeClr val="tx1"/>
                        </a:solidFill>
                        <a:latin typeface="Calibri" pitchFamily="34" charset="0"/>
                      </a:endParaRPr>
                    </a:p>
                    <a:p>
                      <a:pPr marL="180000" algn="l"/>
                      <a:endParaRPr lang="en-GB" sz="3400" dirty="0">
                        <a:solidFill>
                          <a:schemeClr val="tx1"/>
                        </a:solidFill>
                        <a:latin typeface="Calibri" pitchFamily="34" charset="0"/>
                      </a:endParaRPr>
                    </a:p>
                  </a:txBody>
                  <a:tcPr>
                    <a:solidFill>
                      <a:srgbClr val="D9F3E6"/>
                    </a:solidFill>
                  </a:tcPr>
                </a:tc>
                <a:tc>
                  <a:txBody>
                    <a:bodyPr/>
                    <a:lstStyle/>
                    <a:p>
                      <a:pPr marL="180000">
                        <a:buFont typeface="Wingdings" pitchFamily="2" charset="2"/>
                        <a:buChar char="v"/>
                        <a:defRPr/>
                      </a:pPr>
                      <a:r>
                        <a:rPr lang="en-GB" sz="3400" dirty="0" smtClean="0">
                          <a:solidFill>
                            <a:schemeClr val="tx1"/>
                          </a:solidFill>
                          <a:latin typeface="Calibri" pitchFamily="34" charset="0"/>
                        </a:rPr>
                        <a:t>Allow hunting when wildlife numbers are sufficient </a:t>
                      </a:r>
                    </a:p>
                    <a:p>
                      <a:pPr marL="180000">
                        <a:buFont typeface="Wingdings" pitchFamily="2" charset="2"/>
                        <a:buChar char="v"/>
                        <a:defRPr/>
                      </a:pPr>
                      <a:r>
                        <a:rPr lang="en-US" sz="3400" dirty="0" smtClean="0">
                          <a:solidFill>
                            <a:schemeClr val="tx1"/>
                          </a:solidFill>
                          <a:latin typeface="Calibri" pitchFamily="34" charset="0"/>
                        </a:rPr>
                        <a:t>Monitor wildlife populations, trophy quality, population health &amp; off-takes</a:t>
                      </a:r>
                      <a:endParaRPr lang="en-GB" sz="3400" dirty="0" smtClean="0">
                        <a:solidFill>
                          <a:schemeClr val="tx1"/>
                        </a:solidFill>
                        <a:latin typeface="Calibri" pitchFamily="34" charset="0"/>
                      </a:endParaRPr>
                    </a:p>
                    <a:p>
                      <a:pPr marL="180000">
                        <a:buFont typeface="Wingdings" pitchFamily="2" charset="2"/>
                        <a:buChar char="v"/>
                        <a:defRPr/>
                      </a:pPr>
                      <a:r>
                        <a:rPr lang="en-US" sz="3400" dirty="0" smtClean="0">
                          <a:solidFill>
                            <a:schemeClr val="tx1"/>
                          </a:solidFill>
                          <a:latin typeface="Calibri" pitchFamily="34" charset="0"/>
                        </a:rPr>
                        <a:t>Base quotas on monitoring information</a:t>
                      </a:r>
                      <a:r>
                        <a:rPr lang="en-US" sz="3400" baseline="0" dirty="0" smtClean="0">
                          <a:solidFill>
                            <a:schemeClr val="tx1"/>
                          </a:solidFill>
                          <a:latin typeface="Calibri" pitchFamily="34" charset="0"/>
                        </a:rPr>
                        <a:t> </a:t>
                      </a:r>
                    </a:p>
                    <a:p>
                      <a:pPr marL="180000">
                        <a:buFont typeface="Wingdings" pitchFamily="2" charset="2"/>
                        <a:buChar char="v"/>
                        <a:defRPr/>
                      </a:pPr>
                      <a:r>
                        <a:rPr lang="en-US" sz="3400" baseline="0" dirty="0" smtClean="0">
                          <a:solidFill>
                            <a:schemeClr val="tx1"/>
                          </a:solidFill>
                          <a:latin typeface="Calibri" pitchFamily="34" charset="0"/>
                        </a:rPr>
                        <a:t>Monitor veld condition for signs of over-use or over-grazing</a:t>
                      </a:r>
                      <a:endParaRPr lang="en-GB" sz="3400" dirty="0" smtClean="0">
                        <a:solidFill>
                          <a:schemeClr val="tx1"/>
                        </a:solidFill>
                        <a:latin typeface="Calibri" pitchFamily="34" charset="0"/>
                      </a:endParaRPr>
                    </a:p>
                  </a:txBody>
                  <a:tcPr>
                    <a:solidFill>
                      <a:srgbClr val="D9F3E6"/>
                    </a:solidFill>
                  </a:tcPr>
                </a:tc>
              </a:tr>
              <a:tr h="5430066">
                <a:tc>
                  <a:txBody>
                    <a:bodyPr/>
                    <a:lstStyle/>
                    <a:p>
                      <a:pPr marL="180000" algn="r"/>
                      <a:r>
                        <a:rPr lang="en-US" sz="3400" dirty="0" smtClean="0">
                          <a:solidFill>
                            <a:schemeClr val="tx1"/>
                          </a:solidFill>
                          <a:latin typeface="Calibri" pitchFamily="34" charset="0"/>
                        </a:rPr>
                        <a:t>4</a:t>
                      </a:r>
                      <a:endParaRPr lang="en-GB" sz="3400" dirty="0">
                        <a:solidFill>
                          <a:schemeClr val="tx1"/>
                        </a:solidFill>
                        <a:latin typeface="Calibri" pitchFamily="34" charset="0"/>
                      </a:endParaRPr>
                    </a:p>
                  </a:txBody>
                  <a:tcPr/>
                </a:tc>
                <a:tc>
                  <a:txBody>
                    <a:bodyPr/>
                    <a:lstStyle/>
                    <a:p>
                      <a:pPr marL="180000" algn="l"/>
                      <a:r>
                        <a:rPr lang="en-US" sz="3400" dirty="0" smtClean="0">
                          <a:solidFill>
                            <a:schemeClr val="tx1"/>
                          </a:solidFill>
                          <a:latin typeface="Calibri" pitchFamily="34" charset="0"/>
                        </a:rPr>
                        <a:t>To minimise illegal activities </a:t>
                      </a:r>
                      <a:r>
                        <a:rPr lang="en-ZA" sz="3400" dirty="0" smtClean="0">
                          <a:solidFill>
                            <a:schemeClr val="tx1"/>
                          </a:solidFill>
                          <a:latin typeface="Calibri" pitchFamily="34" charset="0"/>
                        </a:rPr>
                        <a:t> </a:t>
                      </a:r>
                    </a:p>
                  </a:txBody>
                  <a:tcPr/>
                </a:tc>
                <a:tc>
                  <a:txBody>
                    <a:bodyPr/>
                    <a:lstStyle/>
                    <a:p>
                      <a:pPr marL="180000">
                        <a:buFont typeface="Wingdings" pitchFamily="2" charset="2"/>
                        <a:buChar char="v"/>
                      </a:pPr>
                      <a:r>
                        <a:rPr lang="en-US" sz="3400" dirty="0" smtClean="0">
                          <a:solidFill>
                            <a:schemeClr val="tx1"/>
                          </a:solidFill>
                          <a:latin typeface="Calibri" pitchFamily="34" charset="0"/>
                        </a:rPr>
                        <a:t>Form Anti-Poaching Units of Game Guards</a:t>
                      </a:r>
                    </a:p>
                    <a:p>
                      <a:pPr marL="180000">
                        <a:buFont typeface="Wingdings" pitchFamily="2" charset="2"/>
                        <a:buChar char="v"/>
                      </a:pPr>
                      <a:r>
                        <a:rPr lang="en-US" sz="3400" dirty="0" smtClean="0">
                          <a:solidFill>
                            <a:schemeClr val="tx1"/>
                          </a:solidFill>
                          <a:latin typeface="Calibri" pitchFamily="34" charset="0"/>
                        </a:rPr>
                        <a:t>Conduct regular anti-poaching patrols</a:t>
                      </a:r>
                      <a:endParaRPr lang="en-GB"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Cooperate</a:t>
                      </a:r>
                      <a:r>
                        <a:rPr lang="en-US" sz="3400" baseline="0" dirty="0" smtClean="0">
                          <a:solidFill>
                            <a:schemeClr val="tx1"/>
                          </a:solidFill>
                          <a:latin typeface="Calibri" pitchFamily="34" charset="0"/>
                        </a:rPr>
                        <a:t> closely with MET &amp; NAMPOL to prevent illegal activities</a:t>
                      </a:r>
                    </a:p>
                    <a:p>
                      <a:pPr marL="180000">
                        <a:buFont typeface="Wingdings" pitchFamily="2" charset="2"/>
                        <a:buChar char="v"/>
                      </a:pPr>
                      <a:r>
                        <a:rPr lang="en-US" sz="3400" baseline="0" dirty="0" smtClean="0">
                          <a:solidFill>
                            <a:schemeClr val="tx1"/>
                          </a:solidFill>
                          <a:latin typeface="Calibri" pitchFamily="34" charset="0"/>
                        </a:rPr>
                        <a:t>Give an award to the best Game Guard each year</a:t>
                      </a:r>
                      <a:endParaRPr lang="en-US"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Take disciplinary action against ALL offenders</a:t>
                      </a:r>
                      <a:endParaRPr lang="en-GB" sz="3400" dirty="0">
                        <a:solidFill>
                          <a:schemeClr val="tx1"/>
                        </a:solidFill>
                        <a:latin typeface="Calibri" pitchFamily="34" charset="0"/>
                      </a:endParaRPr>
                    </a:p>
                  </a:txBody>
                  <a:tcPr/>
                </a:tc>
              </a:tr>
              <a:tr h="4270114">
                <a:tc>
                  <a:txBody>
                    <a:bodyPr/>
                    <a:lstStyle/>
                    <a:p>
                      <a:pPr marL="180000" algn="r"/>
                      <a:r>
                        <a:rPr lang="en-US" sz="3400" dirty="0" smtClean="0">
                          <a:solidFill>
                            <a:schemeClr val="tx1"/>
                          </a:solidFill>
                          <a:latin typeface="Calibri" pitchFamily="34" charset="0"/>
                        </a:rPr>
                        <a:t>5</a:t>
                      </a:r>
                      <a:endParaRPr lang="en-GB" sz="3400" dirty="0">
                        <a:solidFill>
                          <a:schemeClr val="tx1"/>
                        </a:solidFill>
                        <a:latin typeface="Calibri" pitchFamily="34" charset="0"/>
                      </a:endParaRPr>
                    </a:p>
                  </a:txBody>
                  <a:tcPr>
                    <a:solidFill>
                      <a:srgbClr val="D9F3E6"/>
                    </a:solidFill>
                  </a:tcPr>
                </a:tc>
                <a:tc>
                  <a:txBody>
                    <a:bodyPr/>
                    <a:lstStyle/>
                    <a:p>
                      <a:pPr marL="180000" algn="l"/>
                      <a:r>
                        <a:rPr lang="en-US" sz="3400" dirty="0" smtClean="0">
                          <a:solidFill>
                            <a:schemeClr val="tx1"/>
                          </a:solidFill>
                          <a:latin typeface="Calibri" pitchFamily="34" charset="0"/>
                        </a:rPr>
                        <a:t>To manage water supplies effectively</a:t>
                      </a:r>
                    </a:p>
                    <a:p>
                      <a:pPr marL="180000" algn="l"/>
                      <a:endParaRPr lang="en-GB" sz="3400" dirty="0" smtClean="0">
                        <a:solidFill>
                          <a:schemeClr val="tx1"/>
                        </a:solidFill>
                        <a:latin typeface="Calibri" pitchFamily="34" charset="0"/>
                      </a:endParaRPr>
                    </a:p>
                    <a:p>
                      <a:pPr marL="180000" algn="l">
                        <a:buFont typeface="Wingdings" pitchFamily="2" charset="2"/>
                        <a:buChar char="v"/>
                      </a:pPr>
                      <a:endParaRPr lang="en-GB" sz="3400" dirty="0" smtClean="0">
                        <a:solidFill>
                          <a:schemeClr val="tx1"/>
                        </a:solidFill>
                        <a:latin typeface="Calibri" pitchFamily="34" charset="0"/>
                      </a:endParaRPr>
                    </a:p>
                    <a:p>
                      <a:pPr marL="180000" algn="l"/>
                      <a:endParaRPr lang="en-GB" sz="3400" dirty="0">
                        <a:solidFill>
                          <a:schemeClr val="tx1"/>
                        </a:solidFill>
                        <a:latin typeface="Calibri" pitchFamily="34" charset="0"/>
                      </a:endParaRPr>
                    </a:p>
                  </a:txBody>
                  <a:tcPr>
                    <a:solidFill>
                      <a:srgbClr val="D9F3E6"/>
                    </a:solidFill>
                  </a:tcPr>
                </a:tc>
                <a:tc>
                  <a:txBody>
                    <a:bodyPr/>
                    <a:lstStyle/>
                    <a:p>
                      <a:pPr marL="180000">
                        <a:buFont typeface="Wingdings" pitchFamily="2" charset="2"/>
                        <a:buChar char="v"/>
                      </a:pPr>
                      <a:r>
                        <a:rPr lang="en-US" sz="3400" dirty="0" smtClean="0">
                          <a:solidFill>
                            <a:schemeClr val="tx1"/>
                          </a:solidFill>
                          <a:latin typeface="Calibri" pitchFamily="34" charset="0"/>
                        </a:rPr>
                        <a:t>Construct attractive water</a:t>
                      </a:r>
                      <a:r>
                        <a:rPr lang="en-US" sz="3400" baseline="0" dirty="0" smtClean="0">
                          <a:solidFill>
                            <a:schemeClr val="tx1"/>
                          </a:solidFill>
                          <a:latin typeface="Calibri" pitchFamily="34" charset="0"/>
                        </a:rPr>
                        <a:t> points for wildlife in tourism areas</a:t>
                      </a:r>
                    </a:p>
                    <a:p>
                      <a:pPr marL="180000">
                        <a:buFont typeface="Wingdings" pitchFamily="2" charset="2"/>
                        <a:buChar char="v"/>
                      </a:pPr>
                      <a:r>
                        <a:rPr lang="en-US" sz="3400" baseline="0" dirty="0" smtClean="0">
                          <a:solidFill>
                            <a:schemeClr val="tx1"/>
                          </a:solidFill>
                          <a:latin typeface="Calibri" pitchFamily="34" charset="0"/>
                        </a:rPr>
                        <a:t>Avoid installing wildlife water points near human habitation</a:t>
                      </a:r>
                      <a:endParaRPr lang="en-GB" sz="3400" dirty="0" smtClean="0">
                        <a:solidFill>
                          <a:schemeClr val="tx1"/>
                        </a:solidFill>
                        <a:latin typeface="Calibri" pitchFamily="34" charset="0"/>
                      </a:endParaRPr>
                    </a:p>
                    <a:p>
                      <a:pPr marL="180000">
                        <a:buFont typeface="Wingdings" pitchFamily="2" charset="2"/>
                        <a:buChar char="v"/>
                      </a:pPr>
                      <a:r>
                        <a:rPr lang="en-ZA" sz="3400" dirty="0" smtClean="0">
                          <a:solidFill>
                            <a:schemeClr val="tx1"/>
                          </a:solidFill>
                          <a:latin typeface="Calibri" pitchFamily="34" charset="0"/>
                        </a:rPr>
                        <a:t>Existing water installations improved</a:t>
                      </a:r>
                      <a:endParaRPr lang="en-GB"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Enforce a well-designed water point maintenance schedule</a:t>
                      </a:r>
                      <a:endParaRPr lang="en-GB" sz="3400" dirty="0">
                        <a:solidFill>
                          <a:schemeClr val="tx1"/>
                        </a:solidFill>
                        <a:latin typeface="Calibri" pitchFamily="34" charset="0"/>
                      </a:endParaRPr>
                    </a:p>
                  </a:txBody>
                  <a:tcPr>
                    <a:solidFill>
                      <a:srgbClr val="D9F3E6"/>
                    </a:solidFill>
                  </a:tcPr>
                </a:tc>
              </a:tr>
              <a:tr h="7794176">
                <a:tc>
                  <a:txBody>
                    <a:bodyPr/>
                    <a:lstStyle/>
                    <a:p>
                      <a:pPr marL="180000" algn="r"/>
                      <a:r>
                        <a:rPr lang="en-US" sz="3400" dirty="0" smtClean="0">
                          <a:solidFill>
                            <a:schemeClr val="tx1"/>
                          </a:solidFill>
                          <a:latin typeface="Calibri" pitchFamily="34" charset="0"/>
                        </a:rPr>
                        <a:t>6</a:t>
                      </a:r>
                      <a:endParaRPr lang="en-GB" sz="3400" dirty="0">
                        <a:solidFill>
                          <a:schemeClr val="tx1"/>
                        </a:solidFill>
                        <a:latin typeface="Calibri" pitchFamily="34" charset="0"/>
                      </a:endParaRPr>
                    </a:p>
                  </a:txBody>
                  <a:tcPr/>
                </a:tc>
                <a:tc>
                  <a:txBody>
                    <a:bodyPr/>
                    <a:lstStyle/>
                    <a:p>
                      <a:pPr marL="180000" algn="l"/>
                      <a:r>
                        <a:rPr lang="en-US" sz="3400" dirty="0" smtClean="0">
                          <a:solidFill>
                            <a:schemeClr val="tx1"/>
                          </a:solidFill>
                          <a:latin typeface="Calibri" pitchFamily="34" charset="0"/>
                        </a:rPr>
                        <a:t>To reduce Human-Wildlife Conflict to minimum levels</a:t>
                      </a:r>
                    </a:p>
                    <a:p>
                      <a:pPr marL="180000" algn="l">
                        <a:buFont typeface="Wingdings" pitchFamily="2" charset="2"/>
                        <a:buNone/>
                      </a:pPr>
                      <a:endParaRPr lang="en-GB" sz="3400" dirty="0" smtClean="0">
                        <a:solidFill>
                          <a:schemeClr val="tx1"/>
                        </a:solidFill>
                        <a:latin typeface="Calibri" pitchFamily="34" charset="0"/>
                      </a:endParaRPr>
                    </a:p>
                  </a:txBody>
                  <a:tcPr/>
                </a:tc>
                <a:tc>
                  <a:txBody>
                    <a:bodyPr/>
                    <a:lstStyle/>
                    <a:p>
                      <a:pPr marL="180000">
                        <a:buFont typeface="Wingdings" pitchFamily="2" charset="2"/>
                        <a:buChar char="v"/>
                      </a:pPr>
                      <a:r>
                        <a:rPr lang="en-ZA" sz="3400" dirty="0" smtClean="0">
                          <a:solidFill>
                            <a:schemeClr val="tx1"/>
                          </a:solidFill>
                          <a:latin typeface="Calibri" pitchFamily="34" charset="0"/>
                        </a:rPr>
                        <a:t>Investigate the feasibility of wildlife farming</a:t>
                      </a:r>
                    </a:p>
                    <a:p>
                      <a:pPr marL="180000">
                        <a:buFont typeface="Wingdings" pitchFamily="2" charset="2"/>
                        <a:buChar char="v"/>
                      </a:pPr>
                      <a:r>
                        <a:rPr lang="en-US" sz="3400" dirty="0" smtClean="0">
                          <a:solidFill>
                            <a:schemeClr val="tx1"/>
                          </a:solidFill>
                          <a:latin typeface="Calibri" pitchFamily="34" charset="0"/>
                        </a:rPr>
                        <a:t>Protect water points from wildlife</a:t>
                      </a:r>
                      <a:endParaRPr lang="en-GB"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Keep</a:t>
                      </a:r>
                      <a:r>
                        <a:rPr lang="en-US" sz="3400" baseline="0" dirty="0" smtClean="0">
                          <a:solidFill>
                            <a:schemeClr val="tx1"/>
                          </a:solidFill>
                          <a:latin typeface="Calibri" pitchFamily="34" charset="0"/>
                        </a:rPr>
                        <a:t> livestock in secure kraals at night as protection against predators</a:t>
                      </a:r>
                    </a:p>
                    <a:p>
                      <a:pPr marL="180000">
                        <a:buFont typeface="Wingdings" pitchFamily="2" charset="2"/>
                        <a:buChar char="v"/>
                      </a:pPr>
                      <a:r>
                        <a:rPr lang="en-US" sz="3400" baseline="0" dirty="0" smtClean="0">
                          <a:solidFill>
                            <a:schemeClr val="tx1"/>
                          </a:solidFill>
                          <a:latin typeface="Calibri" pitchFamily="34" charset="0"/>
                        </a:rPr>
                        <a:t>Use herders &amp; guard dogs to protect livestock during day</a:t>
                      </a:r>
                      <a:endParaRPr lang="en-GB"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Implement system to give early warning of lions moving into area</a:t>
                      </a:r>
                      <a:endParaRPr lang="en-GB" sz="3400" dirty="0" smtClean="0">
                        <a:solidFill>
                          <a:schemeClr val="tx1"/>
                        </a:solidFill>
                        <a:latin typeface="Calibri" pitchFamily="34" charset="0"/>
                      </a:endParaRPr>
                    </a:p>
                    <a:p>
                      <a:pPr marL="180000">
                        <a:buFont typeface="Wingdings" pitchFamily="2" charset="2"/>
                        <a:buChar char="v"/>
                      </a:pPr>
                      <a:r>
                        <a:rPr lang="en-ZA" sz="3400" dirty="0" smtClean="0">
                          <a:solidFill>
                            <a:schemeClr val="tx1"/>
                          </a:solidFill>
                          <a:latin typeface="Calibri" pitchFamily="34" charset="0"/>
                        </a:rPr>
                        <a:t>Investigate the feasibility of self-insurance scheme for compensating those</a:t>
                      </a:r>
                      <a:r>
                        <a:rPr lang="en-ZA" sz="3400" baseline="0" dirty="0" smtClean="0">
                          <a:solidFill>
                            <a:schemeClr val="tx1"/>
                          </a:solidFill>
                          <a:latin typeface="Calibri" pitchFamily="34" charset="0"/>
                        </a:rPr>
                        <a:t> who have suffered damage from wildlife.</a:t>
                      </a:r>
                      <a:endParaRPr lang="en-GB" sz="3400" dirty="0">
                        <a:solidFill>
                          <a:schemeClr val="tx1"/>
                        </a:solidFill>
                        <a:latin typeface="Calibri" pitchFamily="34" charset="0"/>
                      </a:endParaRPr>
                    </a:p>
                  </a:txBody>
                  <a:tcPr/>
                </a:tc>
              </a:tr>
              <a:tr h="3749332">
                <a:tc>
                  <a:txBody>
                    <a:bodyPr/>
                    <a:lstStyle/>
                    <a:p>
                      <a:pPr marL="180000" algn="r"/>
                      <a:r>
                        <a:rPr lang="en-US" sz="3400" dirty="0" smtClean="0">
                          <a:solidFill>
                            <a:schemeClr val="tx1"/>
                          </a:solidFill>
                          <a:latin typeface="Calibri" pitchFamily="34" charset="0"/>
                        </a:rPr>
                        <a:t>7</a:t>
                      </a:r>
                      <a:endParaRPr lang="en-GB" sz="3400" dirty="0">
                        <a:solidFill>
                          <a:schemeClr val="tx1"/>
                        </a:solidFill>
                        <a:latin typeface="Calibri" pitchFamily="34" charset="0"/>
                      </a:endParaRPr>
                    </a:p>
                  </a:txBody>
                  <a:tcPr>
                    <a:solidFill>
                      <a:srgbClr val="D9F3E6"/>
                    </a:solidFill>
                  </a:tcPr>
                </a:tc>
                <a:tc>
                  <a:txBody>
                    <a:bodyPr/>
                    <a:lstStyle/>
                    <a:p>
                      <a:pPr marL="180000" algn="l"/>
                      <a:r>
                        <a:rPr lang="en-US" sz="3400" dirty="0" smtClean="0">
                          <a:solidFill>
                            <a:schemeClr val="tx1"/>
                          </a:solidFill>
                          <a:latin typeface="Calibri" pitchFamily="34" charset="0"/>
                        </a:rPr>
                        <a:t>To obtain information on which to base management activities </a:t>
                      </a:r>
                      <a:endParaRPr lang="en-US" sz="3400" b="1" dirty="0" smtClean="0">
                        <a:solidFill>
                          <a:schemeClr val="tx1"/>
                        </a:solidFill>
                        <a:latin typeface="Calibri" pitchFamily="34" charset="0"/>
                      </a:endParaRPr>
                    </a:p>
                  </a:txBody>
                  <a:tcPr>
                    <a:solidFill>
                      <a:srgbClr val="D9F3E6"/>
                    </a:solidFill>
                  </a:tcPr>
                </a:tc>
                <a:tc>
                  <a:txBody>
                    <a:bodyPr/>
                    <a:lstStyle/>
                    <a:p>
                      <a:pPr marL="180000">
                        <a:buFont typeface="Wingdings" pitchFamily="2" charset="2"/>
                        <a:buChar char="v"/>
                      </a:pPr>
                      <a:r>
                        <a:rPr lang="en-US" sz="3400" dirty="0" smtClean="0">
                          <a:solidFill>
                            <a:schemeClr val="tx1"/>
                          </a:solidFill>
                          <a:latin typeface="Calibri" pitchFamily="34" charset="0"/>
                        </a:rPr>
                        <a:t>Maintain the Event Book Monitoring System</a:t>
                      </a:r>
                    </a:p>
                    <a:p>
                      <a:pPr marL="180000">
                        <a:buFont typeface="Wingdings" pitchFamily="2" charset="2"/>
                        <a:buChar char="v"/>
                      </a:pPr>
                      <a:r>
                        <a:rPr lang="en-US" sz="3400" dirty="0" smtClean="0">
                          <a:solidFill>
                            <a:schemeClr val="tx1"/>
                          </a:solidFill>
                          <a:latin typeface="Calibri" pitchFamily="34" charset="0"/>
                        </a:rPr>
                        <a:t>Introduce quarterly Fixed</a:t>
                      </a:r>
                      <a:r>
                        <a:rPr lang="en-US" sz="3400" baseline="0" dirty="0" smtClean="0">
                          <a:solidFill>
                            <a:schemeClr val="tx1"/>
                          </a:solidFill>
                          <a:latin typeface="Calibri" pitchFamily="34" charset="0"/>
                        </a:rPr>
                        <a:t> Route Patrols </a:t>
                      </a:r>
                      <a:endParaRPr lang="en-GB" sz="3400" dirty="0" smtClean="0">
                        <a:solidFill>
                          <a:schemeClr val="tx1"/>
                        </a:solidFill>
                        <a:latin typeface="Calibri" pitchFamily="34" charset="0"/>
                      </a:endParaRPr>
                    </a:p>
                    <a:p>
                      <a:pPr marL="180000">
                        <a:buFont typeface="Wingdings" pitchFamily="2" charset="2"/>
                        <a:buChar char="v"/>
                      </a:pPr>
                      <a:r>
                        <a:rPr lang="en-US" sz="3400" dirty="0" smtClean="0">
                          <a:solidFill>
                            <a:schemeClr val="tx1"/>
                          </a:solidFill>
                          <a:latin typeface="Calibri" pitchFamily="34" charset="0"/>
                        </a:rPr>
                        <a:t>Participate in annual road based wildlife counts with MET, WWF,</a:t>
                      </a:r>
                      <a:r>
                        <a:rPr lang="en-US" sz="3400" baseline="0" dirty="0" smtClean="0">
                          <a:solidFill>
                            <a:schemeClr val="tx1"/>
                          </a:solidFill>
                          <a:latin typeface="Calibri" pitchFamily="34" charset="0"/>
                        </a:rPr>
                        <a:t> NNF etc</a:t>
                      </a:r>
                      <a:endParaRPr lang="en-ZA" sz="3400" dirty="0" smtClean="0">
                        <a:solidFill>
                          <a:schemeClr val="tx1"/>
                        </a:solidFill>
                        <a:latin typeface="Calibri" pitchFamily="34" charset="0"/>
                      </a:endParaRPr>
                    </a:p>
                  </a:txBody>
                  <a:tcPr>
                    <a:solidFill>
                      <a:srgbClr val="D9F3E6"/>
                    </a:solidFill>
                  </a:tcPr>
                </a:tc>
              </a:tr>
            </a:tbl>
          </a:graphicData>
        </a:graphic>
      </p:graphicFrame>
      <p:sp>
        <p:nvSpPr>
          <p:cNvPr id="13" name="TextBox 12"/>
          <p:cNvSpPr txBox="1"/>
          <p:nvPr/>
        </p:nvSpPr>
        <p:spPr>
          <a:xfrm>
            <a:off x="28727400" y="0"/>
            <a:ext cx="1313949" cy="646331"/>
          </a:xfrm>
          <a:prstGeom prst="rect">
            <a:avLst/>
          </a:prstGeom>
          <a:noFill/>
        </p:spPr>
        <p:txBody>
          <a:bodyPr wrap="none" rtlCol="0">
            <a:spAutoFit/>
          </a:bodyPr>
          <a:lstStyle/>
          <a:p>
            <a:r>
              <a:rPr lang="en-US" dirty="0" err="1" smtClean="0">
                <a:latin typeface="Calibri" pitchFamily="34" charset="0"/>
              </a:rPr>
              <a:t>Tsiseb</a:t>
            </a:r>
            <a:endParaRPr lang="en-GB" dirty="0">
              <a:latin typeface="Calibri" pitchFamily="34" charset="0"/>
            </a:endParaRPr>
          </a:p>
        </p:txBody>
      </p:sp>
      <p:sp>
        <p:nvSpPr>
          <p:cNvPr id="14" name="TextBox 14"/>
          <p:cNvSpPr txBox="1">
            <a:spLocks noChangeArrowheads="1"/>
          </p:cNvSpPr>
          <p:nvPr/>
        </p:nvSpPr>
        <p:spPr bwMode="auto">
          <a:xfrm>
            <a:off x="21564600" y="42595800"/>
            <a:ext cx="9753600" cy="1692771"/>
          </a:xfrm>
          <a:prstGeom prst="rect">
            <a:avLst/>
          </a:prstGeom>
          <a:noFill/>
          <a:ln w="76200">
            <a:noFill/>
            <a:miter lim="800000"/>
            <a:headEnd/>
            <a:tailEnd/>
          </a:ln>
        </p:spPr>
        <p:txBody>
          <a:bodyPr wrap="square">
            <a:spAutoFit/>
          </a:bodyPr>
          <a:lstStyle/>
          <a:p>
            <a:pPr algn="ctr"/>
            <a:r>
              <a:rPr lang="en-US" sz="4400" dirty="0" smtClean="0">
                <a:solidFill>
                  <a:srgbClr val="7E0000"/>
                </a:solidFill>
                <a:latin typeface="Calibri" pitchFamily="34" charset="0"/>
              </a:rPr>
              <a:t>Supported </a:t>
            </a:r>
            <a:r>
              <a:rPr lang="en-US" sz="4400" dirty="0">
                <a:solidFill>
                  <a:srgbClr val="7E0000"/>
                </a:solidFill>
                <a:latin typeface="Calibri" pitchFamily="34" charset="0"/>
              </a:rPr>
              <a:t>by </a:t>
            </a:r>
            <a:endParaRPr lang="en-US" sz="1200" dirty="0" smtClean="0">
              <a:solidFill>
                <a:srgbClr val="7E0000"/>
              </a:solidFill>
              <a:latin typeface="Calibri" pitchFamily="34" charset="0"/>
            </a:endParaRPr>
          </a:p>
          <a:p>
            <a:pPr algn="ctr"/>
            <a:r>
              <a:rPr lang="en-US" sz="1200" dirty="0" smtClean="0">
                <a:solidFill>
                  <a:srgbClr val="7E0000"/>
                </a:solidFill>
                <a:latin typeface="Calibri" pitchFamily="34" charset="0"/>
              </a:rPr>
              <a:t>  \\\\</a:t>
            </a:r>
          </a:p>
          <a:p>
            <a:pPr algn="ctr"/>
            <a:r>
              <a:rPr lang="en-US" sz="4800" b="1" dirty="0" smtClean="0">
                <a:solidFill>
                  <a:srgbClr val="7E0000"/>
                </a:solidFill>
                <a:latin typeface="Calibri" pitchFamily="34" charset="0"/>
              </a:rPr>
              <a:t>WWF </a:t>
            </a:r>
            <a:r>
              <a:rPr lang="en-US" sz="4800" b="1" dirty="0">
                <a:solidFill>
                  <a:srgbClr val="7E0000"/>
                </a:solidFill>
                <a:latin typeface="Calibri" pitchFamily="34" charset="0"/>
              </a:rPr>
              <a:t>Norway, </a:t>
            </a:r>
            <a:r>
              <a:rPr lang="en-US" sz="4800" b="1" dirty="0" smtClean="0">
                <a:solidFill>
                  <a:srgbClr val="7E0000"/>
                </a:solidFill>
                <a:latin typeface="Calibri" pitchFamily="34" charset="0"/>
              </a:rPr>
              <a:t> Norad</a:t>
            </a:r>
            <a:r>
              <a:rPr lang="en-US" sz="4800" b="1" dirty="0">
                <a:solidFill>
                  <a:srgbClr val="7E0000"/>
                </a:solidFill>
                <a:latin typeface="Calibri" pitchFamily="34" charset="0"/>
              </a:rPr>
              <a:t>, </a:t>
            </a:r>
            <a:r>
              <a:rPr lang="en-US" sz="4800" b="1" dirty="0" smtClean="0">
                <a:solidFill>
                  <a:srgbClr val="7E0000"/>
                </a:solidFill>
                <a:latin typeface="Calibri" pitchFamily="34" charset="0"/>
              </a:rPr>
              <a:t> ICEMA</a:t>
            </a:r>
            <a:endParaRPr lang="en-US" sz="4800" b="1" dirty="0">
              <a:solidFill>
                <a:srgbClr val="7E0000"/>
              </a:solidFill>
              <a:latin typeface="Calibri" pitchFamily="34" charset="0"/>
            </a:endParaRPr>
          </a:p>
        </p:txBody>
      </p:sp>
      <p:graphicFrame>
        <p:nvGraphicFramePr>
          <p:cNvPr id="15" name="Table 14"/>
          <p:cNvGraphicFramePr>
            <a:graphicFrameLocks noGrp="1"/>
          </p:cNvGraphicFramePr>
          <p:nvPr/>
        </p:nvGraphicFramePr>
        <p:xfrm>
          <a:off x="11353800" y="5867397"/>
          <a:ext cx="9906001" cy="38548671"/>
        </p:xfrm>
        <a:graphic>
          <a:graphicData uri="http://schemas.openxmlformats.org/drawingml/2006/table">
            <a:tbl>
              <a:tblPr>
                <a:tableStyleId>{D113A9D2-9D6B-4929-AA2D-F23B5EE8CBE7}</a:tableStyleId>
              </a:tblPr>
              <a:tblGrid>
                <a:gridCol w="5352436"/>
                <a:gridCol w="2648564"/>
                <a:gridCol w="1905001"/>
              </a:tblGrid>
              <a:tr h="581495">
                <a:tc gridSpan="3">
                  <a:txBody>
                    <a:bodyPr/>
                    <a:lstStyle/>
                    <a:p>
                      <a:pPr marL="180000" algn="ctr">
                        <a:spcAft>
                          <a:spcPts val="0"/>
                        </a:spcAft>
                        <a:tabLst>
                          <a:tab pos="2743200" algn="ctr"/>
                          <a:tab pos="5486400" algn="r"/>
                        </a:tabLst>
                      </a:pPr>
                      <a:r>
                        <a:rPr lang="en-US" sz="3200" b="1" dirty="0">
                          <a:solidFill>
                            <a:schemeClr val="tx1"/>
                          </a:solidFill>
                          <a:latin typeface="Calibri" pitchFamily="34" charset="0"/>
                        </a:rPr>
                        <a:t>DAILY</a:t>
                      </a:r>
                      <a:endParaRPr lang="en-GB" sz="3200" b="1" dirty="0">
                        <a:solidFill>
                          <a:schemeClr val="tx1"/>
                        </a:solidFill>
                        <a:latin typeface="Calibri" pitchFamily="34" charset="0"/>
                        <a:ea typeface="Times New Roman"/>
                      </a:endParaRPr>
                    </a:p>
                  </a:txBody>
                  <a:tcPr marL="68580" marR="68580" marT="0" marB="0" anchor="ctr">
                    <a:lnB w="9525" cap="flat" cmpd="sng" algn="ctr">
                      <a:solidFill>
                        <a:srgbClr val="B0AC00"/>
                      </a:solidFill>
                      <a:prstDash val="sysDot"/>
                      <a:round/>
                      <a:headEnd type="none" w="med" len="med"/>
                      <a:tailEnd type="none" w="med" len="med"/>
                    </a:lnB>
                    <a:solidFill>
                      <a:srgbClr val="DFDA00"/>
                    </a:solidFill>
                  </a:tcPr>
                </a:tc>
                <a:tc hMerge="1">
                  <a:txBody>
                    <a:bodyPr/>
                    <a:lstStyle/>
                    <a:p>
                      <a:endParaRPr lang="en-GB"/>
                    </a:p>
                  </a:txBody>
                  <a:tcPr/>
                </a:tc>
                <a:tc hMerge="1">
                  <a:txBody>
                    <a:bodyPr/>
                    <a:lstStyle/>
                    <a:p>
                      <a:endParaRPr lang="en-GB"/>
                    </a:p>
                  </a:txBody>
                  <a:tcPr/>
                </a:tc>
              </a:tr>
              <a:tr h="581495">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smtClean="0">
                          <a:solidFill>
                            <a:schemeClr val="tx1"/>
                          </a:solidFill>
                          <a:latin typeface="Calibri" pitchFamily="34" charset="0"/>
                        </a:rPr>
                        <a:t>Who</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581495">
                <a:tc>
                  <a:txBody>
                    <a:bodyPr/>
                    <a:lstStyle/>
                    <a:p>
                      <a:pPr marL="180000">
                        <a:spcAft>
                          <a:spcPts val="0"/>
                        </a:spcAft>
                        <a:tabLst>
                          <a:tab pos="2743200" algn="ctr"/>
                          <a:tab pos="5486400" algn="r"/>
                        </a:tabLst>
                      </a:pPr>
                      <a:r>
                        <a:rPr lang="en-US" sz="3200">
                          <a:solidFill>
                            <a:schemeClr val="tx1"/>
                          </a:solidFill>
                          <a:latin typeface="Calibri" pitchFamily="34" charset="0"/>
                        </a:rPr>
                        <a:t>Foot patrols</a:t>
                      </a:r>
                      <a:endParaRPr lang="en-GB" sz="320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CGGs</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995046">
                <a:tc>
                  <a:txBody>
                    <a:bodyPr/>
                    <a:lstStyle/>
                    <a:p>
                      <a:pPr marL="180000">
                        <a:spcAft>
                          <a:spcPts val="0"/>
                        </a:spcAft>
                        <a:tabLst>
                          <a:tab pos="2743200" algn="ctr"/>
                          <a:tab pos="5486400" algn="r"/>
                        </a:tabLst>
                      </a:pPr>
                      <a:r>
                        <a:rPr lang="en-US" sz="3200" dirty="0">
                          <a:solidFill>
                            <a:schemeClr val="tx1"/>
                          </a:solidFill>
                          <a:latin typeface="Calibri" pitchFamily="34" charset="0"/>
                        </a:rPr>
                        <a:t>Law enforcement patrols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885007">
                <a:tc>
                  <a:txBody>
                    <a:bodyPr/>
                    <a:lstStyle/>
                    <a:p>
                      <a:pPr marL="180000">
                        <a:spcAft>
                          <a:spcPts val="0"/>
                        </a:spcAft>
                        <a:tabLst>
                          <a:tab pos="2743200" algn="ctr"/>
                          <a:tab pos="5486400" algn="r"/>
                        </a:tabLst>
                      </a:pPr>
                      <a:r>
                        <a:rPr lang="en-US" sz="3200" dirty="0">
                          <a:solidFill>
                            <a:schemeClr val="tx1"/>
                          </a:solidFill>
                          <a:latin typeface="Calibri" pitchFamily="34" charset="0"/>
                        </a:rPr>
                        <a:t>Monitor checkpoints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CGGs</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gridSpan="3">
                  <a:txBody>
                    <a:bodyPr/>
                    <a:lstStyle/>
                    <a:p>
                      <a:pPr marL="180000" algn="ctr">
                        <a:spcAft>
                          <a:spcPts val="0"/>
                        </a:spcAft>
                        <a:tabLst>
                          <a:tab pos="2743200" algn="ctr"/>
                          <a:tab pos="5486400" algn="r"/>
                        </a:tabLst>
                      </a:pPr>
                      <a:r>
                        <a:rPr lang="en-US" sz="3200" b="1" dirty="0">
                          <a:solidFill>
                            <a:schemeClr val="tx1"/>
                          </a:solidFill>
                          <a:latin typeface="Calibri" pitchFamily="34" charset="0"/>
                        </a:rPr>
                        <a:t>WEEKLY</a:t>
                      </a:r>
                      <a:endParaRPr lang="en-GB" sz="3200" b="1" dirty="0">
                        <a:solidFill>
                          <a:schemeClr val="tx1"/>
                        </a:solidFill>
                        <a:latin typeface="Calibri" pitchFamily="34" charset="0"/>
                        <a:ea typeface="Times New Roman"/>
                      </a:endParaRPr>
                    </a:p>
                  </a:txBody>
                  <a:tcPr marL="68580" marR="68580" marT="0" marB="0" anchor="ct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DFDA00"/>
                    </a:solidFill>
                  </a:tcPr>
                </a:tc>
                <a:tc hMerge="1">
                  <a:txBody>
                    <a:bodyPr/>
                    <a:lstStyle/>
                    <a:p>
                      <a:endParaRPr lang="en-GB"/>
                    </a:p>
                  </a:txBody>
                  <a:tcPr/>
                </a:tc>
                <a:tc hMerge="1">
                  <a:txBody>
                    <a:bodyPr/>
                    <a:lstStyle/>
                    <a:p>
                      <a:endParaRPr lang="en-GB"/>
                    </a:p>
                  </a:txBody>
                  <a:tcPr/>
                </a:tc>
              </a:tr>
              <a:tr h="581495">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smtClean="0">
                          <a:solidFill>
                            <a:schemeClr val="tx1"/>
                          </a:solidFill>
                          <a:latin typeface="Calibri" pitchFamily="34" charset="0"/>
                        </a:rPr>
                        <a:t>Who</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770015">
                <a:tc>
                  <a:txBody>
                    <a:bodyPr/>
                    <a:lstStyle/>
                    <a:p>
                      <a:pPr marL="180000">
                        <a:spcAft>
                          <a:spcPts val="0"/>
                        </a:spcAft>
                        <a:tabLst>
                          <a:tab pos="2743200" algn="ctr"/>
                          <a:tab pos="5486400" algn="r"/>
                        </a:tabLst>
                      </a:pPr>
                      <a:r>
                        <a:rPr lang="en-US" sz="3200" dirty="0">
                          <a:solidFill>
                            <a:schemeClr val="tx1"/>
                          </a:solidFill>
                          <a:latin typeface="Calibri" pitchFamily="34" charset="0"/>
                        </a:rPr>
                        <a:t>Check water points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CGGs/water 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gridSpan="3">
                  <a:txBody>
                    <a:bodyPr/>
                    <a:lstStyle/>
                    <a:p>
                      <a:pPr marL="180000" algn="ctr">
                        <a:spcAft>
                          <a:spcPts val="0"/>
                        </a:spcAft>
                        <a:tabLst>
                          <a:tab pos="2743200" algn="ctr"/>
                          <a:tab pos="5486400" algn="r"/>
                        </a:tabLst>
                      </a:pPr>
                      <a:r>
                        <a:rPr lang="en-US" sz="3200" b="1" dirty="0">
                          <a:solidFill>
                            <a:schemeClr val="tx1"/>
                          </a:solidFill>
                          <a:latin typeface="Calibri" pitchFamily="34" charset="0"/>
                        </a:rPr>
                        <a:t>MONTHLY</a:t>
                      </a:r>
                      <a:endParaRPr lang="en-GB" sz="3200" b="1" dirty="0">
                        <a:solidFill>
                          <a:schemeClr val="tx1"/>
                        </a:solidFill>
                        <a:latin typeface="Calibri" pitchFamily="34" charset="0"/>
                        <a:ea typeface="Times New Roman"/>
                      </a:endParaRPr>
                    </a:p>
                  </a:txBody>
                  <a:tcPr marL="68580" marR="68580" marT="0" marB="0" anchor="ct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DFDA00"/>
                    </a:solidFill>
                  </a:tcPr>
                </a:tc>
                <a:tc hMerge="1">
                  <a:txBody>
                    <a:bodyPr/>
                    <a:lstStyle/>
                    <a:p>
                      <a:endParaRPr lang="en-GB"/>
                    </a:p>
                  </a:txBody>
                  <a:tcPr/>
                </a:tc>
                <a:tc hMerge="1">
                  <a:txBody>
                    <a:bodyPr/>
                    <a:lstStyle/>
                    <a:p>
                      <a:endParaRPr lang="en-GB"/>
                    </a:p>
                  </a:txBody>
                  <a:tcPr/>
                </a:tc>
              </a:tr>
              <a:tr h="581495">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smtClean="0">
                          <a:solidFill>
                            <a:schemeClr val="tx1"/>
                          </a:solidFill>
                          <a:latin typeface="Calibri" pitchFamily="34" charset="0"/>
                        </a:rPr>
                        <a:t>Who</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Conservancy Committee Meeting</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gridSpan="3">
                  <a:txBody>
                    <a:bodyPr/>
                    <a:lstStyle/>
                    <a:p>
                      <a:pPr marL="180000" algn="ctr">
                        <a:spcAft>
                          <a:spcPts val="0"/>
                        </a:spcAft>
                        <a:tabLst>
                          <a:tab pos="2743200" algn="ctr"/>
                          <a:tab pos="5486400" algn="r"/>
                        </a:tabLst>
                      </a:pPr>
                      <a:r>
                        <a:rPr lang="en-US" sz="3200" b="1" dirty="0">
                          <a:solidFill>
                            <a:schemeClr val="tx1"/>
                          </a:solidFill>
                          <a:latin typeface="Calibri" pitchFamily="34" charset="0"/>
                        </a:rPr>
                        <a:t>QUARTERLY</a:t>
                      </a:r>
                      <a:endParaRPr lang="en-GB" sz="3200" b="1" dirty="0">
                        <a:solidFill>
                          <a:schemeClr val="tx1"/>
                        </a:solidFill>
                        <a:latin typeface="Calibri" pitchFamily="34" charset="0"/>
                        <a:ea typeface="Times New Roman"/>
                      </a:endParaRPr>
                    </a:p>
                  </a:txBody>
                  <a:tcPr marL="68580" marR="68580" marT="0" marB="0" anchor="ct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DFDA00"/>
                    </a:solidFill>
                  </a:tcPr>
                </a:tc>
                <a:tc hMerge="1">
                  <a:txBody>
                    <a:bodyPr/>
                    <a:lstStyle/>
                    <a:p>
                      <a:endParaRPr lang="en-GB"/>
                    </a:p>
                  </a:txBody>
                  <a:tcPr/>
                </a:tc>
                <a:tc hMerge="1">
                  <a:txBody>
                    <a:bodyPr/>
                    <a:lstStyle/>
                    <a:p>
                      <a:endParaRPr lang="en-GB"/>
                    </a:p>
                  </a:txBody>
                  <a:tcPr/>
                </a:tc>
              </a:tr>
              <a:tr h="809865">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smtClean="0">
                          <a:solidFill>
                            <a:schemeClr val="tx1"/>
                          </a:solidFill>
                          <a:latin typeface="Calibri" pitchFamily="34" charset="0"/>
                        </a:rPr>
                        <a:t>Who</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005040">
                <a:tc>
                  <a:txBody>
                    <a:bodyPr/>
                    <a:lstStyle/>
                    <a:p>
                      <a:pPr marL="180000">
                        <a:spcAft>
                          <a:spcPts val="0"/>
                        </a:spcAft>
                        <a:tabLst>
                          <a:tab pos="2743200" algn="ctr"/>
                          <a:tab pos="5486400" algn="r"/>
                        </a:tabLst>
                      </a:pPr>
                      <a:r>
                        <a:rPr lang="en-US" sz="3200" dirty="0">
                          <a:solidFill>
                            <a:schemeClr val="tx1"/>
                          </a:solidFill>
                          <a:latin typeface="Calibri" pitchFamily="34" charset="0"/>
                        </a:rPr>
                        <a:t>Conservancy General Meeting</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885007">
                <a:tc>
                  <a:txBody>
                    <a:bodyPr/>
                    <a:lstStyle/>
                    <a:p>
                      <a:pPr marL="180000">
                        <a:spcAft>
                          <a:spcPts val="0"/>
                        </a:spcAft>
                        <a:tabLst>
                          <a:tab pos="2743200" algn="ctr"/>
                          <a:tab pos="5486400" algn="r"/>
                        </a:tabLst>
                      </a:pPr>
                      <a:r>
                        <a:rPr lang="en-US" sz="3200">
                          <a:solidFill>
                            <a:schemeClr val="tx1"/>
                          </a:solidFill>
                          <a:latin typeface="Calibri" pitchFamily="34" charset="0"/>
                        </a:rPr>
                        <a:t> Fixed route patrols</a:t>
                      </a:r>
                      <a:endParaRPr lang="en-GB" sz="320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gridSpan="3">
                  <a:txBody>
                    <a:bodyPr/>
                    <a:lstStyle/>
                    <a:p>
                      <a:pPr marL="180000" algn="ctr">
                        <a:spcAft>
                          <a:spcPts val="0"/>
                        </a:spcAft>
                        <a:tabLst>
                          <a:tab pos="2743200" algn="ctr"/>
                          <a:tab pos="5486400" algn="r"/>
                        </a:tabLst>
                      </a:pPr>
                      <a:r>
                        <a:rPr lang="en-US" sz="3200" b="1" cap="all" dirty="0">
                          <a:solidFill>
                            <a:schemeClr val="tx1"/>
                          </a:solidFill>
                          <a:latin typeface="Calibri" pitchFamily="34" charset="0"/>
                        </a:rPr>
                        <a:t>Annually</a:t>
                      </a:r>
                      <a:endParaRPr lang="en-GB" sz="3200" b="1" dirty="0">
                        <a:solidFill>
                          <a:schemeClr val="tx1"/>
                        </a:solidFill>
                        <a:latin typeface="Calibri" pitchFamily="34" charset="0"/>
                        <a:ea typeface="Times New Roman"/>
                      </a:endParaRPr>
                    </a:p>
                  </a:txBody>
                  <a:tcPr marL="68580" marR="68580" marT="0" marB="0" anchor="ct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DFDA00"/>
                    </a:solidFill>
                  </a:tcPr>
                </a:tc>
                <a:tc hMerge="1">
                  <a:txBody>
                    <a:bodyPr/>
                    <a:lstStyle/>
                    <a:p>
                      <a:endParaRPr lang="en-GB"/>
                    </a:p>
                  </a:txBody>
                  <a:tcPr/>
                </a:tc>
                <a:tc hMerge="1">
                  <a:txBody>
                    <a:bodyPr/>
                    <a:lstStyle/>
                    <a:p>
                      <a:endParaRPr lang="en-GB"/>
                    </a:p>
                  </a:txBody>
                  <a:tcPr/>
                </a:tc>
              </a:tr>
              <a:tr h="885007">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smtClean="0">
                          <a:solidFill>
                            <a:schemeClr val="tx1"/>
                          </a:solidFill>
                          <a:latin typeface="Calibri" pitchFamily="34" charset="0"/>
                        </a:rPr>
                        <a:t>Who</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Annual General Meeting</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2900" dirty="0">
                          <a:solidFill>
                            <a:schemeClr val="tx1"/>
                          </a:solidFill>
                          <a:latin typeface="Calibri" pitchFamily="34" charset="0"/>
                        </a:rPr>
                        <a:t>December</a:t>
                      </a:r>
                      <a:endParaRPr lang="en-GB" sz="29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Event Book audit</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2900" dirty="0">
                          <a:solidFill>
                            <a:schemeClr val="tx1"/>
                          </a:solidFill>
                          <a:latin typeface="Calibri" pitchFamily="34" charset="0"/>
                        </a:rPr>
                        <a:t>February</a:t>
                      </a:r>
                      <a:endParaRPr lang="en-GB" sz="29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Order new Event Book materials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Committee</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2900" dirty="0">
                          <a:solidFill>
                            <a:schemeClr val="tx1"/>
                          </a:solidFill>
                          <a:latin typeface="Calibri" pitchFamily="34" charset="0"/>
                        </a:rPr>
                        <a:t>November</a:t>
                      </a:r>
                      <a:endParaRPr lang="en-GB" sz="29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770015">
                <a:tc>
                  <a:txBody>
                    <a:bodyPr/>
                    <a:lstStyle/>
                    <a:p>
                      <a:pPr marL="180000">
                        <a:spcAft>
                          <a:spcPts val="0"/>
                        </a:spcAft>
                        <a:tabLst>
                          <a:tab pos="2743200" algn="ctr"/>
                          <a:tab pos="5486400" algn="r"/>
                        </a:tabLst>
                      </a:pPr>
                      <a:r>
                        <a:rPr lang="en-US" sz="3200">
                          <a:solidFill>
                            <a:schemeClr val="tx1"/>
                          </a:solidFill>
                          <a:latin typeface="Calibri" pitchFamily="34" charset="0"/>
                        </a:rPr>
                        <a:t>Review joint venture agreements &amp; renew contracts</a:t>
                      </a:r>
                      <a:endParaRPr lang="en-GB" sz="320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b="1" i="1" dirty="0">
                          <a:solidFill>
                            <a:schemeClr val="tx1"/>
                          </a:solidFill>
                          <a:latin typeface="Calibri" pitchFamily="34" charset="0"/>
                        </a:rPr>
                        <a:t>Public Awareness for Community</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By Whom</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Wildlife Management Plan</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Committee</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AGM</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a:solidFill>
                            <a:schemeClr val="tx1"/>
                          </a:solidFill>
                          <a:latin typeface="Calibri" pitchFamily="34" charset="0"/>
                        </a:rPr>
                        <a:t>Zonation &amp; its importance</a:t>
                      </a:r>
                      <a:endParaRPr lang="en-GB" sz="320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Committee</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AGM</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2212517">
                <a:tc>
                  <a:txBody>
                    <a:bodyPr/>
                    <a:lstStyle/>
                    <a:p>
                      <a:pPr marL="180000">
                        <a:spcAft>
                          <a:spcPts val="0"/>
                        </a:spcAft>
                        <a:tabLst>
                          <a:tab pos="2743200" algn="ctr"/>
                          <a:tab pos="5486400" algn="r"/>
                        </a:tabLst>
                      </a:pPr>
                      <a:r>
                        <a:rPr lang="en-US" sz="3200" dirty="0">
                          <a:solidFill>
                            <a:schemeClr val="tx1"/>
                          </a:solidFill>
                          <a:latin typeface="Calibri" pitchFamily="34" charset="0"/>
                        </a:rPr>
                        <a:t>Wildlife information from Event Book &amp; counts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 &amp; 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AGM</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Options for HWC mitigation as per MET </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Committee</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AGM</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Options for protecting livestock</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Committee</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AGM</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014409">
                <a:tc>
                  <a:txBody>
                    <a:bodyPr/>
                    <a:lstStyle/>
                    <a:p>
                      <a:pPr marL="180000">
                        <a:spcAft>
                          <a:spcPts val="0"/>
                        </a:spcAft>
                        <a:tabLst>
                          <a:tab pos="2743200" algn="ctr"/>
                          <a:tab pos="5486400" algn="r"/>
                        </a:tabLst>
                      </a:pPr>
                      <a:r>
                        <a:rPr lang="en-US" sz="3200" b="1" i="1" dirty="0">
                          <a:solidFill>
                            <a:schemeClr val="tx1"/>
                          </a:solidFill>
                          <a:latin typeface="Calibri" pitchFamily="34" charset="0"/>
                        </a:rPr>
                        <a:t>Training for Game Guards: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a:solidFill>
                            <a:schemeClr val="tx1"/>
                          </a:solidFill>
                          <a:latin typeface="Calibri" pitchFamily="34" charset="0"/>
                        </a:rPr>
                        <a:t>By Whom</a:t>
                      </a:r>
                      <a:endParaRPr lang="en-GB" sz="3200" b="1" i="1">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885007">
                <a:tc>
                  <a:txBody>
                    <a:bodyPr/>
                    <a:lstStyle/>
                    <a:p>
                      <a:pPr marL="180000">
                        <a:spcAft>
                          <a:spcPts val="0"/>
                        </a:spcAft>
                        <a:tabLst>
                          <a:tab pos="2743200" algn="ctr"/>
                          <a:tab pos="5486400" algn="r"/>
                        </a:tabLst>
                      </a:pPr>
                      <a:r>
                        <a:rPr lang="en-US" sz="3200" dirty="0">
                          <a:solidFill>
                            <a:schemeClr val="tx1"/>
                          </a:solidFill>
                          <a:latin typeface="Calibri" pitchFamily="34" charset="0"/>
                        </a:rPr>
                        <a:t>Water Management</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a:solidFill>
                            <a:schemeClr val="tx1"/>
                          </a:solidFill>
                          <a:latin typeface="Calibri" pitchFamily="34" charset="0"/>
                        </a:rPr>
                        <a:t>SRT</a:t>
                      </a:r>
                      <a:endParaRPr lang="en-GB" sz="320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885007">
                <a:tc>
                  <a:txBody>
                    <a:bodyPr/>
                    <a:lstStyle/>
                    <a:p>
                      <a:pPr marL="180000">
                        <a:spcAft>
                          <a:spcPts val="0"/>
                        </a:spcAft>
                        <a:tabLst>
                          <a:tab pos="2743200" algn="ctr"/>
                          <a:tab pos="5486400" algn="r"/>
                        </a:tabLst>
                      </a:pPr>
                      <a:r>
                        <a:rPr lang="en-US" sz="3200" dirty="0" err="1">
                          <a:solidFill>
                            <a:schemeClr val="tx1"/>
                          </a:solidFill>
                          <a:latin typeface="Calibri" pitchFamily="34" charset="0"/>
                        </a:rPr>
                        <a:t>Antipoaching</a:t>
                      </a:r>
                      <a:r>
                        <a:rPr lang="en-US" sz="3200" dirty="0">
                          <a:solidFill>
                            <a:schemeClr val="tx1"/>
                          </a:solidFill>
                          <a:latin typeface="Calibri" pitchFamily="34" charset="0"/>
                        </a:rPr>
                        <a:t> (new CGGs)</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995046">
                <a:tc>
                  <a:txBody>
                    <a:bodyPr/>
                    <a:lstStyle/>
                    <a:p>
                      <a:pPr marL="180000">
                        <a:spcAft>
                          <a:spcPts val="0"/>
                        </a:spcAft>
                        <a:tabLst>
                          <a:tab pos="2743200" algn="ctr"/>
                          <a:tab pos="5486400" algn="r"/>
                        </a:tabLst>
                      </a:pPr>
                      <a:r>
                        <a:rPr lang="en-US" sz="3200" dirty="0">
                          <a:solidFill>
                            <a:schemeClr val="tx1"/>
                          </a:solidFill>
                          <a:latin typeface="Calibri" pitchFamily="34" charset="0"/>
                        </a:rPr>
                        <a:t>Guiding tourists		</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SRT</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000" dirty="0">
                          <a:solidFill>
                            <a:schemeClr val="tx1"/>
                          </a:solidFill>
                          <a:latin typeface="Calibri" pitchFamily="34" charset="0"/>
                        </a:rPr>
                        <a:t>February</a:t>
                      </a:r>
                      <a:endParaRPr lang="en-GB" sz="30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005040">
                <a:tc>
                  <a:txBody>
                    <a:bodyPr/>
                    <a:lstStyle/>
                    <a:p>
                      <a:pPr marL="180000">
                        <a:spcAft>
                          <a:spcPts val="0"/>
                        </a:spcAft>
                        <a:tabLst>
                          <a:tab pos="2743200" algn="ctr"/>
                          <a:tab pos="5486400" algn="r"/>
                        </a:tabLst>
                      </a:pPr>
                      <a:r>
                        <a:rPr lang="en-US" sz="3200" dirty="0">
                          <a:solidFill>
                            <a:schemeClr val="tx1"/>
                          </a:solidFill>
                          <a:latin typeface="Calibri" pitchFamily="34" charset="0"/>
                        </a:rPr>
                        <a:t>Rhino Monitoring &amp; Tracking</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SRT</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000" dirty="0">
                          <a:solidFill>
                            <a:schemeClr val="tx1"/>
                          </a:solidFill>
                          <a:latin typeface="Calibri" pitchFamily="34" charset="0"/>
                        </a:rPr>
                        <a:t>February</a:t>
                      </a:r>
                      <a:endParaRPr lang="en-GB" sz="30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a:txBody>
                    <a:bodyPr/>
                    <a:lstStyle/>
                    <a:p>
                      <a:pPr marL="180000">
                        <a:spcAft>
                          <a:spcPts val="0"/>
                        </a:spcAft>
                        <a:tabLst>
                          <a:tab pos="2743200" algn="ctr"/>
                          <a:tab pos="5486400" algn="r"/>
                        </a:tabLst>
                      </a:pPr>
                      <a:r>
                        <a:rPr lang="en-US" sz="3200">
                          <a:solidFill>
                            <a:schemeClr val="tx1"/>
                          </a:solidFill>
                          <a:latin typeface="Calibri" pitchFamily="34" charset="0"/>
                        </a:rPr>
                        <a:t>Law enforcement</a:t>
                      </a:r>
                      <a:endParaRPr lang="en-GB" sz="320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dirty="0"/>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581495">
                <a:tc gridSpan="3">
                  <a:txBody>
                    <a:bodyPr/>
                    <a:lstStyle/>
                    <a:p>
                      <a:pPr marL="180000" algn="ctr">
                        <a:spcAft>
                          <a:spcPts val="0"/>
                        </a:spcAft>
                        <a:tabLst>
                          <a:tab pos="2743200" algn="ctr"/>
                          <a:tab pos="5486400" algn="r"/>
                        </a:tabLst>
                      </a:pPr>
                      <a:r>
                        <a:rPr lang="en-US" sz="3200" b="1" cap="all" baseline="0" dirty="0">
                          <a:solidFill>
                            <a:schemeClr val="tx1"/>
                          </a:solidFill>
                          <a:latin typeface="Calibri" pitchFamily="34" charset="0"/>
                        </a:rPr>
                        <a:t>As Needed</a:t>
                      </a:r>
                      <a:endParaRPr lang="en-GB" sz="3200" b="1" cap="all" baseline="0" dirty="0">
                        <a:solidFill>
                          <a:schemeClr val="tx1"/>
                        </a:solidFill>
                        <a:latin typeface="Calibri" pitchFamily="34" charset="0"/>
                        <a:ea typeface="Times New Roman"/>
                      </a:endParaRPr>
                    </a:p>
                  </a:txBody>
                  <a:tcPr marL="68580" marR="68580" marT="0" marB="0" anchor="ct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tr>
              <a:tr h="885007">
                <a:tc>
                  <a:txBody>
                    <a:bodyPr/>
                    <a:lstStyle/>
                    <a:p>
                      <a:pPr marL="180000">
                        <a:spcAft>
                          <a:spcPts val="0"/>
                        </a:spcAft>
                        <a:tabLst>
                          <a:tab pos="2743200" algn="ctr"/>
                          <a:tab pos="5486400" algn="r"/>
                        </a:tabLst>
                      </a:pPr>
                      <a:r>
                        <a:rPr lang="en-US" sz="3200" b="1" i="1" dirty="0">
                          <a:solidFill>
                            <a:schemeClr val="tx1"/>
                          </a:solidFill>
                          <a:latin typeface="Calibri" pitchFamily="34" charset="0"/>
                        </a:rPr>
                        <a:t>Various</a:t>
                      </a:r>
                      <a:endParaRPr lang="en-GB" sz="3200" b="1" i="1"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Whom</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c>
                  <a:txBody>
                    <a:bodyPr/>
                    <a:lstStyle/>
                    <a:p>
                      <a:pPr marL="180000">
                        <a:spcAft>
                          <a:spcPts val="0"/>
                        </a:spcAft>
                        <a:tabLst>
                          <a:tab pos="2743200" algn="ctr"/>
                          <a:tab pos="5486400" algn="r"/>
                        </a:tabLst>
                      </a:pPr>
                      <a:r>
                        <a:rPr lang="en-US" sz="3200" b="1" i="1" dirty="0">
                          <a:solidFill>
                            <a:schemeClr val="tx1"/>
                          </a:solidFill>
                          <a:latin typeface="Calibri" pitchFamily="34" charset="0"/>
                        </a:rPr>
                        <a:t>When</a:t>
                      </a:r>
                      <a:endParaRPr lang="en-GB" sz="3200" b="1" i="1"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00"/>
                    </a:solidFill>
                  </a:tcPr>
                </a:tc>
              </a:tr>
              <a:tr h="1327510">
                <a:tc>
                  <a:txBody>
                    <a:bodyPr/>
                    <a:lstStyle/>
                    <a:p>
                      <a:pPr marL="180000">
                        <a:spcAft>
                          <a:spcPts val="0"/>
                        </a:spcAft>
                        <a:tabLst>
                          <a:tab pos="2743200" algn="ctr"/>
                          <a:tab pos="5486400" algn="r"/>
                        </a:tabLst>
                      </a:pPr>
                      <a:r>
                        <a:rPr lang="en-US" sz="3200" dirty="0">
                          <a:solidFill>
                            <a:schemeClr val="tx1"/>
                          </a:solidFill>
                          <a:latin typeface="Calibri" pitchFamily="34" charset="0"/>
                        </a:rPr>
                        <a:t>Conservancy Extraordinary Meeting</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Committee</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c>
                  <a:txBody>
                    <a:bodyPr/>
                    <a:lstStyle/>
                    <a:p>
                      <a:endParaRPr lang="en-GB" dirty="0"/>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lnB w="9525" cap="flat" cmpd="sng" algn="ctr">
                      <a:solidFill>
                        <a:srgbClr val="B0AC00"/>
                      </a:solidFill>
                      <a:prstDash val="sysDot"/>
                      <a:round/>
                      <a:headEnd type="none" w="med" len="med"/>
                      <a:tailEnd type="none" w="med" len="med"/>
                    </a:lnB>
                    <a:solidFill>
                      <a:srgbClr val="FFFF65"/>
                    </a:solidFill>
                  </a:tcPr>
                </a:tc>
              </a:tr>
              <a:tr h="1990091">
                <a:tc>
                  <a:txBody>
                    <a:bodyPr/>
                    <a:lstStyle/>
                    <a:p>
                      <a:pPr marL="180000">
                        <a:spcAft>
                          <a:spcPts val="0"/>
                        </a:spcAft>
                        <a:tabLst>
                          <a:tab pos="2743200" algn="ctr"/>
                          <a:tab pos="5486400" algn="r"/>
                        </a:tabLst>
                      </a:pPr>
                      <a:r>
                        <a:rPr lang="en-US" sz="3200" dirty="0">
                          <a:solidFill>
                            <a:schemeClr val="tx1"/>
                          </a:solidFill>
                          <a:latin typeface="Calibri" pitchFamily="34" charset="0"/>
                        </a:rPr>
                        <a:t>Investigate reports of Problem Animal Incidents &amp; act appropriately</a:t>
                      </a:r>
                      <a:endParaRPr lang="en-GB" sz="3200" dirty="0">
                        <a:solidFill>
                          <a:schemeClr val="tx1"/>
                        </a:solidFill>
                        <a:latin typeface="Calibri" pitchFamily="34" charset="0"/>
                        <a:ea typeface="Times New Roman"/>
                      </a:endParaRPr>
                    </a:p>
                  </a:txBody>
                  <a:tcPr marL="68580" marR="68580" marT="0" marB="0" anchor="ctr">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solidFill>
                      <a:srgbClr val="FFFF65"/>
                    </a:solidFill>
                  </a:tcPr>
                </a:tc>
                <a:tc>
                  <a:txBody>
                    <a:bodyPr/>
                    <a:lstStyle/>
                    <a:p>
                      <a:pPr marL="180000">
                        <a:spcAft>
                          <a:spcPts val="0"/>
                        </a:spcAft>
                        <a:tabLst>
                          <a:tab pos="2743200" algn="ctr"/>
                          <a:tab pos="5486400" algn="r"/>
                        </a:tabLst>
                      </a:pPr>
                      <a:r>
                        <a:rPr lang="en-US" sz="3200" dirty="0">
                          <a:solidFill>
                            <a:schemeClr val="tx1"/>
                          </a:solidFill>
                          <a:latin typeface="Calibri" pitchFamily="34" charset="0"/>
                        </a:rPr>
                        <a:t>CGGs</a:t>
                      </a:r>
                      <a:endParaRPr lang="en-GB" sz="3200" dirty="0">
                        <a:solidFill>
                          <a:schemeClr val="tx1"/>
                        </a:solidFill>
                        <a:latin typeface="Calibri" pitchFamily="34" charset="0"/>
                        <a:ea typeface="Times New Roman"/>
                      </a:endParaRPr>
                    </a:p>
                  </a:txBody>
                  <a:tcPr marL="68580" marR="68580" marT="0" marB="0" anchor="ctr">
                    <a:lnL w="9525" cap="flat" cmpd="sng" algn="ctr">
                      <a:solidFill>
                        <a:srgbClr val="B0AC00"/>
                      </a:solidFill>
                      <a:prstDash val="sysDot"/>
                      <a:round/>
                      <a:headEnd type="none" w="med" len="med"/>
                      <a:tailEnd type="none" w="med" len="med"/>
                    </a:lnL>
                    <a:lnR w="9525" cap="flat" cmpd="sng" algn="ctr">
                      <a:solidFill>
                        <a:srgbClr val="B0AC00"/>
                      </a:solidFill>
                      <a:prstDash val="sysDot"/>
                      <a:round/>
                      <a:headEnd type="none" w="med" len="med"/>
                      <a:tailEnd type="none" w="med" len="med"/>
                    </a:lnR>
                    <a:lnT w="9525" cap="flat" cmpd="sng" algn="ctr">
                      <a:solidFill>
                        <a:srgbClr val="B0AC00"/>
                      </a:solidFill>
                      <a:prstDash val="sysDot"/>
                      <a:round/>
                      <a:headEnd type="none" w="med" len="med"/>
                      <a:tailEnd type="none" w="med" len="med"/>
                    </a:lnT>
                    <a:solidFill>
                      <a:srgbClr val="FFFF65"/>
                    </a:solidFill>
                  </a:tcPr>
                </a:tc>
                <a:tc>
                  <a:txBody>
                    <a:bodyPr/>
                    <a:lstStyle/>
                    <a:p>
                      <a:endParaRPr lang="en-GB" dirty="0"/>
                    </a:p>
                  </a:txBody>
                  <a:tcPr marL="68580" marR="68580" marT="0" marB="0" anchor="ctr">
                    <a:lnL w="9525" cap="flat" cmpd="sng" algn="ctr">
                      <a:solidFill>
                        <a:srgbClr val="B0AC00"/>
                      </a:solidFill>
                      <a:prstDash val="sysDot"/>
                      <a:round/>
                      <a:headEnd type="none" w="med" len="med"/>
                      <a:tailEnd type="none" w="med" len="med"/>
                    </a:lnL>
                    <a:lnT w="9525" cap="flat" cmpd="sng" algn="ctr">
                      <a:solidFill>
                        <a:srgbClr val="B0AC00"/>
                      </a:solidFill>
                      <a:prstDash val="sysDot"/>
                      <a:round/>
                      <a:headEnd type="none" w="med" len="med"/>
                      <a:tailEnd type="none" w="med" len="med"/>
                    </a:lnT>
                    <a:solidFill>
                      <a:srgbClr val="FFFF65"/>
                    </a:solidFill>
                  </a:tcPr>
                </a:tc>
              </a:tr>
            </a:tbl>
          </a:graphicData>
        </a:graphic>
      </p:graphicFrame>
      <p:pic>
        <p:nvPicPr>
          <p:cNvPr id="3073" name="Picture 1" descr="tsiseb wildlife sightings map"/>
          <p:cNvPicPr>
            <a:picLocks noChangeAspect="1" noChangeArrowheads="1"/>
          </p:cNvPicPr>
          <p:nvPr/>
        </p:nvPicPr>
        <p:blipFill>
          <a:blip r:embed="rId2"/>
          <a:srcRect l="16858" t="15728" r="16858" b="10485"/>
          <a:stretch>
            <a:fillRect/>
          </a:stretch>
        </p:blipFill>
        <p:spPr bwMode="auto">
          <a:xfrm>
            <a:off x="21383008" y="7848600"/>
            <a:ext cx="9870498" cy="7760282"/>
          </a:xfrm>
          <a:prstGeom prst="rect">
            <a:avLst/>
          </a:prstGeom>
          <a:noFill/>
          <a:ln w="9525">
            <a:noFill/>
            <a:miter lim="800000"/>
            <a:headEnd/>
            <a:tailEnd/>
          </a:ln>
        </p:spPr>
      </p:pic>
      <p:sp>
        <p:nvSpPr>
          <p:cNvPr id="16" name="TextBox 15"/>
          <p:cNvSpPr txBox="1"/>
          <p:nvPr/>
        </p:nvSpPr>
        <p:spPr>
          <a:xfrm>
            <a:off x="21564600" y="6324600"/>
            <a:ext cx="9601200" cy="1631216"/>
          </a:xfrm>
          <a:prstGeom prst="rect">
            <a:avLst/>
          </a:prstGeom>
          <a:noFill/>
        </p:spPr>
        <p:txBody>
          <a:bodyPr wrap="square" rtlCol="0">
            <a:spAutoFit/>
          </a:bodyPr>
          <a:lstStyle/>
          <a:p>
            <a:pPr algn="ctr"/>
            <a:r>
              <a:rPr lang="en-US" b="1" dirty="0" err="1" smtClean="0">
                <a:latin typeface="Calibri" pitchFamily="34" charset="0"/>
              </a:rPr>
              <a:t>Tsiseb</a:t>
            </a:r>
            <a:r>
              <a:rPr lang="en-US" b="1" dirty="0" smtClean="0">
                <a:latin typeface="Calibri" pitchFamily="34" charset="0"/>
              </a:rPr>
              <a:t> Conservancy</a:t>
            </a:r>
          </a:p>
          <a:p>
            <a:pPr algn="ctr"/>
            <a:r>
              <a:rPr lang="en-US" dirty="0" smtClean="0">
                <a:latin typeface="Calibri" pitchFamily="34" charset="0"/>
              </a:rPr>
              <a:t>Average wildlife distribution</a:t>
            </a:r>
          </a:p>
          <a:p>
            <a:pPr algn="ctr"/>
            <a:r>
              <a:rPr lang="en-US" sz="2800" dirty="0" smtClean="0">
                <a:latin typeface="Calibri" pitchFamily="34" charset="0"/>
              </a:rPr>
              <a:t>(from numbers of all species seen during road counts) </a:t>
            </a:r>
            <a:endParaRPr lang="en-GB" sz="2800" dirty="0">
              <a:latin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11233</TotalTime>
  <Words>739</Words>
  <Application>Microsoft PowerPoint</Application>
  <PresentationFormat>Custom</PresentationFormat>
  <Paragraphs>275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wwf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Gibson</dc:creator>
  <cp:lastModifiedBy>D Gibson</cp:lastModifiedBy>
  <cp:revision>446</cp:revision>
  <dcterms:created xsi:type="dcterms:W3CDTF">2001-07-02T13:28:48Z</dcterms:created>
  <dcterms:modified xsi:type="dcterms:W3CDTF">2011-01-03T09:39:17Z</dcterms:modified>
</cp:coreProperties>
</file>