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58" r:id="rId4"/>
    <p:sldId id="259" r:id="rId5"/>
    <p:sldId id="260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6" r:id="rId15"/>
    <p:sldId id="277" r:id="rId16"/>
    <p:sldId id="278" r:id="rId17"/>
    <p:sldId id="279" r:id="rId18"/>
    <p:sldId id="280" r:id="rId19"/>
    <p:sldId id="273" r:id="rId20"/>
    <p:sldId id="274" r:id="rId21"/>
    <p:sldId id="275" r:id="rId22"/>
    <p:sldId id="282" r:id="rId23"/>
    <p:sldId id="281" r:id="rId24"/>
    <p:sldId id="288" r:id="rId25"/>
    <p:sldId id="289" r:id="rId26"/>
    <p:sldId id="290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>
      <p:cViewPr>
        <p:scale>
          <a:sx n="106" d="100"/>
          <a:sy n="106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CC75-72B0-4575-ADAF-76382C88F99A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0D128-514F-438C-A932-FEB3F7101E60}" type="slidenum">
              <a:rPr lang="en-ZA" smtClean="0"/>
              <a:pPr/>
              <a:t>‹Nr.›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3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D128-514F-438C-A932-FEB3F7101E60}" type="slidenum">
              <a:rPr lang="en-ZA" smtClean="0"/>
              <a:pPr/>
              <a:t>3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baseline="0" dirty="0"/>
              <a:t>The latest </a:t>
            </a:r>
            <a:r>
              <a:rPr lang="en-ZA" dirty="0"/>
              <a:t>IUCN assessment (two months ago) indicates that the species will probably</a:t>
            </a:r>
            <a:r>
              <a:rPr lang="en-ZA" baseline="0" dirty="0"/>
              <a:t> be reclassified globally endangered in the next assessment (current global decrease is 49% over three generations).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D128-514F-438C-A932-FEB3F7101E60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An oil spill at Mercury Island could</a:t>
            </a:r>
            <a:r>
              <a:rPr lang="en-ZA" baseline="0" dirty="0"/>
              <a:t> be catastrophic for the survival of the species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D128-514F-438C-A932-FEB3F7101E60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TD refers</a:t>
            </a:r>
            <a:r>
              <a:rPr lang="en-ZA" baseline="0" dirty="0"/>
              <a:t> to temperature-depth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D128-514F-438C-A932-FEB3F7101E60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TD refers</a:t>
            </a:r>
            <a:r>
              <a:rPr lang="en-ZA" baseline="0" dirty="0"/>
              <a:t> </a:t>
            </a:r>
            <a:r>
              <a:rPr lang="en-ZA" baseline="0"/>
              <a:t>to temperature-depth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D128-514F-438C-A932-FEB3F7101E60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Gannet tracks left</a:t>
            </a:r>
            <a:r>
              <a:rPr lang="en-ZA" baseline="0" dirty="0"/>
              <a:t> top, penguin tracks from Mercury right top and Halifax/Possession left bottom, Bank Cormorants right bottom.</a:t>
            </a:r>
            <a:r>
              <a:rPr lang="en-ZA" dirty="0"/>
              <a:t> Instead of having an MPA around each island, this was merged into one MPA. Perhaps mention that the NIMPA is 400 km by 30 km, giving about 1 million ha. It runs from </a:t>
            </a:r>
            <a:r>
              <a:rPr lang="en-ZA" dirty="0" err="1"/>
              <a:t>Meob</a:t>
            </a:r>
            <a:r>
              <a:rPr lang="en-ZA" dirty="0"/>
              <a:t> Bay to </a:t>
            </a:r>
            <a:r>
              <a:rPr lang="en-ZA" dirty="0" err="1"/>
              <a:t>Chamais</a:t>
            </a:r>
            <a:r>
              <a:rPr lang="en-ZA" dirty="0"/>
              <a:t> Bay and includes all natural seabird breeding islands</a:t>
            </a:r>
            <a:r>
              <a:rPr lang="en-ZA" baseline="0" dirty="0"/>
              <a:t> and islets.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D128-514F-438C-A932-FEB3F7101E60}" type="slidenum">
              <a:rPr lang="en-ZA" smtClean="0"/>
              <a:pPr/>
              <a:t>20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B924-DB44-4E92-B719-9BD4C0377B82}" type="datetimeFigureOut">
              <a:rPr lang="en-ZA" smtClean="0"/>
              <a:pPr/>
              <a:t>2016/12/08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3594-0F46-4980-BEDD-AF280726E3CC}" type="slidenum">
              <a:rPr lang="en-ZA" smtClean="0"/>
              <a:pPr/>
              <a:t>‹Nr.›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8057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Tracking threatened seabirds in the </a:t>
            </a:r>
            <a:br>
              <a:rPr lang="en-ZA" sz="3600" b="1" dirty="0">
                <a:solidFill>
                  <a:schemeClr val="bg1"/>
                </a:solidFill>
              </a:rPr>
            </a:br>
            <a:r>
              <a:rPr lang="en-ZA" sz="3600" b="1" dirty="0">
                <a:solidFill>
                  <a:schemeClr val="bg1"/>
                </a:solidFill>
              </a:rPr>
              <a:t>Namibian Islands’ Marine Protected Area </a:t>
            </a:r>
            <a:br>
              <a:rPr lang="en-ZA" sz="3600" b="1" dirty="0">
                <a:solidFill>
                  <a:schemeClr val="bg1"/>
                </a:solidFill>
              </a:rPr>
            </a:br>
            <a:r>
              <a:rPr lang="en-ZA" sz="3600" b="1" dirty="0">
                <a:solidFill>
                  <a:schemeClr val="bg1"/>
                </a:solidFill>
              </a:rPr>
              <a:t>(and beyond)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48880"/>
            <a:ext cx="8208912" cy="936104"/>
          </a:xfrm>
        </p:spPr>
        <p:txBody>
          <a:bodyPr>
            <a:norm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Jessica Kemper</a:t>
            </a:r>
            <a:r>
              <a:rPr lang="en-ZA" sz="2400" b="1" baseline="30000" dirty="0">
                <a:solidFill>
                  <a:schemeClr val="bg1"/>
                </a:solidFill>
              </a:rPr>
              <a:t>1</a:t>
            </a:r>
            <a:r>
              <a:rPr lang="en-ZA" sz="2400" b="1" dirty="0">
                <a:solidFill>
                  <a:schemeClr val="bg1"/>
                </a:solidFill>
              </a:rPr>
              <a:t>, </a:t>
            </a:r>
            <a:r>
              <a:rPr lang="en-ZA" sz="2400" b="1" dirty="0" err="1">
                <a:solidFill>
                  <a:schemeClr val="bg1"/>
                </a:solidFill>
              </a:rPr>
              <a:t>Katrin</a:t>
            </a:r>
            <a:r>
              <a:rPr lang="en-ZA" sz="2400" b="1" dirty="0">
                <a:solidFill>
                  <a:schemeClr val="bg1"/>
                </a:solidFill>
              </a:rPr>
              <a:t> Ludynia</a:t>
            </a:r>
            <a:r>
              <a:rPr lang="en-ZA" sz="2400" b="1" baseline="30000" dirty="0">
                <a:solidFill>
                  <a:schemeClr val="bg1"/>
                </a:solidFill>
              </a:rPr>
              <a:t>2</a:t>
            </a:r>
            <a:r>
              <a:rPr lang="en-ZA" sz="2400" b="1" dirty="0">
                <a:solidFill>
                  <a:schemeClr val="bg1"/>
                </a:solidFill>
              </a:rPr>
              <a:t>, Jean-Paul Roux</a:t>
            </a:r>
            <a:r>
              <a:rPr lang="en-ZA" sz="2400" b="1" baseline="30000" dirty="0">
                <a:solidFill>
                  <a:schemeClr val="bg1"/>
                </a:solidFill>
              </a:rPr>
              <a:t>3</a:t>
            </a:r>
            <a:r>
              <a:rPr lang="en-ZA" sz="2400" b="1" dirty="0">
                <a:solidFill>
                  <a:schemeClr val="bg1"/>
                </a:solidFill>
              </a:rPr>
              <a:t>, </a:t>
            </a:r>
          </a:p>
          <a:p>
            <a:r>
              <a:rPr lang="en-ZA" sz="2400" b="1" dirty="0" err="1">
                <a:solidFill>
                  <a:schemeClr val="bg1"/>
                </a:solidFill>
              </a:rPr>
              <a:t>Rian</a:t>
            </a:r>
            <a:r>
              <a:rPr lang="en-ZA" sz="2400" b="1" dirty="0">
                <a:solidFill>
                  <a:schemeClr val="bg1"/>
                </a:solidFill>
              </a:rPr>
              <a:t> Jones</a:t>
            </a:r>
            <a:r>
              <a:rPr lang="en-ZA" sz="2400" b="1" baseline="30000" dirty="0">
                <a:solidFill>
                  <a:schemeClr val="bg1"/>
                </a:solidFill>
              </a:rPr>
              <a:t>3</a:t>
            </a:r>
            <a:r>
              <a:rPr lang="en-ZA" sz="2400" b="1" dirty="0">
                <a:solidFill>
                  <a:schemeClr val="bg1"/>
                </a:solidFill>
              </a:rPr>
              <a:t>, Richard B Sherley</a:t>
            </a:r>
            <a:r>
              <a:rPr lang="en-ZA" sz="2400" b="1" baseline="30000" dirty="0">
                <a:solidFill>
                  <a:schemeClr val="bg1"/>
                </a:solidFill>
              </a:rPr>
              <a:t>2</a:t>
            </a:r>
            <a:endParaRPr lang="en-ZA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211669"/>
            <a:ext cx="5292080" cy="692497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1300" b="1" baseline="30000" dirty="0">
                <a:solidFill>
                  <a:schemeClr val="bg1"/>
                </a:solidFill>
              </a:rPr>
              <a:t>1</a:t>
            </a:r>
            <a:r>
              <a:rPr lang="en-ZA" sz="1300" b="1" dirty="0">
                <a:solidFill>
                  <a:schemeClr val="bg1"/>
                </a:solidFill>
              </a:rPr>
              <a:t>African Penguin Conservation Project, Namibia</a:t>
            </a:r>
          </a:p>
          <a:p>
            <a:r>
              <a:rPr lang="en-ZA" sz="1300" b="1" baseline="30000" dirty="0">
                <a:solidFill>
                  <a:schemeClr val="bg1"/>
                </a:solidFill>
              </a:rPr>
              <a:t>2</a:t>
            </a:r>
            <a:r>
              <a:rPr lang="en-ZA" sz="1300" b="1" dirty="0">
                <a:solidFill>
                  <a:schemeClr val="bg1"/>
                </a:solidFill>
              </a:rPr>
              <a:t>Dept. of Biological Sciences/Marine Research Institute, UCT, South Africa</a:t>
            </a:r>
          </a:p>
          <a:p>
            <a:r>
              <a:rPr lang="en-ZA" sz="1300" b="1" baseline="30000" dirty="0">
                <a:solidFill>
                  <a:schemeClr val="bg1"/>
                </a:solidFill>
              </a:rPr>
              <a:t>3</a:t>
            </a:r>
            <a:r>
              <a:rPr lang="en-ZA" sz="1300" b="1" dirty="0">
                <a:solidFill>
                  <a:schemeClr val="bg1"/>
                </a:solidFill>
              </a:rPr>
              <a:t>Ministry of Fisheries and Marine Resources, Namibia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dirty="0">
                <a:latin typeface="+mn-lt"/>
                <a:cs typeface="Arial" charset="0"/>
              </a:rPr>
              <a:t>Catching a penguin by hand</a:t>
            </a:r>
            <a:r>
              <a:rPr lang="en-US" b="1" dirty="0">
                <a:latin typeface="+mn-lt"/>
                <a:cs typeface="Arial" charset="0"/>
              </a:rPr>
              <a:t>:</a:t>
            </a:r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2195736" y="3429000"/>
            <a:ext cx="2232248" cy="936104"/>
          </a:xfrm>
          <a:prstGeom prst="curvedConnector3">
            <a:avLst>
              <a:gd name="adj1" fmla="val 50000"/>
            </a:avLst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3688" y="5013176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/>
              <a:t>Unsuspecting candidate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2500" cy="172819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Affixing the data logger 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by weaving  a lattice of waterproof 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Tesa</a:t>
            </a:r>
            <a:r>
              <a:rPr lang="en-ZA" sz="3200" dirty="0">
                <a:solidFill>
                  <a:schemeClr val="bg1"/>
                </a:solidFill>
              </a:rPr>
              <a:t>®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tape into the feathers (no feather damage):</a:t>
            </a:r>
          </a:p>
        </p:txBody>
      </p:sp>
      <p:pic>
        <p:nvPicPr>
          <p:cNvPr id="17411" name="Picture 4" descr="step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204864"/>
            <a:ext cx="8594554" cy="3888432"/>
          </a:xfr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3614738" cy="4368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Penguin is returned to its nest 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(whole procedure takes about 10 minutes)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1600" b="1" dirty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Device is (ideally) collected after two to three days</a:t>
            </a:r>
          </a:p>
        </p:txBody>
      </p:sp>
      <p:pic>
        <p:nvPicPr>
          <p:cNvPr id="19459" name="Picture 3" descr="IMG_05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20688"/>
            <a:ext cx="4621213" cy="5715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Between 2005 and 2016: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19256" cy="341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7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4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48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53244"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Mercury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Halifax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Possession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24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No. successful deployments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24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No. foraging tracks recorded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3244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No. field seasons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769768"/>
            <a:ext cx="7992888" cy="1683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Diet sampling studies done in conjunction</a:t>
            </a:r>
            <a:r>
              <a:rPr kumimoji="0" lang="en-ZA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tracking during some field seasons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ZA" sz="1500" b="1" baseline="0" dirty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3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two devices have been lost</a:t>
            </a:r>
            <a:endParaRPr kumimoji="0" lang="en-ZA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Cape Gannets: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Same devices, attached to tail feathers and lower back of breeding individuals</a:t>
            </a:r>
          </a:p>
          <a:p>
            <a:pPr>
              <a:buNone/>
            </a:pPr>
            <a:endParaRPr lang="en-ZA" sz="17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Different settings used to account for longer foraging trips and plunge dives</a:t>
            </a:r>
          </a:p>
          <a:p>
            <a:pPr>
              <a:buNone/>
            </a:pPr>
            <a:endParaRPr lang="en-ZA" sz="17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Number of GPS data logger deployments by three separate teams:</a:t>
            </a:r>
          </a:p>
          <a:p>
            <a:pPr>
              <a:buNone/>
            </a:pPr>
            <a:endParaRPr lang="en-ZA" sz="1400" b="1" dirty="0">
              <a:solidFill>
                <a:schemeClr val="bg1"/>
              </a:solidFill>
            </a:endParaRPr>
          </a:p>
          <a:p>
            <a:pPr lvl="1"/>
            <a:r>
              <a:rPr lang="en-ZA" b="1" dirty="0">
                <a:solidFill>
                  <a:schemeClr val="bg1"/>
                </a:solidFill>
              </a:rPr>
              <a:t>Mercury Island: 35 (2003, 2005, 2006)</a:t>
            </a:r>
          </a:p>
          <a:p>
            <a:pPr lvl="1"/>
            <a:r>
              <a:rPr lang="en-ZA" b="1" dirty="0" err="1">
                <a:solidFill>
                  <a:schemeClr val="bg1"/>
                </a:solidFill>
              </a:rPr>
              <a:t>Ichaboe</a:t>
            </a:r>
            <a:r>
              <a:rPr lang="en-ZA" b="1" dirty="0">
                <a:solidFill>
                  <a:schemeClr val="bg1"/>
                </a:solidFill>
              </a:rPr>
              <a:t> Island: 226 (2003 to 2007)</a:t>
            </a:r>
          </a:p>
          <a:p>
            <a:pPr lvl="1"/>
            <a:r>
              <a:rPr lang="en-ZA" b="1" dirty="0">
                <a:solidFill>
                  <a:schemeClr val="bg1"/>
                </a:solidFill>
              </a:rPr>
              <a:t>Possession Island: 25 (2003)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Bank Cormorants: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616624"/>
          </a:xfrm>
        </p:spPr>
        <p:txBody>
          <a:bodyPr>
            <a:normAutofit fontScale="92500" lnSpcReduction="10000"/>
          </a:bodyPr>
          <a:lstStyle/>
          <a:p>
            <a:r>
              <a:rPr lang="en-ZA" sz="3300" b="1" dirty="0">
                <a:solidFill>
                  <a:schemeClr val="bg1"/>
                </a:solidFill>
              </a:rPr>
              <a:t>Tracking done at Mercury Island during 2006, 2008 and 2010, using either:</a:t>
            </a:r>
          </a:p>
          <a:p>
            <a:pPr>
              <a:buNone/>
            </a:pPr>
            <a:endParaRPr lang="en-ZA" sz="1800" b="1" dirty="0">
              <a:solidFill>
                <a:schemeClr val="bg1"/>
              </a:solidFill>
            </a:endParaRPr>
          </a:p>
          <a:p>
            <a:pPr lvl="1"/>
            <a:r>
              <a:rPr lang="en-ZA" b="1" dirty="0" err="1">
                <a:solidFill>
                  <a:schemeClr val="bg1"/>
                </a:solidFill>
              </a:rPr>
              <a:t>MiniGPS</a:t>
            </a:r>
            <a:r>
              <a:rPr lang="en-ZA" b="1" dirty="0">
                <a:solidFill>
                  <a:schemeClr val="bg1"/>
                </a:solidFill>
              </a:rPr>
              <a:t> loggers, giving positions at 1 sec intervals (5 individuals, 34 tracks), OR</a:t>
            </a:r>
          </a:p>
          <a:p>
            <a:pPr lvl="1"/>
            <a:r>
              <a:rPr lang="en-ZA" b="1" dirty="0" err="1">
                <a:solidFill>
                  <a:schemeClr val="bg1"/>
                </a:solidFill>
              </a:rPr>
              <a:t>Precis</a:t>
            </a:r>
            <a:r>
              <a:rPr lang="en-ZA" b="1" dirty="0">
                <a:solidFill>
                  <a:schemeClr val="bg1"/>
                </a:solidFill>
              </a:rPr>
              <a:t> TD loggers to record diving data (21 individuals, 112 tracks)</a:t>
            </a:r>
          </a:p>
          <a:p>
            <a:pPr>
              <a:buNone/>
            </a:pPr>
            <a:endParaRPr lang="en-ZA" sz="1600" b="1" dirty="0">
              <a:solidFill>
                <a:schemeClr val="bg1"/>
              </a:solidFill>
            </a:endParaRPr>
          </a:p>
          <a:p>
            <a:r>
              <a:rPr lang="en-ZA" sz="3300" b="1" dirty="0">
                <a:solidFill>
                  <a:schemeClr val="bg1"/>
                </a:solidFill>
              </a:rPr>
              <a:t>Done only in colonies where birds are used to human presence, to minimise disturbance</a:t>
            </a:r>
          </a:p>
          <a:p>
            <a:pPr>
              <a:buNone/>
            </a:pPr>
            <a:endParaRPr lang="en-ZA" sz="2000" b="1" dirty="0">
              <a:solidFill>
                <a:schemeClr val="bg1"/>
              </a:solidFill>
            </a:endParaRPr>
          </a:p>
          <a:p>
            <a:r>
              <a:rPr lang="en-ZA" sz="3300" b="1" dirty="0">
                <a:solidFill>
                  <a:schemeClr val="bg1"/>
                </a:solidFill>
              </a:rPr>
              <a:t>Tracking was done in conjunction with diet sampling and nest observations</a:t>
            </a:r>
          </a:p>
          <a:p>
            <a:pPr>
              <a:buNone/>
            </a:pPr>
            <a:endParaRPr lang="en-ZA" sz="1400" b="1" dirty="0"/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Some key findings: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0000" y="1052736"/>
            <a:ext cx="3995928" cy="58052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b="1" dirty="0"/>
              <a:t>      </a:t>
            </a:r>
            <a:r>
              <a:rPr lang="en-ZA" b="1" dirty="0">
                <a:solidFill>
                  <a:srgbClr val="FFFF00"/>
                </a:solidFill>
              </a:rPr>
              <a:t>African Penguins:</a:t>
            </a:r>
          </a:p>
          <a:p>
            <a:pPr>
              <a:buNone/>
            </a:pPr>
            <a:endParaRPr lang="en-ZA" sz="1500" b="1" dirty="0"/>
          </a:p>
          <a:p>
            <a:pPr lvl="1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Some foraging hotspots identified (</a:t>
            </a:r>
            <a:r>
              <a:rPr lang="en-ZA" b="1" dirty="0" err="1">
                <a:solidFill>
                  <a:schemeClr val="bg1"/>
                </a:solidFill>
              </a:rPr>
              <a:t>eg</a:t>
            </a:r>
            <a:r>
              <a:rPr lang="en-ZA" b="1" dirty="0">
                <a:solidFill>
                  <a:schemeClr val="bg1"/>
                </a:solidFill>
              </a:rPr>
              <a:t> NW of Mercury Island)</a:t>
            </a:r>
          </a:p>
          <a:p>
            <a:pPr lvl="1">
              <a:buNone/>
            </a:pPr>
            <a:r>
              <a:rPr lang="en-ZA" sz="1500" b="1" dirty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Foraging effort differs between localities and between years / seasons</a:t>
            </a:r>
          </a:p>
          <a:p>
            <a:pPr lvl="1">
              <a:buNone/>
            </a:pPr>
            <a:endParaRPr lang="en-ZA" sz="1500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Foraging distance from the breeding colony is about 20 km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962925"/>
            <a:ext cx="5368150" cy="3436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2040" y="5517232"/>
            <a:ext cx="343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Mercury Island tracks (2005-2012)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Some key findings: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572000" cy="6021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ZA" b="1" dirty="0">
                <a:solidFill>
                  <a:srgbClr val="FFFF00"/>
                </a:solidFill>
              </a:rPr>
              <a:t>     Cape Gannets:</a:t>
            </a:r>
          </a:p>
          <a:p>
            <a:pPr lvl="1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Birds from Mercury forage mostly inshore and to the north; those from </a:t>
            </a:r>
            <a:r>
              <a:rPr lang="en-ZA" b="1" dirty="0" err="1">
                <a:solidFill>
                  <a:schemeClr val="bg1"/>
                </a:solidFill>
              </a:rPr>
              <a:t>Ichaboe</a:t>
            </a:r>
            <a:r>
              <a:rPr lang="en-ZA" b="1" dirty="0">
                <a:solidFill>
                  <a:schemeClr val="bg1"/>
                </a:solidFill>
              </a:rPr>
              <a:t> further offshore and to the west</a:t>
            </a:r>
          </a:p>
          <a:p>
            <a:pPr lvl="1">
              <a:buNone/>
            </a:pPr>
            <a:endParaRPr lang="en-ZA" sz="1500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Birds travel up to 500 km during a single foraging trip, with an average trip duration of 24 hours</a:t>
            </a:r>
          </a:p>
          <a:p>
            <a:pPr lvl="1">
              <a:buNone/>
            </a:pPr>
            <a:endParaRPr lang="en-ZA" sz="1500" b="1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Birds travel up to ~120 km from a breeding locality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888432" cy="544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Some key findings: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283968" cy="5256584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ZA" sz="3500" b="1" dirty="0">
                <a:solidFill>
                  <a:srgbClr val="FFFF00"/>
                </a:solidFill>
              </a:rPr>
              <a:t>  Bank Cormorants:</a:t>
            </a:r>
          </a:p>
          <a:p>
            <a:pPr indent="0">
              <a:buNone/>
            </a:pPr>
            <a:endParaRPr lang="en-ZA" sz="1500" b="1" dirty="0"/>
          </a:p>
          <a:p>
            <a:pPr lvl="1" indent="0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Birds travel up to 8 km during a single foraging trip, and up to 4 km from the island</a:t>
            </a:r>
          </a:p>
          <a:p>
            <a:pPr lvl="1" indent="0">
              <a:buNone/>
            </a:pPr>
            <a:endParaRPr lang="en-ZA" sz="1500" b="1" dirty="0">
              <a:solidFill>
                <a:schemeClr val="bg1"/>
              </a:solidFill>
            </a:endParaRPr>
          </a:p>
          <a:p>
            <a:pPr lvl="1" indent="0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Foraging trips last less than one hour</a:t>
            </a:r>
          </a:p>
          <a:p>
            <a:pPr lvl="1" indent="0">
              <a:buNone/>
            </a:pPr>
            <a:endParaRPr lang="en-ZA" sz="1500" b="1" dirty="0">
              <a:solidFill>
                <a:schemeClr val="bg1"/>
              </a:solidFill>
            </a:endParaRPr>
          </a:p>
          <a:p>
            <a:pPr lvl="1" indent="0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Maximum recorded dive depth was 47.6 m</a:t>
            </a:r>
          </a:p>
          <a:p>
            <a:pPr lvl="1" indent="0">
              <a:buNone/>
            </a:pPr>
            <a:endParaRPr lang="en-ZA" sz="1600" b="1" dirty="0">
              <a:solidFill>
                <a:schemeClr val="bg1"/>
              </a:solidFill>
            </a:endParaRPr>
          </a:p>
          <a:p>
            <a:pPr lvl="1" indent="0">
              <a:buFont typeface="Wingdings" pitchFamily="2" charset="2"/>
              <a:buChar char="§"/>
            </a:pPr>
            <a:r>
              <a:rPr lang="en-ZA" b="1" dirty="0">
                <a:solidFill>
                  <a:schemeClr val="bg1"/>
                </a:solidFill>
              </a:rPr>
              <a:t>Individuals tend to revisit specific areas to forage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4409823" cy="423719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5733256"/>
            <a:ext cx="4194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Example of an activity profile (</a:t>
            </a:r>
            <a:r>
              <a:rPr lang="en-ZA" sz="1600" b="1" dirty="0" err="1">
                <a:solidFill>
                  <a:schemeClr val="bg1"/>
                </a:solidFill>
              </a:rPr>
              <a:t>Precis</a:t>
            </a:r>
            <a:r>
              <a:rPr lang="en-ZA" sz="1600" b="1" dirty="0">
                <a:solidFill>
                  <a:schemeClr val="bg1"/>
                </a:solidFill>
              </a:rPr>
              <a:t> TD logger)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Designing  the Namibian Islands’</a:t>
            </a:r>
            <a:br>
              <a:rPr lang="en-ZA" b="1" dirty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>Marine Protected Area (NIMPA)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0848"/>
            <a:ext cx="889248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ZA" sz="3600" b="1" dirty="0">
                <a:solidFill>
                  <a:schemeClr val="bg1"/>
                </a:solidFill>
              </a:rPr>
              <a:t>Principal aim of the NIMPA is to protect:</a:t>
            </a:r>
          </a:p>
          <a:p>
            <a:pPr algn="ctr">
              <a:buNone/>
            </a:pPr>
            <a:endParaRPr lang="en-ZA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ZA" sz="3600" b="1" dirty="0">
                <a:solidFill>
                  <a:srgbClr val="FFFF00"/>
                </a:solidFill>
              </a:rPr>
              <a:t>breeding sites </a:t>
            </a:r>
          </a:p>
          <a:p>
            <a:pPr lvl="1" algn="ctr">
              <a:buNone/>
            </a:pPr>
            <a:r>
              <a:rPr lang="en-ZA" sz="3600" b="1" dirty="0">
                <a:solidFill>
                  <a:srgbClr val="FFFF00"/>
                </a:solidFill>
              </a:rPr>
              <a:t>	key foraging areas/ranges</a:t>
            </a:r>
          </a:p>
          <a:p>
            <a:pPr lvl="1" algn="ctr">
              <a:buNone/>
            </a:pPr>
            <a:endParaRPr lang="en-ZA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ZA" sz="3600" b="1" dirty="0">
                <a:solidFill>
                  <a:schemeClr val="bg1"/>
                </a:solidFill>
              </a:rPr>
              <a:t>of </a:t>
            </a:r>
            <a:r>
              <a:rPr lang="en-ZA" sz="3600" b="1" dirty="0" err="1">
                <a:solidFill>
                  <a:schemeClr val="bg1"/>
                </a:solidFill>
              </a:rPr>
              <a:t>Nambia’s</a:t>
            </a:r>
            <a:r>
              <a:rPr lang="en-ZA" sz="3600" b="1" dirty="0">
                <a:solidFill>
                  <a:schemeClr val="bg1"/>
                </a:solidFill>
              </a:rPr>
              <a:t> threatened coastal seabirds</a:t>
            </a:r>
          </a:p>
          <a:p>
            <a:pPr lvl="1"/>
            <a:endParaRPr lang="en-Z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3888432" cy="321642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j-lt"/>
              </a:rPr>
              <a:t>Eleven coastal seabird species regularly breed on Namibia’s coast</a:t>
            </a:r>
          </a:p>
          <a:p>
            <a:endParaRPr lang="en-US" sz="2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+mj-lt"/>
              </a:rPr>
              <a:t>Eight of these species are listed as locally and/or globally THREATENED, including…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3923928" y="188640"/>
            <a:ext cx="5027450" cy="6447178"/>
            <a:chOff x="3998786" y="103816"/>
            <a:chExt cx="5027450" cy="6447178"/>
          </a:xfrm>
        </p:grpSpPr>
        <p:pic>
          <p:nvPicPr>
            <p:cNvPr id="4" name="Picture 3" descr="Cape Corm Penguin island Nov 09_2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3570" y="357166"/>
              <a:ext cx="1643074" cy="1357322"/>
            </a:xfrm>
            <a:prstGeom prst="rect">
              <a:avLst/>
            </a:prstGeom>
          </p:spPr>
        </p:pic>
        <p:pic>
          <p:nvPicPr>
            <p:cNvPr id="5" name="Picture 4" descr="Hartlaub's Gull portrait Mercury Dec 09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0994" y="1832008"/>
              <a:ext cx="1569611" cy="1683433"/>
            </a:xfrm>
            <a:prstGeom prst="rect">
              <a:avLst/>
            </a:prstGeom>
          </p:spPr>
        </p:pic>
        <p:pic>
          <p:nvPicPr>
            <p:cNvPr id="6" name="Picture 5" descr="DSC07653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3162" y="358306"/>
              <a:ext cx="1643074" cy="1306032"/>
            </a:xfrm>
            <a:prstGeom prst="rect">
              <a:avLst/>
            </a:prstGeom>
          </p:spPr>
        </p:pic>
        <p:pic>
          <p:nvPicPr>
            <p:cNvPr id="7" name="Picture 6" descr="google closeup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8786" y="2120040"/>
              <a:ext cx="1768341" cy="1401751"/>
            </a:xfrm>
            <a:prstGeom prst="rect">
              <a:avLst/>
            </a:prstGeom>
          </p:spPr>
        </p:pic>
        <p:pic>
          <p:nvPicPr>
            <p:cNvPr id="8" name="Picture 7" descr="Bank Cormorant Portrait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9146" y="3670674"/>
              <a:ext cx="1729206" cy="1440224"/>
            </a:xfrm>
            <a:prstGeom prst="rect">
              <a:avLst/>
            </a:prstGeom>
          </p:spPr>
        </p:pic>
        <p:pic>
          <p:nvPicPr>
            <p:cNvPr id="9" name="Picture 8" descr="gannet pair 2_res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70794" y="103816"/>
              <a:ext cx="1440160" cy="1920214"/>
            </a:xfrm>
            <a:prstGeom prst="rect">
              <a:avLst/>
            </a:prstGeom>
          </p:spPr>
        </p:pic>
        <p:pic>
          <p:nvPicPr>
            <p:cNvPr id="10" name="Picture 9" descr="Crowned Cormorant portrait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2922" y="3670674"/>
              <a:ext cx="1872208" cy="1404759"/>
            </a:xfrm>
            <a:prstGeom prst="rect">
              <a:avLst/>
            </a:prstGeom>
          </p:spPr>
        </p:pic>
        <p:pic>
          <p:nvPicPr>
            <p:cNvPr id="11" name="Picture 10" descr="Swift Tern with klipvis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7138" y="5254850"/>
              <a:ext cx="1819005" cy="1296144"/>
            </a:xfrm>
            <a:prstGeom prst="rect">
              <a:avLst/>
            </a:prstGeom>
          </p:spPr>
        </p:pic>
        <p:pic>
          <p:nvPicPr>
            <p:cNvPr id="12" name="Picture 11" descr="24Jun2012_Guano Bay (11)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2922" y="5182842"/>
              <a:ext cx="1869568" cy="1348875"/>
            </a:xfrm>
            <a:prstGeom prst="rect">
              <a:avLst/>
            </a:prstGeom>
          </p:spPr>
        </p:pic>
        <p:pic>
          <p:nvPicPr>
            <p:cNvPr id="13" name="Picture 12" descr="WB Corm 2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9186" y="1693808"/>
              <a:ext cx="1318046" cy="1857023"/>
            </a:xfrm>
            <a:prstGeom prst="rect">
              <a:avLst/>
            </a:prstGeom>
          </p:spPr>
        </p:pic>
      </p:grpSp>
      <p:pic>
        <p:nvPicPr>
          <p:cNvPr id="14" name="Picture 13" descr="DT in flight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3789040"/>
            <a:ext cx="1522195" cy="27965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2005-2006 tracking data was crucial in the NIMPA’s design</a:t>
            </a:r>
          </a:p>
        </p:txBody>
      </p:sp>
      <p:pic>
        <p:nvPicPr>
          <p:cNvPr id="6" name="Picture 1027" descr="D:\Doktorarbeit Katta\Diss_Latex\graphs\dive-peng-allg\peng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1656184" cy="2448723"/>
          </a:xfrm>
          <a:prstGeom prst="rect">
            <a:avLst/>
          </a:prstGeom>
          <a:noFill/>
        </p:spPr>
      </p:pic>
      <p:pic>
        <p:nvPicPr>
          <p:cNvPr id="9" name="Picture 1026" descr="G:\Kongresse\Penguin_conference2010\mpa_circl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348880"/>
            <a:ext cx="1824933" cy="25830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4" descr="G:\Projekte\DAAD_Namibia\Annexure 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627784" cy="4669399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2" name="Picture 2" descr="G:\Doktorarbeit Katta\Diss_Latex\graphs\dive-peng-allg\halpo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676468" cy="2304256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2627784" y="6525344"/>
            <a:ext cx="792088" cy="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580112" y="6525344"/>
            <a:ext cx="936104" cy="0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43608" y="6309320"/>
            <a:ext cx="14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Tracking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3888" y="6309320"/>
            <a:ext cx="190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Initial MPA design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8224" y="616530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Final MPA design (proclaimed 2009)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1656184" cy="23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4" y="1340768"/>
            <a:ext cx="1669843" cy="243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ZA" sz="3200" b="1" dirty="0">
                <a:solidFill>
                  <a:schemeClr val="bg1"/>
                </a:solidFill>
              </a:rPr>
              <a:t>Subsequent GPS logger data of African Penguins, Cape Gannets and Bank Cormorants…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4752528" cy="5112568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forms part of a long-term programme to monitor the efficacy of the NIMPA (see </a:t>
            </a:r>
            <a:r>
              <a:rPr lang="en-ZA" sz="2800" b="1" dirty="0" err="1">
                <a:solidFill>
                  <a:schemeClr val="bg1"/>
                </a:solidFill>
              </a:rPr>
              <a:t>Ludynia</a:t>
            </a:r>
            <a:r>
              <a:rPr lang="en-ZA" sz="2800" b="1" dirty="0">
                <a:solidFill>
                  <a:schemeClr val="bg1"/>
                </a:solidFill>
              </a:rPr>
              <a:t> et al. 2010, 2012)</a:t>
            </a:r>
          </a:p>
          <a:p>
            <a:pPr>
              <a:buNone/>
            </a:pPr>
            <a:endParaRPr lang="en-ZA" sz="1400" b="1" dirty="0">
              <a:solidFill>
                <a:schemeClr val="bg1"/>
              </a:solidFill>
            </a:endParaRPr>
          </a:p>
          <a:p>
            <a:r>
              <a:rPr lang="en-ZA" sz="2800" b="1" dirty="0">
                <a:solidFill>
                  <a:schemeClr val="bg1"/>
                </a:solidFill>
              </a:rPr>
              <a:t>provides baseline data to assess risks posed by current and/or future activities, e.g. inshore diamond mining in southern Namibia</a:t>
            </a:r>
          </a:p>
        </p:txBody>
      </p:sp>
      <p:pic>
        <p:nvPicPr>
          <p:cNvPr id="5" name="Picture 3" descr="mercury_all_05_06_08_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72401"/>
            <a:ext cx="3672408" cy="528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2. Tracking </a:t>
            </a:r>
            <a:r>
              <a:rPr lang="en-ZA" sz="3600" b="1" u="sng" dirty="0">
                <a:solidFill>
                  <a:srgbClr val="FFFF00"/>
                </a:solidFill>
              </a:rPr>
              <a:t>non-breeding</a:t>
            </a:r>
            <a:r>
              <a:rPr lang="en-ZA" sz="3600" b="1" dirty="0">
                <a:solidFill>
                  <a:schemeClr val="bg1"/>
                </a:solidFill>
              </a:rPr>
              <a:t> coastal seabirds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African Penguins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5004048" cy="5805264"/>
          </a:xfrm>
        </p:spPr>
        <p:txBody>
          <a:bodyPr>
            <a:normAutofit fontScale="85000" lnSpcReduction="2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The first 12-18 months after fledging are spent at sea before returning to land to moult</a:t>
            </a:r>
          </a:p>
          <a:p>
            <a:pPr>
              <a:buNone/>
            </a:pPr>
            <a:endParaRPr lang="en-ZA" sz="18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First year survival is a crucial factor in population dynamics</a:t>
            </a:r>
          </a:p>
          <a:p>
            <a:pPr>
              <a:buNone/>
            </a:pPr>
            <a:endParaRPr lang="en-ZA" sz="16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Monitoring post-fledging movement is vital</a:t>
            </a:r>
          </a:p>
          <a:p>
            <a:pPr>
              <a:buNone/>
            </a:pPr>
            <a:endParaRPr lang="en-ZA" sz="16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Satellite technology allows long-term tracking</a:t>
            </a:r>
          </a:p>
          <a:p>
            <a:pPr>
              <a:buNone/>
            </a:pPr>
            <a:endParaRPr lang="en-ZA" sz="18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Collaborative project with South African researchers</a:t>
            </a:r>
          </a:p>
          <a:p>
            <a:pPr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5" name="Picture 4" descr="IMG_324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124744"/>
            <a:ext cx="4020696" cy="536092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Tracking five newly fledged penguins from Cape Town in 2011: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7488832" cy="422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51723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Feeding “hotspots” near </a:t>
            </a:r>
            <a:r>
              <a:rPr lang="en-ZA" sz="2800" b="1" dirty="0" err="1">
                <a:solidFill>
                  <a:schemeClr val="bg1"/>
                </a:solidFill>
              </a:rPr>
              <a:t>Hondeklip</a:t>
            </a:r>
            <a:r>
              <a:rPr lang="en-ZA" sz="2800" b="1" dirty="0">
                <a:solidFill>
                  <a:schemeClr val="bg1"/>
                </a:solidFill>
              </a:rPr>
              <a:t> Bay and south of </a:t>
            </a:r>
            <a:r>
              <a:rPr lang="en-ZA" sz="2800" b="1" dirty="0" err="1">
                <a:solidFill>
                  <a:schemeClr val="bg1"/>
                </a:solidFill>
              </a:rPr>
              <a:t>Swakopmund</a:t>
            </a:r>
            <a:endParaRPr lang="en-ZA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4168" y="6237312"/>
            <a:ext cx="255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From: </a:t>
            </a:r>
            <a:r>
              <a:rPr lang="en-ZA" b="1" dirty="0" err="1">
                <a:solidFill>
                  <a:schemeClr val="bg1"/>
                </a:solidFill>
              </a:rPr>
              <a:t>Sherley</a:t>
            </a:r>
            <a:r>
              <a:rPr lang="en-ZA" b="1" dirty="0">
                <a:solidFill>
                  <a:schemeClr val="bg1"/>
                </a:solidFill>
              </a:rPr>
              <a:t> et al. 2013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1498178"/>
          </a:xfrm>
        </p:spPr>
        <p:txBody>
          <a:bodyPr>
            <a:no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Expanding the study in 2013 to include ten fledglings from Halifax and Mercury islands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3203848" cy="4525963"/>
          </a:xfrm>
        </p:spPr>
        <p:txBody>
          <a:bodyPr>
            <a:normAutofit/>
          </a:bodyPr>
          <a:lstStyle/>
          <a:p>
            <a:r>
              <a:rPr lang="en-ZA" sz="2800" b="1" dirty="0" err="1">
                <a:solidFill>
                  <a:schemeClr val="bg1"/>
                </a:solidFill>
              </a:rPr>
              <a:t>KiwiSat</a:t>
            </a:r>
            <a:r>
              <a:rPr lang="en-ZA" sz="2800" b="1" dirty="0">
                <a:solidFill>
                  <a:schemeClr val="bg1"/>
                </a:solidFill>
              </a:rPr>
              <a:t>® (</a:t>
            </a:r>
            <a:r>
              <a:rPr lang="en-ZA" sz="2800" b="1" dirty="0" err="1">
                <a:solidFill>
                  <a:schemeClr val="bg1"/>
                </a:solidFill>
              </a:rPr>
              <a:t>Sirtrack</a:t>
            </a:r>
            <a:r>
              <a:rPr lang="en-ZA" sz="2800" b="1" dirty="0">
                <a:solidFill>
                  <a:schemeClr val="bg1"/>
                </a:solidFill>
              </a:rPr>
              <a:t>) PTTs</a:t>
            </a:r>
          </a:p>
          <a:p>
            <a:r>
              <a:rPr lang="en-ZA" sz="2800" b="1" dirty="0">
                <a:solidFill>
                  <a:schemeClr val="bg1"/>
                </a:solidFill>
              </a:rPr>
              <a:t>Attached  to the back with </a:t>
            </a:r>
            <a:r>
              <a:rPr lang="en-ZA" sz="2800" b="1" dirty="0" err="1">
                <a:solidFill>
                  <a:schemeClr val="bg1"/>
                </a:solidFill>
              </a:rPr>
              <a:t>Tesa</a:t>
            </a:r>
            <a:r>
              <a:rPr lang="en-ZA" sz="2800" b="1" dirty="0">
                <a:solidFill>
                  <a:schemeClr val="bg1"/>
                </a:solidFill>
              </a:rPr>
              <a:t> tape, some glue and cable ties</a:t>
            </a:r>
          </a:p>
          <a:p>
            <a:r>
              <a:rPr lang="en-ZA" sz="2800" b="1" dirty="0">
                <a:solidFill>
                  <a:schemeClr val="bg1"/>
                </a:solidFill>
              </a:rPr>
              <a:t>Only top condition (&gt; 3 kg) fledglings  chosen</a:t>
            </a:r>
          </a:p>
          <a:p>
            <a:pPr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4" name="Picture 3" descr="DSC0630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628800"/>
            <a:ext cx="2088232" cy="2783438"/>
          </a:xfrm>
          <a:prstGeom prst="rect">
            <a:avLst/>
          </a:prstGeom>
        </p:spPr>
      </p:pic>
      <p:pic>
        <p:nvPicPr>
          <p:cNvPr id="5" name="Picture 4" descr="DSC06333_mail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701186"/>
            <a:ext cx="3294329" cy="1655806"/>
          </a:xfrm>
          <a:prstGeom prst="rect">
            <a:avLst/>
          </a:prstGeom>
        </p:spPr>
      </p:pic>
      <p:pic>
        <p:nvPicPr>
          <p:cNvPr id="6" name="Picture 5" descr="DSC0632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4509120"/>
            <a:ext cx="2736304" cy="2132105"/>
          </a:xfrm>
          <a:prstGeom prst="rect">
            <a:avLst/>
          </a:prstGeom>
        </p:spPr>
      </p:pic>
      <p:pic>
        <p:nvPicPr>
          <p:cNvPr id="8" name="Picture 7" descr="DSC_7256_crop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501008"/>
            <a:ext cx="2714792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324_crop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257512"/>
            <a:ext cx="4752528" cy="4010165"/>
          </a:xfrm>
        </p:spPr>
      </p:pic>
      <p:sp>
        <p:nvSpPr>
          <p:cNvPr id="5" name="TextBox 4"/>
          <p:cNvSpPr txBox="1"/>
          <p:nvPr/>
        </p:nvSpPr>
        <p:spPr>
          <a:xfrm>
            <a:off x="6012160" y="5445224"/>
            <a:ext cx="296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From: </a:t>
            </a:r>
            <a:r>
              <a:rPr lang="en-ZA" b="1" dirty="0" err="1">
                <a:solidFill>
                  <a:schemeClr val="bg1"/>
                </a:solidFill>
              </a:rPr>
              <a:t>Sherley</a:t>
            </a:r>
            <a:r>
              <a:rPr lang="en-ZA" b="1" dirty="0">
                <a:solidFill>
                  <a:schemeClr val="bg1"/>
                </a:solidFill>
              </a:rPr>
              <a:t> et al. in review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04664"/>
            <a:ext cx="388843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ZA" sz="2600" b="1" dirty="0">
                <a:solidFill>
                  <a:schemeClr val="bg1"/>
                </a:solidFill>
              </a:rPr>
              <a:t>A key foraging area south of </a:t>
            </a:r>
            <a:r>
              <a:rPr lang="en-ZA" sz="2600" b="1" dirty="0" err="1">
                <a:solidFill>
                  <a:schemeClr val="bg1"/>
                </a:solidFill>
              </a:rPr>
              <a:t>Swakopmund</a:t>
            </a:r>
            <a:r>
              <a:rPr lang="en-ZA" sz="2600" b="1" dirty="0">
                <a:solidFill>
                  <a:schemeClr val="bg1"/>
                </a:solidFill>
              </a:rPr>
              <a:t> confirmed</a:t>
            </a:r>
          </a:p>
          <a:p>
            <a:endParaRPr lang="en-ZA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600" b="1" dirty="0">
                <a:solidFill>
                  <a:schemeClr val="bg1"/>
                </a:solidFill>
              </a:rPr>
              <a:t>Juveniles target areas of high primary productivity</a:t>
            </a:r>
          </a:p>
          <a:p>
            <a:endParaRPr lang="en-ZA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600" b="1" dirty="0">
                <a:solidFill>
                  <a:schemeClr val="bg1"/>
                </a:solidFill>
              </a:rPr>
              <a:t>Before the near-collapse of sardine stocks, these areas would have held high densities of sardine</a:t>
            </a:r>
          </a:p>
          <a:p>
            <a:endParaRPr lang="en-ZA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ZA" sz="2600" b="1" dirty="0">
                <a:solidFill>
                  <a:schemeClr val="bg1"/>
                </a:solidFill>
              </a:rPr>
              <a:t>Suggests that poor juvenile survival/recruitment may be due to them ending up in the wrong spot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Cape Gannets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97152"/>
            <a:ext cx="8964488" cy="1800200"/>
          </a:xfrm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Post-breeding gannets leave the island in April and return in September/October</a:t>
            </a:r>
          </a:p>
          <a:p>
            <a:pPr>
              <a:buNone/>
            </a:pPr>
            <a:endParaRPr lang="en-ZA" sz="1400" b="1" dirty="0">
              <a:solidFill>
                <a:schemeClr val="bg1"/>
              </a:solidFill>
            </a:endParaRPr>
          </a:p>
          <a:p>
            <a:r>
              <a:rPr lang="en-ZA" sz="2800" b="1" dirty="0">
                <a:solidFill>
                  <a:schemeClr val="bg1"/>
                </a:solidFill>
              </a:rPr>
              <a:t>Relatively little is known about their winter distribution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Using </a:t>
            </a:r>
            <a:r>
              <a:rPr lang="en-ZA" sz="3600" b="1" dirty="0" err="1">
                <a:solidFill>
                  <a:schemeClr val="bg1"/>
                </a:solidFill>
              </a:rPr>
              <a:t>geolocator</a:t>
            </a:r>
            <a:r>
              <a:rPr lang="en-ZA" sz="3600" b="1" dirty="0">
                <a:solidFill>
                  <a:schemeClr val="bg1"/>
                </a:solidFill>
              </a:rPr>
              <a:t> data loggers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4032448" cy="5472608"/>
          </a:xfrm>
        </p:spPr>
        <p:txBody>
          <a:bodyPr>
            <a:normAutofit lnSpcReduction="10000"/>
          </a:bodyPr>
          <a:lstStyle/>
          <a:p>
            <a:r>
              <a:rPr lang="en-ZA" sz="3000" b="1" dirty="0">
                <a:solidFill>
                  <a:schemeClr val="bg1"/>
                </a:solidFill>
              </a:rPr>
              <a:t>Cheap, small and easy to attach to a gannet’s leg</a:t>
            </a:r>
          </a:p>
          <a:p>
            <a:pPr>
              <a:buNone/>
            </a:pPr>
            <a:endParaRPr lang="en-ZA" sz="1500" b="1" dirty="0">
              <a:solidFill>
                <a:schemeClr val="bg1"/>
              </a:solidFill>
            </a:endParaRPr>
          </a:p>
          <a:p>
            <a:r>
              <a:rPr lang="en-ZA" sz="3000" b="1" dirty="0">
                <a:solidFill>
                  <a:schemeClr val="bg1"/>
                </a:solidFill>
              </a:rPr>
              <a:t>Position data is calculated from light levels (only gives broad-scale indication of position)</a:t>
            </a:r>
          </a:p>
          <a:p>
            <a:pPr>
              <a:buNone/>
            </a:pPr>
            <a:endParaRPr lang="en-ZA" sz="1500" b="1" dirty="0">
              <a:solidFill>
                <a:schemeClr val="bg1"/>
              </a:solidFill>
            </a:endParaRPr>
          </a:p>
          <a:p>
            <a:r>
              <a:rPr lang="en-ZA" sz="3000" b="1" dirty="0">
                <a:solidFill>
                  <a:schemeClr val="bg1"/>
                </a:solidFill>
              </a:rPr>
              <a:t>Bird needs to be caught again to retrieve the device</a:t>
            </a:r>
          </a:p>
        </p:txBody>
      </p:sp>
      <p:pic>
        <p:nvPicPr>
          <p:cNvPr id="5" name="Picture 4" descr="Take-off_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017" y="1124744"/>
            <a:ext cx="3997278" cy="532859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Pilot project (2013)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20 chick-rearing gannets from Mercury Island and 8 birds from </a:t>
            </a:r>
            <a:r>
              <a:rPr lang="en-ZA" b="1" dirty="0" err="1">
                <a:solidFill>
                  <a:schemeClr val="bg1"/>
                </a:solidFill>
              </a:rPr>
              <a:t>Ichaboe</a:t>
            </a:r>
            <a:r>
              <a:rPr lang="en-ZA" b="1" dirty="0">
                <a:solidFill>
                  <a:schemeClr val="bg1"/>
                </a:solidFill>
              </a:rPr>
              <a:t> Island were equipped</a:t>
            </a:r>
          </a:p>
          <a:p>
            <a:pPr>
              <a:buNone/>
            </a:pPr>
            <a:endParaRPr lang="en-ZA" sz="14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16 devices from Mercury Island and none from </a:t>
            </a:r>
            <a:r>
              <a:rPr lang="en-ZA" b="1" dirty="0" err="1">
                <a:solidFill>
                  <a:schemeClr val="bg1"/>
                </a:solidFill>
              </a:rPr>
              <a:t>Ichaboe</a:t>
            </a:r>
            <a:r>
              <a:rPr lang="en-ZA" b="1" dirty="0">
                <a:solidFill>
                  <a:schemeClr val="bg1"/>
                </a:solidFill>
              </a:rPr>
              <a:t> Island were retrieved after winter</a:t>
            </a:r>
          </a:p>
          <a:p>
            <a:pPr>
              <a:buNone/>
            </a:pPr>
            <a:endParaRPr lang="en-ZA" sz="14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Analysis of collected data is ongoing (watch this space…)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African Penguin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4572000" cy="5688632"/>
          </a:xfrm>
        </p:spPr>
        <p:txBody>
          <a:bodyPr>
            <a:no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Globally and locally “</a:t>
            </a:r>
            <a:r>
              <a:rPr lang="en-ZA" sz="2400" b="1" dirty="0">
                <a:solidFill>
                  <a:srgbClr val="FFC000"/>
                </a:solidFill>
              </a:rPr>
              <a:t>ENDANGERED</a:t>
            </a:r>
            <a:r>
              <a:rPr lang="en-ZA" sz="2400" b="1" dirty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~25000 pairs, of which ~5800 pairs in Namibia (23% of global population)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Breeds at nine islands and two mainland sites in Namibia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Main threats: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Lack of quality food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Lack of quality breeding habitat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Disturbance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Oil pollution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Predation (seals, gulls)</a:t>
            </a:r>
          </a:p>
        </p:txBody>
      </p:sp>
      <p:pic>
        <p:nvPicPr>
          <p:cNvPr id="4" name="Picture 3" descr="Halifax penguins on North Beach 24Feb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24744"/>
            <a:ext cx="4226351" cy="542359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892480" cy="4525963"/>
          </a:xfrm>
        </p:spPr>
        <p:txBody>
          <a:bodyPr/>
          <a:lstStyle/>
          <a:p>
            <a:r>
              <a:rPr lang="en-ZA" sz="2800" b="1" dirty="0">
                <a:solidFill>
                  <a:schemeClr val="bg1"/>
                </a:solidFill>
              </a:rPr>
              <a:t>Extremely valuable insights have been gained so far from tracking some of our threatened coastal seabirds</a:t>
            </a:r>
          </a:p>
          <a:p>
            <a:pPr>
              <a:buNone/>
            </a:pPr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2800" b="1" dirty="0">
                <a:solidFill>
                  <a:schemeClr val="bg1"/>
                </a:solidFill>
              </a:rPr>
              <a:t>Tracking, particularly of African Penguins, continues </a:t>
            </a:r>
          </a:p>
          <a:p>
            <a:pPr>
              <a:buNone/>
            </a:pPr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2800" b="1" dirty="0">
                <a:solidFill>
                  <a:schemeClr val="bg1"/>
                </a:solidFill>
              </a:rPr>
              <a:t>The growing time series can (and should) be used for </a:t>
            </a:r>
          </a:p>
          <a:p>
            <a:pPr lvl="1"/>
            <a:r>
              <a:rPr lang="en-ZA" sz="2400" b="1" dirty="0">
                <a:solidFill>
                  <a:schemeClr val="bg1"/>
                </a:solidFill>
              </a:rPr>
              <a:t>Marine spatial management planning</a:t>
            </a:r>
          </a:p>
          <a:p>
            <a:pPr lvl="1"/>
            <a:r>
              <a:rPr lang="en-ZA" sz="2400" b="1" dirty="0">
                <a:solidFill>
                  <a:schemeClr val="bg1"/>
                </a:solidFill>
              </a:rPr>
              <a:t>Conservation management</a:t>
            </a:r>
          </a:p>
          <a:p>
            <a:pPr lvl="1"/>
            <a:r>
              <a:rPr lang="en-ZA" sz="2400" b="1" dirty="0">
                <a:solidFill>
                  <a:schemeClr val="bg1"/>
                </a:solidFill>
              </a:rPr>
              <a:t>Fisheries management (EAF 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0"/>
            <a:ext cx="6336704" cy="1143000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A big thank you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2987824" cy="2304256"/>
          </a:xfrm>
        </p:spPr>
        <p:txBody>
          <a:bodyPr>
            <a:normAutofit/>
          </a:bodyPr>
          <a:lstStyle/>
          <a:p>
            <a:pPr indent="0"/>
            <a:r>
              <a:rPr lang="en-ZA" sz="2000" b="1" dirty="0">
                <a:solidFill>
                  <a:schemeClr val="bg1"/>
                </a:solidFill>
              </a:rPr>
              <a:t>MFMR</a:t>
            </a:r>
          </a:p>
          <a:p>
            <a:pPr indent="0"/>
            <a:r>
              <a:rPr lang="en-ZA" sz="2000" b="1" dirty="0">
                <a:solidFill>
                  <a:schemeClr val="bg1"/>
                </a:solidFill>
              </a:rPr>
              <a:t>NACOMA</a:t>
            </a:r>
          </a:p>
          <a:p>
            <a:pPr indent="0"/>
            <a:r>
              <a:rPr lang="en-ZA" sz="2000" b="1" dirty="0" err="1">
                <a:solidFill>
                  <a:schemeClr val="bg1"/>
                </a:solidFill>
              </a:rPr>
              <a:t>Namdeb</a:t>
            </a:r>
            <a:endParaRPr lang="en-ZA" sz="2000" b="1" dirty="0">
              <a:solidFill>
                <a:schemeClr val="bg1"/>
              </a:solidFill>
            </a:endParaRPr>
          </a:p>
          <a:p>
            <a:pPr indent="0"/>
            <a:r>
              <a:rPr lang="en-ZA" sz="2000" b="1" dirty="0">
                <a:solidFill>
                  <a:schemeClr val="bg1"/>
                </a:solidFill>
              </a:rPr>
              <a:t>University of Kiel</a:t>
            </a:r>
          </a:p>
          <a:p>
            <a:pPr indent="0"/>
            <a:r>
              <a:rPr lang="en-ZA" sz="2000" b="1" dirty="0">
                <a:solidFill>
                  <a:schemeClr val="bg1"/>
                </a:solidFill>
              </a:rPr>
              <a:t>CNRS</a:t>
            </a:r>
          </a:p>
          <a:p>
            <a:pPr indent="0"/>
            <a:r>
              <a:rPr lang="en-ZA" sz="2000" b="1" dirty="0">
                <a:solidFill>
                  <a:schemeClr val="bg1"/>
                </a:solidFill>
              </a:rPr>
              <a:t>NNF</a:t>
            </a:r>
          </a:p>
          <a:p>
            <a:endParaRPr lang="en-Z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8024" y="980728"/>
            <a:ext cx="435597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Shell Namibia Upstream BV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ZA" sz="2000" b="1" dirty="0">
                <a:solidFill>
                  <a:schemeClr val="bg1"/>
                </a:solidFill>
              </a:rPr>
              <a:t>British Ornithologists’ Union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ZA" sz="2000" b="1" dirty="0">
                <a:solidFill>
                  <a:schemeClr val="bg1"/>
                </a:solidFill>
              </a:rPr>
              <a:t>Percy Fitzpatrick Institute, UCT</a:t>
            </a:r>
          </a:p>
          <a:p>
            <a:pPr marL="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000" b="1" dirty="0">
                <a:solidFill>
                  <a:schemeClr val="bg1"/>
                </a:solidFill>
              </a:rPr>
              <a:t>Department of Environmental       Affairs, SA</a:t>
            </a:r>
          </a:p>
          <a:p>
            <a:pPr marL="342900">
              <a:spcBef>
                <a:spcPct val="20000"/>
              </a:spcBef>
              <a:buFont typeface="Arial" pitchFamily="34" charset="0"/>
              <a:buChar char="•"/>
            </a:pPr>
            <a:r>
              <a:rPr lang="en-ZA" sz="2000" b="1" dirty="0" err="1">
                <a:solidFill>
                  <a:schemeClr val="bg1"/>
                </a:solidFill>
              </a:rPr>
              <a:t>Seacode</a:t>
            </a:r>
            <a:r>
              <a:rPr lang="en-ZA" sz="2000" b="1" dirty="0">
                <a:solidFill>
                  <a:schemeClr val="bg1"/>
                </a:solidFill>
              </a:rPr>
              <a:t> Research Group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2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429000"/>
            <a:ext cx="3161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rgbClr val="FFFF00"/>
                </a:solidFill>
              </a:rPr>
              <a:t>For further information</a:t>
            </a:r>
          </a:p>
          <a:p>
            <a:r>
              <a:rPr lang="en-ZA" sz="2400" b="1" dirty="0">
                <a:solidFill>
                  <a:srgbClr val="FFFF00"/>
                </a:solidFill>
              </a:rPr>
              <a:t>or publication reprints </a:t>
            </a:r>
          </a:p>
          <a:p>
            <a:r>
              <a:rPr lang="en-ZA" sz="2400" b="1" dirty="0">
                <a:solidFill>
                  <a:srgbClr val="FFFF00"/>
                </a:solidFill>
              </a:rPr>
              <a:t>contact me on</a:t>
            </a:r>
          </a:p>
          <a:p>
            <a:r>
              <a:rPr lang="en-ZA" sz="2400" b="1" dirty="0">
                <a:solidFill>
                  <a:srgbClr val="FFFF00"/>
                </a:solidFill>
              </a:rPr>
              <a:t>jkemper01@gmail.com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Cape Gannet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4572000" cy="5688632"/>
          </a:xfrm>
        </p:spPr>
        <p:txBody>
          <a:bodyPr>
            <a:no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Locally “</a:t>
            </a:r>
            <a:r>
              <a:rPr lang="en-ZA" sz="2400" b="1" dirty="0">
                <a:solidFill>
                  <a:srgbClr val="FFC000"/>
                </a:solidFill>
              </a:rPr>
              <a:t>CRITICALLY ENDANGERED</a:t>
            </a:r>
            <a:r>
              <a:rPr lang="en-ZA" sz="2400" b="1" dirty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Globally “</a:t>
            </a:r>
            <a:r>
              <a:rPr lang="en-ZA" sz="2400" b="1" dirty="0">
                <a:solidFill>
                  <a:srgbClr val="FFC000"/>
                </a:solidFill>
              </a:rPr>
              <a:t>VULNERABLE</a:t>
            </a:r>
            <a:r>
              <a:rPr lang="en-ZA" sz="2400" b="1" dirty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~13000 pairs in Namibia (11% of global population)</a:t>
            </a:r>
          </a:p>
          <a:p>
            <a:pPr marL="457200" indent="-457200"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Breeds at only six islands; three in SA, three in Namibia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Main threats: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Lack of (quality) food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Disturbance (guano harvest)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Oil pollution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Accidental </a:t>
            </a:r>
            <a:r>
              <a:rPr lang="en-ZA" sz="2000" b="1" dirty="0" err="1">
                <a:solidFill>
                  <a:schemeClr val="bg1"/>
                </a:solidFill>
              </a:rPr>
              <a:t>bycatch</a:t>
            </a:r>
            <a:r>
              <a:rPr lang="en-ZA" sz="2000" b="1" dirty="0">
                <a:solidFill>
                  <a:schemeClr val="bg1"/>
                </a:solidFill>
              </a:rPr>
              <a:t> in fisheries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Predation (seals)</a:t>
            </a:r>
          </a:p>
        </p:txBody>
      </p:sp>
      <p:pic>
        <p:nvPicPr>
          <p:cNvPr id="4" name="Picture 3" descr="preening ganne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24744"/>
            <a:ext cx="4375223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Bank Cormorant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4474840" cy="4680520"/>
          </a:xfrm>
        </p:spPr>
        <p:txBody>
          <a:bodyPr>
            <a:normAutofit lnSpcReduction="10000"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Globally and locally “</a:t>
            </a:r>
            <a:r>
              <a:rPr lang="en-ZA" sz="2400" b="1" dirty="0">
                <a:solidFill>
                  <a:srgbClr val="FFC000"/>
                </a:solidFill>
              </a:rPr>
              <a:t>ENDANGERED</a:t>
            </a:r>
            <a:r>
              <a:rPr lang="en-ZA" sz="2400" b="1" dirty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Global population ~2500 pairs, of which ~2000 pairs on 3 ha Mercury Island</a:t>
            </a:r>
          </a:p>
          <a:p>
            <a:pPr>
              <a:buNone/>
            </a:pPr>
            <a:endParaRPr lang="en-ZA" sz="800" b="1" dirty="0">
              <a:solidFill>
                <a:schemeClr val="bg1"/>
              </a:solidFill>
            </a:endParaRPr>
          </a:p>
          <a:p>
            <a:r>
              <a:rPr lang="en-ZA" sz="2400" b="1" dirty="0">
                <a:solidFill>
                  <a:schemeClr val="bg1"/>
                </a:solidFill>
              </a:rPr>
              <a:t>Main threats: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Disturbance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Limited breeding habitat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Oil pollution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Poor quality food</a:t>
            </a:r>
          </a:p>
          <a:p>
            <a:pPr lvl="1"/>
            <a:r>
              <a:rPr lang="en-ZA" sz="2000" b="1" dirty="0">
                <a:solidFill>
                  <a:schemeClr val="bg1"/>
                </a:solidFill>
              </a:rPr>
              <a:t>Displacement (Cape Cormorants, seals)</a:t>
            </a:r>
          </a:p>
        </p:txBody>
      </p:sp>
      <p:pic>
        <p:nvPicPr>
          <p:cNvPr id="6" name="Picture 5" descr="IMG_432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55746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</a:rPr>
              <a:t>1. Tracking </a:t>
            </a:r>
            <a:r>
              <a:rPr lang="en-ZA" sz="3600" b="1" u="sng" dirty="0">
                <a:solidFill>
                  <a:srgbClr val="FFFF00"/>
                </a:solidFill>
              </a:rPr>
              <a:t>breeding</a:t>
            </a:r>
            <a:r>
              <a:rPr lang="en-ZA" sz="3600" b="1" dirty="0">
                <a:solidFill>
                  <a:schemeClr val="bg1"/>
                </a:solidFill>
              </a:rPr>
              <a:t> coastal seabirds: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600400"/>
          </a:xfrm>
        </p:spPr>
        <p:txBody>
          <a:bodyPr>
            <a:normAutofit fontScale="92500" lnSpcReduction="1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Where and how far away from the colony do they forage?</a:t>
            </a:r>
          </a:p>
          <a:p>
            <a:pPr>
              <a:buNone/>
            </a:pPr>
            <a:endParaRPr lang="en-ZA" sz="22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How hard to they have to work to feed their chick(s)?</a:t>
            </a:r>
          </a:p>
          <a:p>
            <a:pPr>
              <a:buNone/>
            </a:pPr>
            <a:endParaRPr lang="en-ZA" sz="22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Are there any specific foraging “hotspots” we should protect?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3992"/>
            <a:ext cx="8640960" cy="56440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</a:rPr>
              <a:t>Using GPS </a:t>
            </a:r>
            <a:r>
              <a:rPr lang="en-ZA" b="1" dirty="0" err="1">
                <a:solidFill>
                  <a:schemeClr val="bg1"/>
                </a:solidFill>
              </a:rPr>
              <a:t>Tdlog</a:t>
            </a:r>
            <a:r>
              <a:rPr lang="en-ZA" b="1" dirty="0">
                <a:solidFill>
                  <a:schemeClr val="bg1"/>
                </a:solidFill>
              </a:rPr>
              <a:t> data loggers:</a:t>
            </a:r>
          </a:p>
          <a:p>
            <a:pPr>
              <a:buNone/>
            </a:pPr>
            <a:endParaRPr lang="en-ZA" sz="1300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Devices made by </a:t>
            </a:r>
            <a:r>
              <a:rPr lang="en-ZA" b="1" dirty="0" err="1">
                <a:solidFill>
                  <a:schemeClr val="bg1"/>
                </a:solidFill>
              </a:rPr>
              <a:t>earth&amp;OCEAN</a:t>
            </a:r>
            <a:r>
              <a:rPr lang="en-ZA" b="1" dirty="0">
                <a:solidFill>
                  <a:schemeClr val="bg1"/>
                </a:solidFill>
              </a:rPr>
              <a:t> technologies (expensive but reliable)</a:t>
            </a:r>
          </a:p>
          <a:p>
            <a:pPr>
              <a:buNone/>
            </a:pPr>
            <a:endParaRPr lang="en-ZA" sz="13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Records position at sea every 2-15 minutes, accuracy 10-20 m</a:t>
            </a:r>
          </a:p>
          <a:p>
            <a:pPr>
              <a:buNone/>
            </a:pPr>
            <a:endParaRPr lang="en-ZA" sz="13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Temperature and pressure sensors allow analysis of dive profiles, i.e. how often, how long, how deep birds dive during foraging trips</a:t>
            </a:r>
          </a:p>
          <a:p>
            <a:pPr>
              <a:buNone/>
            </a:pPr>
            <a:endParaRPr lang="en-ZA" sz="13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Device design evolving, getting smaller, lighter, more reliable and efficient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</a:rPr>
              <a:t>African Penguins: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104456"/>
          </a:xfrm>
        </p:spPr>
        <p:txBody>
          <a:bodyPr>
            <a:normAutofit/>
          </a:bodyPr>
          <a:lstStyle/>
          <a:p>
            <a:pPr>
              <a:buNone/>
            </a:pPr>
            <a:endParaRPr lang="en-ZA" sz="1600" b="1" dirty="0"/>
          </a:p>
          <a:p>
            <a:r>
              <a:rPr lang="en-ZA" b="1" dirty="0">
                <a:solidFill>
                  <a:schemeClr val="bg1"/>
                </a:solidFill>
              </a:rPr>
              <a:t>Data loggers need to survive dives to 100 m water depth (sturdy, waterproof housing)</a:t>
            </a:r>
          </a:p>
          <a:p>
            <a:endParaRPr lang="en-ZA" sz="14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Battery life limited (~2-3 days, depending on settings); one or two foraging trips recorded per deployment</a:t>
            </a:r>
          </a:p>
          <a:p>
            <a:pPr>
              <a:buNone/>
            </a:pPr>
            <a:endParaRPr lang="en-ZA" sz="1400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Bird needs to be re-caught to retrieve data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533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04664"/>
            <a:ext cx="5112568" cy="5925097"/>
          </a:xfrm>
          <a:ln w="53975">
            <a:solidFill>
              <a:schemeClr val="bg1"/>
            </a:solidFill>
          </a:ln>
        </p:spPr>
      </p:pic>
      <p:cxnSp>
        <p:nvCxnSpPr>
          <p:cNvPr id="6" name="Curved Connector 5"/>
          <p:cNvCxnSpPr/>
          <p:nvPr/>
        </p:nvCxnSpPr>
        <p:spPr>
          <a:xfrm>
            <a:off x="1547664" y="2564904"/>
            <a:ext cx="2088232" cy="576064"/>
          </a:xfrm>
          <a:prstGeom prst="curvedConnector3">
            <a:avLst>
              <a:gd name="adj1" fmla="val 50000"/>
            </a:avLst>
          </a:prstGeom>
          <a:ln w="793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 rot="10800000" flipV="1">
            <a:off x="5796136" y="2204864"/>
            <a:ext cx="1872208" cy="504056"/>
          </a:xfrm>
          <a:prstGeom prst="curvedConnector3">
            <a:avLst>
              <a:gd name="adj1" fmla="val 50000"/>
            </a:avLst>
          </a:prstGeom>
          <a:ln w="793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77281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New design (since 2016)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24328" y="1844824"/>
            <a:ext cx="161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</a:rPr>
              <a:t>Old design (2005 to 2015)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1375</Words>
  <Application>Microsoft Office PowerPoint</Application>
  <PresentationFormat>Bildschirmpräsentation (4:3)</PresentationFormat>
  <Paragraphs>238</Paragraphs>
  <Slides>31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Office Theme</vt:lpstr>
      <vt:lpstr>Tracking threatened seabirds in the  Namibian Islands’ Marine Protected Area  (and beyond)</vt:lpstr>
      <vt:lpstr>PowerPoint-Präsentation</vt:lpstr>
      <vt:lpstr>African Penguin</vt:lpstr>
      <vt:lpstr>Cape Gannet</vt:lpstr>
      <vt:lpstr>Bank Cormorant</vt:lpstr>
      <vt:lpstr>1. Tracking breeding coastal seabirds:</vt:lpstr>
      <vt:lpstr>African Penguins:</vt:lpstr>
      <vt:lpstr>PowerPoint-Präsentation</vt:lpstr>
      <vt:lpstr>PowerPoint-Präsentation</vt:lpstr>
      <vt:lpstr>Catching a penguin by hand:</vt:lpstr>
      <vt:lpstr>Affixing the data logger  by weaving  a lattice of waterproof  Tesa® tape into the feathers (no feather damage):</vt:lpstr>
      <vt:lpstr>Penguin is returned to its nest  (whole procedure takes about 10 minutes)  Device is (ideally) collected after two to three days</vt:lpstr>
      <vt:lpstr>Between 2005 and 2016:</vt:lpstr>
      <vt:lpstr>Cape Gannets:</vt:lpstr>
      <vt:lpstr>Bank Cormorants:</vt:lpstr>
      <vt:lpstr>Some key findings:</vt:lpstr>
      <vt:lpstr>Some key findings:</vt:lpstr>
      <vt:lpstr>Some key findings:</vt:lpstr>
      <vt:lpstr>Designing  the Namibian Islands’ Marine Protected Area (NIMPA)</vt:lpstr>
      <vt:lpstr>2005-2006 tracking data was crucial in the NIMPA’s design</vt:lpstr>
      <vt:lpstr>Subsequent GPS logger data of African Penguins, Cape Gannets and Bank Cormorants… </vt:lpstr>
      <vt:lpstr>2. Tracking non-breeding coastal seabirds</vt:lpstr>
      <vt:lpstr>African Penguins</vt:lpstr>
      <vt:lpstr>Tracking five newly fledged penguins from Cape Town in 2011:</vt:lpstr>
      <vt:lpstr>Expanding the study in 2013 to include ten fledglings from Halifax and Mercury islands</vt:lpstr>
      <vt:lpstr>PowerPoint-Präsentation</vt:lpstr>
      <vt:lpstr>Cape Gannets</vt:lpstr>
      <vt:lpstr>Using geolocator data loggers</vt:lpstr>
      <vt:lpstr>Pilot project (2013)</vt:lpstr>
      <vt:lpstr>Conclusions</vt:lpstr>
      <vt:lpstr>A big thank you to: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threatened seabirds in the  Namibian Islands’ Marine Protected Area  (and beyond)</dc:title>
  <dc:creator>Jessica</dc:creator>
  <cp:lastModifiedBy>Sonja Schubert</cp:lastModifiedBy>
  <cp:revision>134</cp:revision>
  <dcterms:created xsi:type="dcterms:W3CDTF">2016-11-18T08:13:52Z</dcterms:created>
  <dcterms:modified xsi:type="dcterms:W3CDTF">2016-12-08T09:08:09Z</dcterms:modified>
</cp:coreProperties>
</file>