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313" r:id="rId3"/>
    <p:sldId id="307" r:id="rId4"/>
    <p:sldId id="312" r:id="rId5"/>
    <p:sldId id="258" r:id="rId6"/>
    <p:sldId id="259" r:id="rId7"/>
    <p:sldId id="308" r:id="rId8"/>
    <p:sldId id="263" r:id="rId9"/>
    <p:sldId id="264" r:id="rId10"/>
    <p:sldId id="309" r:id="rId11"/>
    <p:sldId id="306" r:id="rId12"/>
    <p:sldId id="262" r:id="rId13"/>
    <p:sldId id="270" r:id="rId14"/>
    <p:sldId id="260" r:id="rId15"/>
    <p:sldId id="261" r:id="rId16"/>
    <p:sldId id="271" r:id="rId17"/>
    <p:sldId id="266" r:id="rId18"/>
    <p:sldId id="267" r:id="rId19"/>
    <p:sldId id="268" r:id="rId20"/>
    <p:sldId id="292" r:id="rId21"/>
    <p:sldId id="291" r:id="rId22"/>
    <p:sldId id="293" r:id="rId23"/>
    <p:sldId id="294" r:id="rId24"/>
    <p:sldId id="295" r:id="rId25"/>
    <p:sldId id="296" r:id="rId26"/>
    <p:sldId id="274" r:id="rId27"/>
    <p:sldId id="273" r:id="rId28"/>
    <p:sldId id="310" r:id="rId29"/>
    <p:sldId id="298" r:id="rId30"/>
    <p:sldId id="299" r:id="rId31"/>
    <p:sldId id="297" r:id="rId32"/>
    <p:sldId id="301" r:id="rId33"/>
    <p:sldId id="302" r:id="rId34"/>
    <p:sldId id="269" r:id="rId35"/>
    <p:sldId id="305" r:id="rId36"/>
    <p:sldId id="31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8" d="100"/>
          <a:sy n="118" d="100"/>
        </p:scale>
        <p:origin x="-217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6C1F98-BDC7-45C2-986A-2CFCD9AEA73A}" type="datetimeFigureOut">
              <a:rPr lang="en-ZA" smtClean="0"/>
              <a:pPr/>
              <a:t>11/23/16</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3737C6-18D4-4A6D-8D56-DC4F60961263}" type="slidenum">
              <a:rPr lang="en-ZA" smtClean="0"/>
              <a:pPr/>
              <a:t>‹#›</a:t>
            </a:fld>
            <a:endParaRPr lang="en-ZA"/>
          </a:p>
        </p:txBody>
      </p:sp>
    </p:spTree>
    <p:extLst>
      <p:ext uri="{BB962C8B-B14F-4D97-AF65-F5344CB8AC3E}">
        <p14:creationId xmlns:p14="http://schemas.microsoft.com/office/powerpoint/2010/main" val="2922063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Puff adders – why?</a:t>
            </a:r>
          </a:p>
          <a:p>
            <a:r>
              <a:rPr lang="en-AU" dirty="0"/>
              <a:t>Of the approximately 170 species and subspecies of snakes found in southern Africa (of which less than 10 per cent are dangerously venomous), the puff adder is the most common and geographically widespread of the venomous species and occurs in every habitat except for mountain-tops, true deserts and dense forests (Marais 2004). </a:t>
            </a:r>
          </a:p>
          <a:p>
            <a:r>
              <a:rPr lang="en-AU" dirty="0"/>
              <a:t>Although the puff adder is traditionally regarded as a single monotypic species, with the exception of the subspecies </a:t>
            </a:r>
            <a:r>
              <a:rPr lang="en-AU" dirty="0" err="1"/>
              <a:t>somalica</a:t>
            </a:r>
            <a:r>
              <a:rPr lang="en-AU" dirty="0"/>
              <a:t> in the Horn of Africa, recent research (Barlow et al. 2013) has shown that it displays high level of genetic heterogeneity across its range, including within southern Africa, likely as a result of Pleistocene climatic fluctuations. Many of the genetic units identified within southern Africa appear to be close to reaching the status of full, separate species. This could potentially correlate with differences in venom composition, and thus potentially with differences in the effectiveness of the available </a:t>
            </a:r>
            <a:r>
              <a:rPr lang="en-AU" dirty="0" err="1"/>
              <a:t>antivenom</a:t>
            </a:r>
            <a:r>
              <a:rPr lang="en-AU" dirty="0"/>
              <a:t> (Currier et al. 2010). However, not a single Namibian specimen was included in this study. Understanding the affinities of Namibian populations could potentially be useful in guiding the formulation and use of </a:t>
            </a:r>
            <a:r>
              <a:rPr lang="en-AU" dirty="0" err="1"/>
              <a:t>antivenom</a:t>
            </a:r>
            <a:r>
              <a:rPr lang="en-AU" dirty="0"/>
              <a:t> for the country.</a:t>
            </a:r>
          </a:p>
          <a:p>
            <a:r>
              <a:rPr lang="en-AU" dirty="0"/>
              <a:t>In addition, the unexpected cryptic diversity of the puff adder opens the possibility that this supposedly single widespread species may turn out to consist of multiple localised species. In that case, the conservation status of each of these more localised species will need to be assessed to ensure that the full diversity of the complex is preserved.</a:t>
            </a:r>
          </a:p>
          <a:p>
            <a:r>
              <a:rPr lang="en-AU" dirty="0"/>
              <a:t>A thick, heavy-bodied snake which can reach 1.4m in length and weigh in excess of 5kg, the puff adder has an incredibly fast strike for a snake of its size and weight (Young 2010). Its cryptic colouration and sit-and-wait ambush style make it very difficult to observe. This, combined with its propensity to freeze, rather than move to evade detection, results in many bites when people, while walking through thick grass or bush, inadvertently step onto the unseen snake. With potent cytotoxic venom, many bites result in tissue damage, limb loss and without proper medical attention may result in death (Branch 1996, Marais 2004). The puff adder is generally accepted to be responsible for the majority of recorded snake-bite incidents. It is thought to inflict approximately 60% of all serious snake bites in southern Africa (Branch 1996).</a:t>
            </a:r>
          </a:p>
          <a:p>
            <a:r>
              <a:rPr lang="en-AU" dirty="0"/>
              <a:t>However, accurate statistics on snake-bite are very hard to produce, as many areas where snake bites most commonly occur are remote and rural and bite victims often under-privileged. Thus, victims of snakebite are more likely to consult a trusted traditional healer than modern health care facilities, for reasons of cost, lack of transport and traditional belief. At registered medical facilities their injury would be recorded and reported to national authorities (</a:t>
            </a:r>
            <a:r>
              <a:rPr lang="en-AU" dirty="0" err="1"/>
              <a:t>Swaroop</a:t>
            </a:r>
            <a:r>
              <a:rPr lang="en-AU" dirty="0"/>
              <a:t> &amp; Grab 1954, World Health Organisation 2010). Nonetheless, the puff adder is considered the most medically important snake in the region (World Health Organisation 2010, Currier et al. 2010).</a:t>
            </a:r>
          </a:p>
          <a:p>
            <a:r>
              <a:rPr lang="en-AU" dirty="0"/>
              <a:t>The capture and translocation of snakes as a strategy for conservation initiatives and for the mitigation of human-snake conflict has been documented for tiger snakes </a:t>
            </a:r>
            <a:r>
              <a:rPr lang="en-AU" dirty="0" err="1"/>
              <a:t>Notechis</a:t>
            </a:r>
            <a:r>
              <a:rPr lang="en-AU" dirty="0"/>
              <a:t> </a:t>
            </a:r>
            <a:r>
              <a:rPr lang="en-AU" dirty="0" err="1"/>
              <a:t>scutatus</a:t>
            </a:r>
            <a:r>
              <a:rPr lang="en-AU" dirty="0"/>
              <a:t> in Australia (Butler et al. 2005) and for rattlesnakes </a:t>
            </a:r>
            <a:r>
              <a:rPr lang="en-AU" dirty="0" err="1"/>
              <a:t>Crotalus</a:t>
            </a:r>
            <a:r>
              <a:rPr lang="en-AU" dirty="0"/>
              <a:t> </a:t>
            </a:r>
            <a:r>
              <a:rPr lang="en-AU" dirty="0" err="1"/>
              <a:t>horridus</a:t>
            </a:r>
            <a:r>
              <a:rPr lang="en-AU" dirty="0"/>
              <a:t> and C. o. </a:t>
            </a:r>
            <a:r>
              <a:rPr lang="en-AU" dirty="0" err="1"/>
              <a:t>oreganus</a:t>
            </a:r>
            <a:r>
              <a:rPr lang="en-AU" dirty="0"/>
              <a:t> in the US (</a:t>
            </a:r>
            <a:r>
              <a:rPr lang="en-AU" dirty="0" err="1"/>
              <a:t>Reinert</a:t>
            </a:r>
            <a:r>
              <a:rPr lang="en-AU" dirty="0"/>
              <a:t> &amp; Rupert 1999, Brown 2007). These studies found that there are observable differences in movement patterns amongst translocated snakes. Large unidirectional movements as snakes search for recognizable territory cues may in some cases increase mortality as a result of altered movement making individuals more vulnerable to predation. </a:t>
            </a:r>
          </a:p>
          <a:p>
            <a:r>
              <a:rPr lang="en-AU" dirty="0"/>
              <a:t>27 puff adders attached with transmitters and released </a:t>
            </a:r>
          </a:p>
          <a:p>
            <a:endParaRPr lang="en-AU" dirty="0"/>
          </a:p>
        </p:txBody>
      </p:sp>
      <p:sp>
        <p:nvSpPr>
          <p:cNvPr id="4" name="Slide Number Placeholder 3"/>
          <p:cNvSpPr>
            <a:spLocks noGrp="1"/>
          </p:cNvSpPr>
          <p:nvPr>
            <p:ph type="sldNum" sz="quarter" idx="10"/>
          </p:nvPr>
        </p:nvSpPr>
        <p:spPr/>
        <p:txBody>
          <a:bodyPr/>
          <a:lstStyle/>
          <a:p>
            <a:fld id="{BF814D5E-2C84-4119-AB1D-417332987C13}" type="slidenum">
              <a:rPr lang="en-AU" smtClean="0"/>
              <a:pPr/>
              <a:t>20</a:t>
            </a:fld>
            <a:endParaRPr lang="en-AU"/>
          </a:p>
        </p:txBody>
      </p:sp>
    </p:spTree>
    <p:extLst>
      <p:ext uri="{BB962C8B-B14F-4D97-AF65-F5344CB8AC3E}">
        <p14:creationId xmlns:p14="http://schemas.microsoft.com/office/powerpoint/2010/main" val="249610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Several different methods for attaching transmitters to snakes can be employed. These range from external attachment to the skin, subcutaneous implantation, intra-peritoneal implantation to ingestion of prey items containing transmitters (</a:t>
            </a:r>
            <a:r>
              <a:rPr lang="en-AU" dirty="0" err="1"/>
              <a:t>McDiarmid</a:t>
            </a:r>
            <a:r>
              <a:rPr lang="en-AU" dirty="0"/>
              <a:t> et al. 2012, </a:t>
            </a:r>
            <a:r>
              <a:rPr lang="en-AU" dirty="0" err="1"/>
              <a:t>Újvári</a:t>
            </a:r>
            <a:r>
              <a:rPr lang="en-AU" dirty="0"/>
              <a:t> &amp; </a:t>
            </a:r>
            <a:r>
              <a:rPr lang="en-AU" dirty="0" err="1"/>
              <a:t>Korsós</a:t>
            </a:r>
            <a:r>
              <a:rPr lang="en-AU" dirty="0"/>
              <a:t> 2000. Dorcas &amp; </a:t>
            </a:r>
            <a:r>
              <a:rPr lang="en-AU" dirty="0" err="1"/>
              <a:t>Willson</a:t>
            </a:r>
            <a:r>
              <a:rPr lang="en-AU" dirty="0"/>
              <a:t> 2009).</a:t>
            </a:r>
          </a:p>
          <a:p>
            <a:endParaRPr lang="en-AU" dirty="0"/>
          </a:p>
          <a:p>
            <a:r>
              <a:rPr lang="en-AU" dirty="0"/>
              <a:t>The most commonly used method is internal implantation into the peritoneal cavity (</a:t>
            </a:r>
            <a:r>
              <a:rPr lang="en-AU" dirty="0" err="1"/>
              <a:t>McDiarmid</a:t>
            </a:r>
            <a:r>
              <a:rPr lang="en-AU" dirty="0"/>
              <a:t> et al. 2012) and has been applied in the ecological studies of many snake species worldwide (Butler et al. 2005, Brown et al. 2009, Plummer &amp; Mills 2000, </a:t>
            </a:r>
            <a:r>
              <a:rPr lang="en-AU" dirty="0" err="1"/>
              <a:t>Kapfer</a:t>
            </a:r>
            <a:r>
              <a:rPr lang="en-AU" dirty="0"/>
              <a:t> et al. 2010, Brown 2007, </a:t>
            </a:r>
            <a:r>
              <a:rPr lang="en-AU" dirty="0" err="1"/>
              <a:t>Reinert</a:t>
            </a:r>
            <a:r>
              <a:rPr lang="en-AU" dirty="0"/>
              <a:t> &amp; Rupert 1999).</a:t>
            </a:r>
          </a:p>
          <a:p>
            <a:endParaRPr lang="en-AU" dirty="0"/>
          </a:p>
          <a:p>
            <a:r>
              <a:rPr lang="en-AU" dirty="0"/>
              <a:t>Although internal implantation allows the use of larger, longer lasting transmitter units, there are several considerations which must be taken into account. Snakes must be removed from the study area in order for transmitters to be implanted. It also requires the individual to be anaesthetised and undergo invasive surgical procedures, which should be carried out by a qualified veterinarian under sterile conditions. Some research (Sperry et al. 2009) has described no significant effects of surgery and internal placement of transmitters. However, other more recent studies (e.g. </a:t>
            </a:r>
            <a:r>
              <a:rPr lang="en-AU" dirty="0" err="1"/>
              <a:t>Lentini</a:t>
            </a:r>
            <a:r>
              <a:rPr lang="en-AU" dirty="0"/>
              <a:t> et al. 2011) noted the development of extensive inflammatory response and associated bacterial infections in test subjects. Moreover, there are inherent delays in release time due to post-operative recovery as well as the potential effects on survivorship of study animals from post-surgery infection and possible changes in behaviour.</a:t>
            </a:r>
          </a:p>
          <a:p>
            <a:endParaRPr lang="en-AU" dirty="0"/>
          </a:p>
          <a:p>
            <a:r>
              <a:rPr lang="en-AU" dirty="0"/>
              <a:t>In this study, an external method of attachment will be used which has been employed successfully in several other studies already (Madrid-Sotelo &amp; </a:t>
            </a:r>
            <a:r>
              <a:rPr lang="en-AU" dirty="0" err="1"/>
              <a:t>García</a:t>
            </a:r>
            <a:r>
              <a:rPr lang="en-AU" dirty="0"/>
              <a:t>-Aguayo 2008, </a:t>
            </a:r>
            <a:r>
              <a:rPr lang="en-AU" dirty="0" err="1"/>
              <a:t>Tozetti</a:t>
            </a:r>
            <a:r>
              <a:rPr lang="en-AU" dirty="0"/>
              <a:t> &amp; Martins 2007, Wylie et al. 2011). It removes the necessity for any invasive surgical procedures as well as any associated risks, and it will reduce any detrimental effects on the survival rate of study animals. This is particularly important since survivorship assessment of translocated snakes is an integral part of the proposed project. The need for additional surgery at the end of the study to remove transmitters will also be eliminated. </a:t>
            </a:r>
          </a:p>
          <a:p>
            <a:endParaRPr lang="en-AU" dirty="0"/>
          </a:p>
          <a:p>
            <a:r>
              <a:rPr lang="en-AU" dirty="0"/>
              <a:t>In addition, external attachment can be carried out immediately at the capture location facilitating immediate release. This will reduce any stress related to the removal of animals from their resident habitat and allows a quicker resumption of natural behaviours. Because this study will be carried out over several concurrent seasons, external attachment will also drop off when study animals shed their epidermis. Therefore, no layover effects are expected to occur due to long-term attachment of transmitters.</a:t>
            </a:r>
          </a:p>
          <a:p>
            <a:endParaRPr lang="en-AU" dirty="0"/>
          </a:p>
          <a:p>
            <a:r>
              <a:rPr lang="en-AU" dirty="0"/>
              <a:t>Individuals will have transmitters attached on the dorsal surface of the body approximately two-thirds along the length of the body with the antenna trailing posteriorly. Transmitters will first be secured in place using glue. A layer of strong tape will then cover the transmitters’ leading edge to reduce the likelihood that snakes may be entangled in undergrowth as they move. The chance of entanglement is expected to be very low due to a combination of the transmitter dimensions and the inherent strength of such large-bodied snakes like the puff adder. In addition, as puff adders will shed their epidermis and the attached tracking tags regularly, the invasiveness of the proposed approach is considered minimal.</a:t>
            </a:r>
          </a:p>
          <a:p>
            <a:endParaRPr lang="en-AU" dirty="0"/>
          </a:p>
          <a:p>
            <a:r>
              <a:rPr lang="en-AU" dirty="0"/>
              <a:t>We are working in partnership with the Polytechnic of Namibia to develop and produce transmitters here in Namibia. The dimensions of these units are not expected to exceed 30mm x 15mm x 6mm (Length x Width x Height) and 25g in weight. This provides a low height profile to reduce the possibility of entanglement. Measurements are also in agreement with guidelines for recommend transmitter weights which should not exceed 4-5% of the snake’s body weight (</a:t>
            </a:r>
            <a:r>
              <a:rPr lang="en-AU" dirty="0" err="1"/>
              <a:t>McDiarmid</a:t>
            </a:r>
            <a:r>
              <a:rPr lang="en-AU" dirty="0"/>
              <a:t> et al. 2012, </a:t>
            </a:r>
            <a:r>
              <a:rPr lang="en-AU" dirty="0" err="1"/>
              <a:t>Újvári</a:t>
            </a:r>
            <a:r>
              <a:rPr lang="en-AU" dirty="0"/>
              <a:t> &amp; </a:t>
            </a:r>
            <a:r>
              <a:rPr lang="en-AU" dirty="0" err="1"/>
              <a:t>Korsós</a:t>
            </a:r>
            <a:r>
              <a:rPr lang="en-AU" dirty="0"/>
              <a:t> 2000).</a:t>
            </a:r>
          </a:p>
          <a:p>
            <a:endParaRPr lang="en-AU" dirty="0"/>
          </a:p>
        </p:txBody>
      </p:sp>
      <p:sp>
        <p:nvSpPr>
          <p:cNvPr id="4" name="Slide Number Placeholder 3"/>
          <p:cNvSpPr>
            <a:spLocks noGrp="1"/>
          </p:cNvSpPr>
          <p:nvPr>
            <p:ph type="sldNum" sz="quarter" idx="10"/>
          </p:nvPr>
        </p:nvSpPr>
        <p:spPr/>
        <p:txBody>
          <a:bodyPr/>
          <a:lstStyle/>
          <a:p>
            <a:fld id="{BF814D5E-2C84-4119-AB1D-417332987C13}" type="slidenum">
              <a:rPr lang="en-AU" smtClean="0"/>
              <a:pPr/>
              <a:t>21</a:t>
            </a:fld>
            <a:endParaRPr lang="en-AU"/>
          </a:p>
        </p:txBody>
      </p:sp>
    </p:spTree>
    <p:extLst>
      <p:ext uri="{BB962C8B-B14F-4D97-AF65-F5344CB8AC3E}">
        <p14:creationId xmlns:p14="http://schemas.microsoft.com/office/powerpoint/2010/main" val="403155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study is designed to investigate the habitat and space use (including movement patterns and possible territorial behaviours) of resident and translocated free-ranging puff adders. Simultaneously, the study will provide data on the effects of translocation on puff adders in comparison with resident individuals.</a:t>
            </a:r>
          </a:p>
          <a:p>
            <a:r>
              <a:rPr lang="en-AU" dirty="0"/>
              <a:t>For resident, non-translocated puff adders we aim to examine the following variables.</a:t>
            </a:r>
          </a:p>
          <a:p>
            <a:r>
              <a:rPr lang="en-AU" dirty="0"/>
              <a:t>Territoriality/Movements</a:t>
            </a:r>
          </a:p>
          <a:p>
            <a:r>
              <a:rPr lang="en-AU" dirty="0"/>
              <a:t>Activity patterns</a:t>
            </a:r>
          </a:p>
          <a:p>
            <a:r>
              <a:rPr lang="en-AU" dirty="0"/>
              <a:t>Habitat Preference</a:t>
            </a:r>
          </a:p>
          <a:p>
            <a:r>
              <a:rPr lang="en-AU" dirty="0"/>
              <a:t>Demography</a:t>
            </a:r>
          </a:p>
          <a:p>
            <a:r>
              <a:rPr lang="en-AU" dirty="0"/>
              <a:t>Population affinities and genetics</a:t>
            </a:r>
          </a:p>
          <a:p>
            <a:pPr marL="0" indent="0">
              <a:buNone/>
            </a:pPr>
            <a:r>
              <a:rPr lang="en-AU" dirty="0"/>
              <a:t>This study will provide the first evidence on the affinities of the central Namibian puff adders, and help determine whether these have close affinities with previously diagnosed genetic groupings (Barlow et al. 2013), or whether they constitute a novel, previously undiagnosed, potentially endemic lineage or even species. This will enhance our understanding of African biogeography and the effects Pleistocene climatic changes have had on reptile distributions in southern Africa, and could help predict the effects of predicted climate change on the distribution and viability of reptile populations in southern Africa.</a:t>
            </a:r>
          </a:p>
          <a:p>
            <a:pPr marL="0" indent="0">
              <a:buNone/>
            </a:pPr>
            <a:r>
              <a:rPr lang="en-AU" dirty="0"/>
              <a:t>We will also investigate the genetic diversity of the population with microsatellite loci currently under development in the Bangor group, and compare this with populations likely to have been subject to relatively recent range expansion in South Africa. Sampling of litters of newborn will allow testing for multiple paternity, and a comparison of reproductive traits with populations in South Africa, where parallel studies are in progress (G. Alexander, Witwatersrand University, pers. comm.), as well as an estimation of effective population size (</a:t>
            </a:r>
            <a:r>
              <a:rPr lang="en-AU" dirty="0" err="1"/>
              <a:t>Skrbinšek</a:t>
            </a:r>
            <a:r>
              <a:rPr lang="en-AU" dirty="0"/>
              <a:t> et al. 2012), thus providing a baseline for the development of further studies of spatial ecology and population processes of this species in Namibia.</a:t>
            </a:r>
          </a:p>
          <a:p>
            <a:pPr marL="0" indent="0">
              <a:buNone/>
            </a:pPr>
            <a:r>
              <a:rPr lang="en-AU" dirty="0"/>
              <a:t>In addition to the above, the following variables will be documented for snakes translocated from conflict areas:</a:t>
            </a:r>
          </a:p>
          <a:p>
            <a:r>
              <a:rPr lang="en-AU" dirty="0"/>
              <a:t>Homing/Site Fidelity</a:t>
            </a:r>
          </a:p>
          <a:p>
            <a:r>
              <a:rPr lang="en-AU" dirty="0"/>
              <a:t>Effects of Translocations on the Individual</a:t>
            </a:r>
          </a:p>
        </p:txBody>
      </p:sp>
      <p:sp>
        <p:nvSpPr>
          <p:cNvPr id="4" name="Slide Number Placeholder 3"/>
          <p:cNvSpPr>
            <a:spLocks noGrp="1"/>
          </p:cNvSpPr>
          <p:nvPr>
            <p:ph type="sldNum" sz="quarter" idx="10"/>
          </p:nvPr>
        </p:nvSpPr>
        <p:spPr/>
        <p:txBody>
          <a:bodyPr/>
          <a:lstStyle/>
          <a:p>
            <a:fld id="{BF814D5E-2C84-4119-AB1D-417332987C13}" type="slidenum">
              <a:rPr lang="en-AU" smtClean="0"/>
              <a:pPr/>
              <a:t>22</a:t>
            </a:fld>
            <a:endParaRPr lang="en-AU"/>
          </a:p>
        </p:txBody>
      </p:sp>
    </p:spTree>
    <p:extLst>
      <p:ext uri="{BB962C8B-B14F-4D97-AF65-F5344CB8AC3E}">
        <p14:creationId xmlns:p14="http://schemas.microsoft.com/office/powerpoint/2010/main" val="413463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Puff adders – why?</a:t>
            </a:r>
          </a:p>
          <a:p>
            <a:r>
              <a:rPr lang="en-AU" dirty="0"/>
              <a:t>Of the approximately 170 species and subspecies of snakes found in southern Africa (of which less than 10 per cent are dangerously venomous), the puff adder is the most common and geographically widespread of the venomous species and occurs in every habitat except for mountain-tops, true deserts and dense forests (Marais 2004). </a:t>
            </a:r>
          </a:p>
          <a:p>
            <a:r>
              <a:rPr lang="en-AU" dirty="0"/>
              <a:t>Although the puff adder is traditionally regarded as a single monotypic species, with the exception of the subspecies </a:t>
            </a:r>
            <a:r>
              <a:rPr lang="en-AU" dirty="0" err="1"/>
              <a:t>somalica</a:t>
            </a:r>
            <a:r>
              <a:rPr lang="en-AU" dirty="0"/>
              <a:t> in the Horn of Africa, recent research (Barlow et al. 2013) has shown that it displays high level of genetic heterogeneity across its range, including within southern Africa, likely as a result of Pleistocene climatic fluctuations. Many of the genetic units identified within southern Africa appear to be close to reaching the status of full, separate species. This could potentially correlate with differences in venom composition, and thus potentially with differences in the effectiveness of the available </a:t>
            </a:r>
            <a:r>
              <a:rPr lang="en-AU" dirty="0" err="1"/>
              <a:t>antivenom</a:t>
            </a:r>
            <a:r>
              <a:rPr lang="en-AU" dirty="0"/>
              <a:t> (Currier et al. 2010). However, not a single Namibian specimen was included in this study. Understanding the affinities of Namibian populations could potentially be useful in guiding the formulation and use of </a:t>
            </a:r>
            <a:r>
              <a:rPr lang="en-AU" dirty="0" err="1"/>
              <a:t>antivenom</a:t>
            </a:r>
            <a:r>
              <a:rPr lang="en-AU" dirty="0"/>
              <a:t> for the country.</a:t>
            </a:r>
          </a:p>
          <a:p>
            <a:r>
              <a:rPr lang="en-AU" dirty="0"/>
              <a:t>In addition, the unexpected cryptic diversity of the puff adder opens the possibility that this supposedly single widespread species may turn out to consist of multiple localised species. In that case, the conservation status of each of these more localised species will need to be assessed to ensure that the full diversity of the complex is preserved.</a:t>
            </a:r>
          </a:p>
          <a:p>
            <a:r>
              <a:rPr lang="en-AU" dirty="0"/>
              <a:t>A thick, heavy-bodied snake which can reach 1.4m in length and weigh in excess of 5kg, the puff adder has an incredibly fast strike for a snake of its size and weight (Young 2010). Its cryptic colouration and sit-and-wait ambush style make it very difficult to observe. This, combined with its propensity to freeze, rather than move to evade detection, results in many bites when people, while walking through thick grass or bush, inadvertently step onto the unseen snake. With potent cytotoxic venom, many bites result in tissue damage, limb loss and without proper medical attention may result in death (Branch 1996, Marais 2004). The puff adder is generally accepted to be responsible for the majority of recorded snake-bite incidents. It is thought to inflict approximately 60% of all serious snake bites in southern Africa (Branch 1996).</a:t>
            </a:r>
          </a:p>
          <a:p>
            <a:r>
              <a:rPr lang="en-AU" dirty="0"/>
              <a:t>However, accurate statistics on snake-bite are very hard to produce, as many areas where snake bites most commonly occur are remote and rural and bite victims often under-privileged. Thus, victims of snakebite are more likely to consult a trusted traditional healer than modern health care facilities, for reasons of cost, lack of transport and traditional belief. At registered medical facilities their injury would be recorded and reported to national authorities (</a:t>
            </a:r>
            <a:r>
              <a:rPr lang="en-AU" dirty="0" err="1"/>
              <a:t>Swaroop</a:t>
            </a:r>
            <a:r>
              <a:rPr lang="en-AU" dirty="0"/>
              <a:t> &amp; Grab 1954, World Health Organisation 2010). Nonetheless, the puff adder is considered the most medically important snake in the region (World Health Organisation 2010, Currier et al. 2010).</a:t>
            </a:r>
          </a:p>
          <a:p>
            <a:r>
              <a:rPr lang="en-AU" dirty="0"/>
              <a:t>The capture and translocation of snakes as a strategy for conservation initiatives and for the mitigation of human-snake conflict has been documented for tiger snakes </a:t>
            </a:r>
            <a:r>
              <a:rPr lang="en-AU" dirty="0" err="1"/>
              <a:t>Notechis</a:t>
            </a:r>
            <a:r>
              <a:rPr lang="en-AU" dirty="0"/>
              <a:t> </a:t>
            </a:r>
            <a:r>
              <a:rPr lang="en-AU" dirty="0" err="1"/>
              <a:t>scutatus</a:t>
            </a:r>
            <a:r>
              <a:rPr lang="en-AU" dirty="0"/>
              <a:t> in Australia (Butler et al. 2005) and for rattlesnakes </a:t>
            </a:r>
            <a:r>
              <a:rPr lang="en-AU" dirty="0" err="1"/>
              <a:t>Crotalus</a:t>
            </a:r>
            <a:r>
              <a:rPr lang="en-AU" dirty="0"/>
              <a:t> </a:t>
            </a:r>
            <a:r>
              <a:rPr lang="en-AU" dirty="0" err="1"/>
              <a:t>horridus</a:t>
            </a:r>
            <a:r>
              <a:rPr lang="en-AU" dirty="0"/>
              <a:t> and C. o. </a:t>
            </a:r>
            <a:r>
              <a:rPr lang="en-AU" dirty="0" err="1"/>
              <a:t>oreganus</a:t>
            </a:r>
            <a:r>
              <a:rPr lang="en-AU" dirty="0"/>
              <a:t> in the US (</a:t>
            </a:r>
            <a:r>
              <a:rPr lang="en-AU" dirty="0" err="1"/>
              <a:t>Reinert</a:t>
            </a:r>
            <a:r>
              <a:rPr lang="en-AU" dirty="0"/>
              <a:t> &amp; Rupert 1999, Brown 2007). These studies found that there are observable differences in movement patterns amongst translocated snakes. Large unidirectional movements as snakes search for recognizable territory cues may in some cases increase mortality as a result of altered movement making individuals more vulnerable to predation. </a:t>
            </a:r>
          </a:p>
          <a:p>
            <a:r>
              <a:rPr lang="en-AU" dirty="0"/>
              <a:t>27 puff adders attached with transmitters and released </a:t>
            </a:r>
          </a:p>
          <a:p>
            <a:endParaRPr lang="en-AU" dirty="0"/>
          </a:p>
        </p:txBody>
      </p:sp>
      <p:sp>
        <p:nvSpPr>
          <p:cNvPr id="4" name="Slide Number Placeholder 3"/>
          <p:cNvSpPr>
            <a:spLocks noGrp="1"/>
          </p:cNvSpPr>
          <p:nvPr>
            <p:ph type="sldNum" sz="quarter" idx="10"/>
          </p:nvPr>
        </p:nvSpPr>
        <p:spPr/>
        <p:txBody>
          <a:bodyPr/>
          <a:lstStyle/>
          <a:p>
            <a:fld id="{BF814D5E-2C84-4119-AB1D-417332987C13}" type="slidenum">
              <a:rPr lang="en-AU" smtClean="0"/>
              <a:pPr/>
              <a:t>28</a:t>
            </a:fld>
            <a:endParaRPr lang="en-AU"/>
          </a:p>
        </p:txBody>
      </p:sp>
    </p:spTree>
    <p:extLst>
      <p:ext uri="{BB962C8B-B14F-4D97-AF65-F5344CB8AC3E}">
        <p14:creationId xmlns:p14="http://schemas.microsoft.com/office/powerpoint/2010/main" val="2496107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AC1EEFA6-AC48-44A8-9326-FF1F5CC8015C}" type="datetimeFigureOut">
              <a:rPr lang="en-ZA" smtClean="0"/>
              <a:pPr/>
              <a:t>11/23/16</a:t>
            </a:fld>
            <a:endParaRPr lang="en-ZA"/>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ZA"/>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237EA93-86A5-460C-9DB9-1D797EC96E7B}" type="slidenum">
              <a:rPr lang="en-ZA" smtClean="0"/>
              <a:pPr/>
              <a:t>‹#›</a:t>
            </a:fld>
            <a:endParaRPr lang="en-Z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C1EEFA6-AC48-44A8-9326-FF1F5CC8015C}" type="datetimeFigureOut">
              <a:rPr lang="en-ZA" smtClean="0"/>
              <a:pPr/>
              <a:t>11/23/16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237EA93-86A5-460C-9DB9-1D797EC96E7B}" type="slidenum">
              <a:rPr lang="en-ZA" smtClean="0"/>
              <a:pPr/>
              <a:t>‹#›</a:t>
            </a:fld>
            <a:endParaRPr lang="en-Z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AC1EEFA6-AC48-44A8-9326-FF1F5CC8015C}" type="datetimeFigureOut">
              <a:rPr lang="en-ZA" smtClean="0"/>
              <a:pPr/>
              <a:t>11/23/16</a:t>
            </a:fld>
            <a:endParaRPr lang="en-ZA"/>
          </a:p>
        </p:txBody>
      </p:sp>
      <p:sp>
        <p:nvSpPr>
          <p:cNvPr id="5" name="Footer Placeholder 4"/>
          <p:cNvSpPr>
            <a:spLocks noGrp="1"/>
          </p:cNvSpPr>
          <p:nvPr>
            <p:ph type="ftr" sz="quarter" idx="11"/>
          </p:nvPr>
        </p:nvSpPr>
        <p:spPr>
          <a:xfrm>
            <a:off x="457201" y="6248207"/>
            <a:ext cx="5573483" cy="365125"/>
          </a:xfrm>
        </p:spPr>
        <p:txBody>
          <a:bodyPr/>
          <a:lstStyle/>
          <a:p>
            <a:endParaRPr lang="en-ZA"/>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2237EA93-86A5-460C-9DB9-1D797EC96E7B}" type="slidenum">
              <a:rPr lang="en-ZA" smtClean="0"/>
              <a:pPr/>
              <a:t>‹#›</a:t>
            </a:fld>
            <a:endParaRPr lang="en-ZA"/>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AC1EEFA6-AC48-44A8-9326-FF1F5CC8015C}" type="datetimeFigureOut">
              <a:rPr lang="en-ZA" smtClean="0"/>
              <a:pPr/>
              <a:t>11/23/16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237EA93-86A5-460C-9DB9-1D797EC96E7B}" type="slidenum">
              <a:rPr lang="en-ZA" smtClean="0"/>
              <a:pPr/>
              <a:t>‹#›</a:t>
            </a:fld>
            <a:endParaRPr lang="en-ZA"/>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AC1EEFA6-AC48-44A8-9326-FF1F5CC8015C}" type="datetimeFigureOut">
              <a:rPr lang="en-ZA" smtClean="0"/>
              <a:pPr/>
              <a:t>11/23/16</a:t>
            </a:fld>
            <a:endParaRPr lang="en-ZA"/>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2237EA93-86A5-460C-9DB9-1D797EC96E7B}" type="slidenum">
              <a:rPr lang="en-ZA" smtClean="0"/>
              <a:pPr/>
              <a:t>‹#›</a:t>
            </a:fld>
            <a:endParaRPr lang="en-ZA"/>
          </a:p>
        </p:txBody>
      </p:sp>
      <p:sp>
        <p:nvSpPr>
          <p:cNvPr id="14" name="Footer Placeholder 13"/>
          <p:cNvSpPr>
            <a:spLocks noGrp="1"/>
          </p:cNvSpPr>
          <p:nvPr>
            <p:ph type="ftr" sz="quarter" idx="12"/>
          </p:nvPr>
        </p:nvSpPr>
        <p:spPr/>
        <p:txBody>
          <a:bodyPr/>
          <a:lstStyle/>
          <a:p>
            <a:endParaRPr lang="en-ZA"/>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AC1EEFA6-AC48-44A8-9326-FF1F5CC8015C}" type="datetimeFigureOut">
              <a:rPr lang="en-ZA" smtClean="0"/>
              <a:pPr/>
              <a:t>11/23/16</a:t>
            </a:fld>
            <a:endParaRPr lang="en-ZA"/>
          </a:p>
        </p:txBody>
      </p:sp>
      <p:sp>
        <p:nvSpPr>
          <p:cNvPr id="10" name="Slide Number Placeholder 9"/>
          <p:cNvSpPr>
            <a:spLocks noGrp="1"/>
          </p:cNvSpPr>
          <p:nvPr>
            <p:ph type="sldNum" sz="quarter" idx="16"/>
          </p:nvPr>
        </p:nvSpPr>
        <p:spPr/>
        <p:txBody>
          <a:bodyPr rtlCol="0"/>
          <a:lstStyle/>
          <a:p>
            <a:fld id="{2237EA93-86A5-460C-9DB9-1D797EC96E7B}" type="slidenum">
              <a:rPr lang="en-ZA" smtClean="0"/>
              <a:pPr/>
              <a:t>‹#›</a:t>
            </a:fld>
            <a:endParaRPr lang="en-ZA"/>
          </a:p>
        </p:txBody>
      </p:sp>
      <p:sp>
        <p:nvSpPr>
          <p:cNvPr id="12" name="Footer Placeholder 11"/>
          <p:cNvSpPr>
            <a:spLocks noGrp="1"/>
          </p:cNvSpPr>
          <p:nvPr>
            <p:ph type="ftr" sz="quarter" idx="17"/>
          </p:nvPr>
        </p:nvSpPr>
        <p:spPr/>
        <p:txBody>
          <a:bodyPr rtlCol="0"/>
          <a:lstStyle/>
          <a:p>
            <a:endParaRPr lang="en-Z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AC1EEFA6-AC48-44A8-9326-FF1F5CC8015C}" type="datetimeFigureOut">
              <a:rPr lang="en-ZA" smtClean="0"/>
              <a:pPr/>
              <a:t>11/23/16</a:t>
            </a:fld>
            <a:endParaRPr lang="en-ZA"/>
          </a:p>
        </p:txBody>
      </p:sp>
      <p:sp>
        <p:nvSpPr>
          <p:cNvPr id="12" name="Slide Number Placeholder 11"/>
          <p:cNvSpPr>
            <a:spLocks noGrp="1"/>
          </p:cNvSpPr>
          <p:nvPr>
            <p:ph type="sldNum" sz="quarter" idx="16"/>
          </p:nvPr>
        </p:nvSpPr>
        <p:spPr/>
        <p:txBody>
          <a:bodyPr rtlCol="0"/>
          <a:lstStyle/>
          <a:p>
            <a:fld id="{2237EA93-86A5-460C-9DB9-1D797EC96E7B}" type="slidenum">
              <a:rPr lang="en-ZA" smtClean="0"/>
              <a:pPr/>
              <a:t>‹#›</a:t>
            </a:fld>
            <a:endParaRPr lang="en-ZA"/>
          </a:p>
        </p:txBody>
      </p:sp>
      <p:sp>
        <p:nvSpPr>
          <p:cNvPr id="14" name="Footer Placeholder 13"/>
          <p:cNvSpPr>
            <a:spLocks noGrp="1"/>
          </p:cNvSpPr>
          <p:nvPr>
            <p:ph type="ftr" sz="quarter" idx="17"/>
          </p:nvPr>
        </p:nvSpPr>
        <p:spPr/>
        <p:txBody>
          <a:bodyPr rtlCol="0"/>
          <a:lstStyle/>
          <a:p>
            <a:endParaRPr lang="en-ZA"/>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C1EEFA6-AC48-44A8-9326-FF1F5CC8015C}" type="datetimeFigureOut">
              <a:rPr lang="en-ZA" smtClean="0"/>
              <a:pPr/>
              <a:t>11/23/16</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237EA93-86A5-460C-9DB9-1D797EC96E7B}" type="slidenum">
              <a:rPr lang="en-ZA" smtClean="0"/>
              <a:pPr/>
              <a:t>‹#›</a:t>
            </a:fld>
            <a:endParaRPr lang="en-Z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1EEFA6-AC48-44A8-9326-FF1F5CC8015C}" type="datetimeFigureOut">
              <a:rPr lang="en-ZA" smtClean="0"/>
              <a:pPr/>
              <a:t>11/23/16</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237EA93-86A5-460C-9DB9-1D797EC96E7B}" type="slidenum">
              <a:rPr lang="en-ZA" smtClean="0"/>
              <a:pPr/>
              <a:t>‹#›</a:t>
            </a:fld>
            <a:endParaRPr lang="en-Z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C1EEFA6-AC48-44A8-9326-FF1F5CC8015C}" type="datetimeFigureOut">
              <a:rPr lang="en-ZA" smtClean="0"/>
              <a:pPr/>
              <a:t>11/23/16</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237EA93-86A5-460C-9DB9-1D797EC96E7B}" type="slidenum">
              <a:rPr lang="en-ZA" smtClean="0"/>
              <a:pPr/>
              <a:t>‹#›</a:t>
            </a:fld>
            <a:endParaRPr lang="en-ZA"/>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AC1EEFA6-AC48-44A8-9326-FF1F5CC8015C}" type="datetimeFigureOut">
              <a:rPr lang="en-ZA" smtClean="0"/>
              <a:pPr/>
              <a:t>11/23/16</a:t>
            </a:fld>
            <a:endParaRPr lang="en-ZA"/>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2237EA93-86A5-460C-9DB9-1D797EC96E7B}" type="slidenum">
              <a:rPr lang="en-ZA" smtClean="0"/>
              <a:pPr/>
              <a:t>‹#›</a:t>
            </a:fld>
            <a:endParaRPr lang="en-ZA"/>
          </a:p>
        </p:txBody>
      </p:sp>
      <p:sp>
        <p:nvSpPr>
          <p:cNvPr id="14" name="Footer Placeholder 13"/>
          <p:cNvSpPr>
            <a:spLocks noGrp="1"/>
          </p:cNvSpPr>
          <p:nvPr>
            <p:ph type="ftr" sz="quarter" idx="12"/>
          </p:nvPr>
        </p:nvSpPr>
        <p:spPr>
          <a:xfrm>
            <a:off x="1600200" y="6248206"/>
            <a:ext cx="4572000" cy="365125"/>
          </a:xfrm>
        </p:spPr>
        <p:txBody>
          <a:bodyPr rtlCol="0"/>
          <a:lstStyle/>
          <a:p>
            <a:endParaRPr lang="en-ZA"/>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AC1EEFA6-AC48-44A8-9326-FF1F5CC8015C}" type="datetimeFigureOut">
              <a:rPr lang="en-ZA" smtClean="0"/>
              <a:pPr/>
              <a:t>11/23/16</a:t>
            </a:fld>
            <a:endParaRPr lang="en-ZA"/>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ZA"/>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2237EA93-86A5-460C-9DB9-1D797EC96E7B}" type="slidenum">
              <a:rPr lang="en-ZA" smtClean="0"/>
              <a:pPr/>
              <a:t>‹#›</a:t>
            </a:fld>
            <a:endParaRPr lang="en-ZA"/>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6.wmf"/><Relationship Id="rId4"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0.jpg"/><Relationship Id="rId7" Type="http://schemas.openxmlformats.org/officeDocument/2006/relationships/image" Target="../media/image11.jpg"/><Relationship Id="rId8"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3648" y="1988840"/>
            <a:ext cx="6477000" cy="1828800"/>
          </a:xfrm>
        </p:spPr>
        <p:txBody>
          <a:bodyPr/>
          <a:lstStyle/>
          <a:p>
            <a:pPr algn="ctr"/>
            <a:r>
              <a:rPr lang="en-ZA" dirty="0" smtClean="0"/>
              <a:t>Tracking to CHANGE</a:t>
            </a:r>
            <a:endParaRPr lang="en-ZA" dirty="0"/>
          </a:p>
        </p:txBody>
      </p:sp>
      <p:pic>
        <p:nvPicPr>
          <p:cNvPr id="3" name="Picture 2" descr="Naankuse-Logo-Black-2048.png"/>
          <p:cNvPicPr>
            <a:picLocks noChangeAspect="1"/>
          </p:cNvPicPr>
          <p:nvPr/>
        </p:nvPicPr>
        <p:blipFill>
          <a:blip r:embed="rId2" cstate="print"/>
          <a:stretch>
            <a:fillRect/>
          </a:stretch>
        </p:blipFill>
        <p:spPr>
          <a:xfrm>
            <a:off x="7596336" y="45944"/>
            <a:ext cx="1502296" cy="1222816"/>
          </a:xfrm>
          <a:prstGeom prst="rect">
            <a:avLst/>
          </a:prstGeom>
        </p:spPr>
      </p:pic>
      <p:sp>
        <p:nvSpPr>
          <p:cNvPr id="4" name="TextBox 3"/>
          <p:cNvSpPr txBox="1"/>
          <p:nvPr/>
        </p:nvSpPr>
        <p:spPr>
          <a:xfrm>
            <a:off x="4956983" y="6093296"/>
            <a:ext cx="2446891" cy="646331"/>
          </a:xfrm>
          <a:prstGeom prst="rect">
            <a:avLst/>
          </a:prstGeom>
          <a:noFill/>
        </p:spPr>
        <p:txBody>
          <a:bodyPr wrap="none" rtlCol="0">
            <a:spAutoFit/>
          </a:bodyPr>
          <a:lstStyle/>
          <a:p>
            <a:r>
              <a:rPr lang="en-ZA" dirty="0" smtClean="0"/>
              <a:t>N/</a:t>
            </a:r>
            <a:r>
              <a:rPr lang="en-ZA" dirty="0" err="1" smtClean="0"/>
              <a:t>a’an</a:t>
            </a:r>
            <a:r>
              <a:rPr lang="en-ZA" dirty="0" smtClean="0"/>
              <a:t> </a:t>
            </a:r>
            <a:r>
              <a:rPr lang="en-ZA" dirty="0" err="1" smtClean="0"/>
              <a:t>ku</a:t>
            </a:r>
            <a:r>
              <a:rPr lang="en-ZA" dirty="0" smtClean="0"/>
              <a:t> </a:t>
            </a:r>
            <a:r>
              <a:rPr lang="en-ZA" dirty="0" err="1" smtClean="0"/>
              <a:t>sê</a:t>
            </a:r>
            <a:r>
              <a:rPr lang="en-ZA" dirty="0" smtClean="0"/>
              <a:t> Foundation </a:t>
            </a:r>
          </a:p>
          <a:p>
            <a:r>
              <a:rPr lang="en-ZA" dirty="0" smtClean="0"/>
              <a:t>Dr. Rudie van Vuuren</a:t>
            </a:r>
            <a:endParaRPr lang="en-ZA"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ZA" sz="2800" dirty="0" smtClean="0">
                <a:solidFill>
                  <a:schemeClr val="tx1"/>
                </a:solidFill>
              </a:rPr>
              <a:t>Human – carnivore conflict N/</a:t>
            </a:r>
            <a:r>
              <a:rPr lang="en-ZA" sz="2800" dirty="0" err="1" smtClean="0">
                <a:solidFill>
                  <a:schemeClr val="tx1"/>
                </a:solidFill>
              </a:rPr>
              <a:t>a’an</a:t>
            </a:r>
            <a:r>
              <a:rPr lang="en-ZA" sz="2800" dirty="0" smtClean="0">
                <a:solidFill>
                  <a:schemeClr val="tx1"/>
                </a:solidFill>
              </a:rPr>
              <a:t> </a:t>
            </a:r>
            <a:r>
              <a:rPr lang="en-ZA" sz="2800" dirty="0" err="1" smtClean="0">
                <a:solidFill>
                  <a:schemeClr val="tx1"/>
                </a:solidFill>
              </a:rPr>
              <a:t>ku</a:t>
            </a:r>
            <a:r>
              <a:rPr lang="en-ZA" sz="2800" dirty="0" smtClean="0">
                <a:solidFill>
                  <a:schemeClr val="tx1"/>
                </a:solidFill>
              </a:rPr>
              <a:t> </a:t>
            </a:r>
            <a:r>
              <a:rPr lang="en-ZA" sz="2800" dirty="0" err="1" smtClean="0">
                <a:solidFill>
                  <a:schemeClr val="tx1"/>
                </a:solidFill>
              </a:rPr>
              <a:t>sê</a:t>
            </a:r>
            <a:r>
              <a:rPr lang="en-ZA" sz="2800" dirty="0" smtClean="0">
                <a:solidFill>
                  <a:schemeClr val="tx1"/>
                </a:solidFill>
              </a:rPr>
              <a:t> :</a:t>
            </a:r>
            <a:r>
              <a:rPr lang="en-ZA" sz="2800" dirty="0" smtClean="0">
                <a:solidFill>
                  <a:schemeClr val="accent2">
                    <a:lumMod val="75000"/>
                  </a:schemeClr>
                </a:solidFill>
              </a:rPr>
              <a:t/>
            </a:r>
            <a:br>
              <a:rPr lang="en-ZA" sz="2800" dirty="0" smtClean="0">
                <a:solidFill>
                  <a:schemeClr val="accent2">
                    <a:lumMod val="75000"/>
                  </a:schemeClr>
                </a:solidFill>
              </a:rPr>
            </a:br>
            <a:r>
              <a:rPr lang="en-ZA" sz="2800" dirty="0" smtClean="0">
                <a:solidFill>
                  <a:schemeClr val="accent2">
                    <a:lumMod val="75000"/>
                  </a:schemeClr>
                </a:solidFill>
              </a:rPr>
              <a:t> </a:t>
            </a:r>
            <a:r>
              <a:rPr lang="en-US" sz="2800" dirty="0" smtClean="0">
                <a:solidFill>
                  <a:schemeClr val="accent2">
                    <a:lumMod val="75000"/>
                  </a:schemeClr>
                </a:solidFill>
              </a:rPr>
              <a:t>Human focus</a:t>
            </a:r>
            <a:endParaRPr lang="en-US" sz="2800" dirty="0">
              <a:solidFill>
                <a:schemeClr val="accent2">
                  <a:lumMod val="75000"/>
                </a:schemeClr>
              </a:solidFill>
            </a:endParaRPr>
          </a:p>
        </p:txBody>
      </p:sp>
      <p:sp>
        <p:nvSpPr>
          <p:cNvPr id="2" name="Content Placeholder 1"/>
          <p:cNvSpPr>
            <a:spLocks noGrp="1"/>
          </p:cNvSpPr>
          <p:nvPr>
            <p:ph sz="quarter" idx="1"/>
          </p:nvPr>
        </p:nvSpPr>
        <p:spPr>
          <a:xfrm>
            <a:off x="395536" y="1600200"/>
            <a:ext cx="8370512" cy="4925144"/>
          </a:xfrm>
        </p:spPr>
        <p:txBody>
          <a:bodyPr>
            <a:normAutofit fontScale="77500" lnSpcReduction="20000"/>
          </a:bodyPr>
          <a:lstStyle/>
          <a:p>
            <a:pPr>
              <a:lnSpc>
                <a:spcPct val="200000"/>
              </a:lnSpc>
            </a:pPr>
            <a:r>
              <a:rPr lang="en-US" sz="2400" dirty="0" smtClean="0"/>
              <a:t>N/</a:t>
            </a:r>
            <a:r>
              <a:rPr lang="en-US" sz="2400" dirty="0" err="1" smtClean="0"/>
              <a:t>a’an</a:t>
            </a:r>
            <a:r>
              <a:rPr lang="en-US" sz="2400" dirty="0" smtClean="0"/>
              <a:t> </a:t>
            </a:r>
            <a:r>
              <a:rPr lang="en-US" sz="2400" dirty="0" err="1" smtClean="0"/>
              <a:t>ku</a:t>
            </a:r>
            <a:r>
              <a:rPr lang="en-US" sz="2400" dirty="0" smtClean="0"/>
              <a:t> </a:t>
            </a:r>
            <a:r>
              <a:rPr lang="en-US" sz="2400" dirty="0" err="1" smtClean="0"/>
              <a:t>sê</a:t>
            </a:r>
            <a:r>
              <a:rPr lang="en-US" sz="2400" dirty="0" smtClean="0"/>
              <a:t> conflict mitigation </a:t>
            </a:r>
            <a:r>
              <a:rPr lang="en-US" sz="2400" dirty="0" smtClean="0">
                <a:solidFill>
                  <a:schemeClr val="accent2">
                    <a:lumMod val="75000"/>
                  </a:schemeClr>
                </a:solidFill>
              </a:rPr>
              <a:t>focuses on the human component of conflict </a:t>
            </a:r>
          </a:p>
          <a:p>
            <a:pPr>
              <a:lnSpc>
                <a:spcPct val="200000"/>
              </a:lnSpc>
            </a:pPr>
            <a:r>
              <a:rPr lang="en-US" sz="2400" dirty="0" smtClean="0"/>
              <a:t>Human component essential to find </a:t>
            </a:r>
            <a:r>
              <a:rPr lang="en-US" sz="2400" dirty="0" smtClean="0">
                <a:solidFill>
                  <a:schemeClr val="accent2">
                    <a:lumMod val="75000"/>
                  </a:schemeClr>
                </a:solidFill>
              </a:rPr>
              <a:t>long term solution to conflict</a:t>
            </a:r>
          </a:p>
          <a:p>
            <a:pPr>
              <a:lnSpc>
                <a:spcPct val="200000"/>
              </a:lnSpc>
            </a:pPr>
            <a:r>
              <a:rPr lang="en-US" sz="2400" dirty="0" smtClean="0">
                <a:solidFill>
                  <a:schemeClr val="accent2">
                    <a:lumMod val="75000"/>
                  </a:schemeClr>
                </a:solidFill>
              </a:rPr>
              <a:t>Getting farmers involved is key to success</a:t>
            </a:r>
          </a:p>
          <a:p>
            <a:pPr>
              <a:lnSpc>
                <a:spcPct val="200000"/>
              </a:lnSpc>
            </a:pPr>
            <a:r>
              <a:rPr lang="en-US" sz="2400" dirty="0" smtClean="0"/>
              <a:t>Farmers will </a:t>
            </a:r>
            <a:r>
              <a:rPr lang="en-US" sz="2400" dirty="0" smtClean="0">
                <a:solidFill>
                  <a:schemeClr val="accent2">
                    <a:lumMod val="75000"/>
                  </a:schemeClr>
                </a:solidFill>
              </a:rPr>
              <a:t>share information and opinions </a:t>
            </a:r>
            <a:r>
              <a:rPr lang="en-US" sz="2400" dirty="0" smtClean="0"/>
              <a:t>with other farmers</a:t>
            </a:r>
          </a:p>
          <a:p>
            <a:pPr>
              <a:lnSpc>
                <a:spcPct val="200000"/>
              </a:lnSpc>
            </a:pPr>
            <a:r>
              <a:rPr lang="en-US" sz="2400" dirty="0" smtClean="0"/>
              <a:t>Slowly </a:t>
            </a:r>
            <a:r>
              <a:rPr lang="en-US" sz="2400" dirty="0" smtClean="0">
                <a:solidFill>
                  <a:schemeClr val="accent2">
                    <a:lumMod val="75000"/>
                  </a:schemeClr>
                </a:solidFill>
              </a:rPr>
              <a:t>creating safe areas for carnivores, </a:t>
            </a:r>
            <a:r>
              <a:rPr lang="en-US" sz="2400" dirty="0" smtClean="0"/>
              <a:t>where farmers are predator – tolerant</a:t>
            </a:r>
          </a:p>
          <a:p>
            <a:pPr>
              <a:lnSpc>
                <a:spcPct val="200000"/>
              </a:lnSpc>
            </a:pPr>
            <a:r>
              <a:rPr lang="en-US" sz="2400" dirty="0" smtClean="0">
                <a:solidFill>
                  <a:schemeClr val="accent2">
                    <a:lumMod val="75000"/>
                  </a:schemeClr>
                </a:solidFill>
              </a:rPr>
              <a:t>Increasing farmers knowledge and interest in carnivores </a:t>
            </a:r>
          </a:p>
          <a:p>
            <a:pPr>
              <a:lnSpc>
                <a:spcPct val="200000"/>
              </a:lnSpc>
            </a:pPr>
            <a:r>
              <a:rPr lang="en-US" sz="2400" dirty="0" smtClean="0">
                <a:solidFill>
                  <a:schemeClr val="accent2">
                    <a:lumMod val="75000"/>
                  </a:schemeClr>
                </a:solidFill>
              </a:rPr>
              <a:t>Opening a door for discussion </a:t>
            </a:r>
            <a:r>
              <a:rPr lang="en-US" sz="2400" dirty="0" smtClean="0"/>
              <a:t>on conflict: farmer feel listened and understood =&gt; likely to get open to discussion and find other solution than lethal removal</a:t>
            </a:r>
          </a:p>
          <a:p>
            <a:pPr>
              <a:lnSpc>
                <a:spcPct val="200000"/>
              </a:lnSpc>
            </a:pPr>
            <a:endParaRPr lang="en-US" dirty="0"/>
          </a:p>
        </p:txBody>
      </p:sp>
      <p:pic>
        <p:nvPicPr>
          <p:cNvPr id="4" name="Picture 3" descr="Naankuse-Logo-Black-2048.png"/>
          <p:cNvPicPr>
            <a:picLocks noChangeAspect="1"/>
          </p:cNvPicPr>
          <p:nvPr/>
        </p:nvPicPr>
        <p:blipFill>
          <a:blip r:embed="rId2" cstate="print"/>
          <a:stretch>
            <a:fillRect/>
          </a:stretch>
        </p:blipFill>
        <p:spPr>
          <a:xfrm>
            <a:off x="7596336" y="45944"/>
            <a:ext cx="1502296" cy="1222816"/>
          </a:xfrm>
          <a:prstGeom prst="rect">
            <a:avLst/>
          </a:prstGeom>
        </p:spPr>
      </p:pic>
    </p:spTree>
    <p:extLst>
      <p:ext uri="{BB962C8B-B14F-4D97-AF65-F5344CB8AC3E}">
        <p14:creationId xmlns:p14="http://schemas.microsoft.com/office/powerpoint/2010/main" val="6233708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800" dirty="0" smtClean="0">
                <a:solidFill>
                  <a:schemeClr val="tx1"/>
                </a:solidFill>
              </a:rPr>
              <a:t>Human – carnivore conflict N/</a:t>
            </a:r>
            <a:r>
              <a:rPr lang="en-ZA" sz="2800" dirty="0" err="1" smtClean="0">
                <a:solidFill>
                  <a:schemeClr val="tx1"/>
                </a:solidFill>
              </a:rPr>
              <a:t>a’an</a:t>
            </a:r>
            <a:r>
              <a:rPr lang="en-ZA" sz="2800" dirty="0" smtClean="0">
                <a:solidFill>
                  <a:schemeClr val="tx1"/>
                </a:solidFill>
              </a:rPr>
              <a:t> </a:t>
            </a:r>
            <a:r>
              <a:rPr lang="en-ZA" sz="2800" dirty="0" err="1" smtClean="0">
                <a:solidFill>
                  <a:schemeClr val="tx1"/>
                </a:solidFill>
              </a:rPr>
              <a:t>ku</a:t>
            </a:r>
            <a:r>
              <a:rPr lang="en-ZA" sz="2800" dirty="0" smtClean="0">
                <a:solidFill>
                  <a:schemeClr val="tx1"/>
                </a:solidFill>
              </a:rPr>
              <a:t> </a:t>
            </a:r>
            <a:r>
              <a:rPr lang="en-ZA" sz="2800" dirty="0" err="1" smtClean="0">
                <a:solidFill>
                  <a:schemeClr val="tx1"/>
                </a:solidFill>
              </a:rPr>
              <a:t>sê</a:t>
            </a:r>
            <a:r>
              <a:rPr lang="en-ZA" sz="2800" dirty="0" smtClean="0">
                <a:solidFill>
                  <a:schemeClr val="tx1"/>
                </a:solidFill>
              </a:rPr>
              <a:t>: </a:t>
            </a:r>
            <a:br>
              <a:rPr lang="en-ZA" sz="2800" dirty="0" smtClean="0">
                <a:solidFill>
                  <a:schemeClr val="tx1"/>
                </a:solidFill>
              </a:rPr>
            </a:br>
            <a:r>
              <a:rPr lang="en-ZA" sz="2800" dirty="0" smtClean="0">
                <a:solidFill>
                  <a:schemeClr val="accent2">
                    <a:lumMod val="75000"/>
                  </a:schemeClr>
                </a:solidFill>
              </a:rPr>
              <a:t>Human focus</a:t>
            </a:r>
            <a:endParaRPr lang="en-ZA" sz="2800" dirty="0">
              <a:solidFill>
                <a:schemeClr val="accent2">
                  <a:lumMod val="75000"/>
                </a:schemeClr>
              </a:solidFill>
            </a:endParaRPr>
          </a:p>
        </p:txBody>
      </p:sp>
      <p:sp>
        <p:nvSpPr>
          <p:cNvPr id="3" name="Content Placeholder 2"/>
          <p:cNvSpPr>
            <a:spLocks noGrp="1"/>
          </p:cNvSpPr>
          <p:nvPr>
            <p:ph sz="quarter" idx="1"/>
          </p:nvPr>
        </p:nvSpPr>
        <p:spPr/>
        <p:txBody>
          <a:bodyPr>
            <a:normAutofit/>
          </a:bodyPr>
          <a:lstStyle/>
          <a:p>
            <a:pPr lvl="2">
              <a:buNone/>
            </a:pPr>
            <a:r>
              <a:rPr lang="en-ZA" dirty="0" smtClean="0"/>
              <a:t>		      Many farmers involved !</a:t>
            </a:r>
          </a:p>
          <a:p>
            <a:pPr lvl="2">
              <a:buNone/>
            </a:pPr>
            <a:endParaRPr lang="en-ZA" dirty="0" smtClean="0"/>
          </a:p>
          <a:p>
            <a:pPr lvl="2">
              <a:buNone/>
            </a:pPr>
            <a:endParaRPr lang="en-ZA" dirty="0" smtClean="0"/>
          </a:p>
        </p:txBody>
      </p:sp>
      <p:pic>
        <p:nvPicPr>
          <p:cNvPr id="4" name="Picture 3" descr="Naankuse-Logo-Black-2048.png"/>
          <p:cNvPicPr>
            <a:picLocks noChangeAspect="1"/>
          </p:cNvPicPr>
          <p:nvPr/>
        </p:nvPicPr>
        <p:blipFill>
          <a:blip r:embed="rId2" cstate="print"/>
          <a:stretch>
            <a:fillRect/>
          </a:stretch>
        </p:blipFill>
        <p:spPr>
          <a:xfrm>
            <a:off x="7596336" y="45944"/>
            <a:ext cx="1502296" cy="1222816"/>
          </a:xfrm>
          <a:prstGeom prst="rect">
            <a:avLst/>
          </a:prstGeom>
        </p:spPr>
      </p:pic>
      <p:grpSp>
        <p:nvGrpSpPr>
          <p:cNvPr id="12" name="Groupe 11"/>
          <p:cNvGrpSpPr/>
          <p:nvPr/>
        </p:nvGrpSpPr>
        <p:grpSpPr>
          <a:xfrm>
            <a:off x="179512" y="1916832"/>
            <a:ext cx="8712968" cy="1713677"/>
            <a:chOff x="179512" y="1916832"/>
            <a:chExt cx="8712968" cy="1713677"/>
          </a:xfrm>
        </p:grpSpPr>
        <p:pic>
          <p:nvPicPr>
            <p:cNvPr id="2050" name="Picture 2" descr="C:\Users\PC5\Desktop\IMG_9339.jpg"/>
            <p:cNvPicPr>
              <a:picLocks noChangeAspect="1" noChangeArrowheads="1"/>
            </p:cNvPicPr>
            <p:nvPr/>
          </p:nvPicPr>
          <p:blipFill>
            <a:blip r:embed="rId3" cstate="print"/>
            <a:srcRect l="31887" t="13250" r="49213" b="65750"/>
            <a:stretch>
              <a:fillRect/>
            </a:stretch>
          </p:blipFill>
          <p:spPr bwMode="auto">
            <a:xfrm>
              <a:off x="179512" y="1916832"/>
              <a:ext cx="1728192" cy="1440160"/>
            </a:xfrm>
            <a:prstGeom prst="rect">
              <a:avLst/>
            </a:prstGeom>
            <a:noFill/>
          </p:spPr>
        </p:pic>
        <p:sp>
          <p:nvSpPr>
            <p:cNvPr id="8" name="TextBox 7"/>
            <p:cNvSpPr txBox="1"/>
            <p:nvPr/>
          </p:nvSpPr>
          <p:spPr>
            <a:xfrm>
              <a:off x="1979712" y="2060849"/>
              <a:ext cx="6912768" cy="1569660"/>
            </a:xfrm>
            <a:prstGeom prst="rect">
              <a:avLst/>
            </a:prstGeom>
            <a:noFill/>
          </p:spPr>
          <p:txBody>
            <a:bodyPr wrap="square" rtlCol="0">
              <a:spAutoFit/>
            </a:bodyPr>
            <a:lstStyle/>
            <a:p>
              <a:r>
                <a:rPr lang="en-ZA" dirty="0" smtClean="0"/>
                <a:t>“N/</a:t>
              </a:r>
              <a:r>
                <a:rPr lang="en-ZA" dirty="0" err="1" smtClean="0"/>
                <a:t>a'an</a:t>
              </a:r>
              <a:r>
                <a:rPr lang="en-ZA" dirty="0" smtClean="0"/>
                <a:t> </a:t>
              </a:r>
              <a:r>
                <a:rPr lang="en-ZA" dirty="0" err="1" smtClean="0"/>
                <a:t>ku</a:t>
              </a:r>
              <a:r>
                <a:rPr lang="en-ZA" dirty="0" smtClean="0"/>
                <a:t> </a:t>
              </a:r>
              <a:r>
                <a:rPr lang="en-ZA" dirty="0" err="1" smtClean="0"/>
                <a:t>sê</a:t>
              </a:r>
              <a:r>
                <a:rPr lang="en-ZA" dirty="0" smtClean="0"/>
                <a:t> responded very quick to my call and was very professional and helpful. I found the </a:t>
              </a:r>
              <a:r>
                <a:rPr lang="en-ZA" dirty="0" smtClean="0">
                  <a:solidFill>
                    <a:schemeClr val="accent2">
                      <a:lumMod val="75000"/>
                    </a:schemeClr>
                  </a:solidFill>
                </a:rPr>
                <a:t>data very interesting </a:t>
              </a:r>
              <a:r>
                <a:rPr lang="en-ZA" dirty="0" smtClean="0"/>
                <a:t>and could </a:t>
              </a:r>
              <a:r>
                <a:rPr lang="en-ZA" dirty="0" smtClean="0">
                  <a:solidFill>
                    <a:schemeClr val="accent2">
                      <a:lumMod val="75000"/>
                    </a:schemeClr>
                  </a:solidFill>
                </a:rPr>
                <a:t>study the leopard's </a:t>
              </a:r>
              <a:r>
                <a:rPr lang="en-ZA" dirty="0" err="1" smtClean="0">
                  <a:solidFill>
                    <a:schemeClr val="accent2">
                      <a:lumMod val="75000"/>
                    </a:schemeClr>
                  </a:solidFill>
                </a:rPr>
                <a:t>behavior</a:t>
              </a:r>
              <a:r>
                <a:rPr lang="en-ZA" dirty="0" smtClean="0"/>
                <a:t>. With a bit of change to my livestock management </a:t>
              </a:r>
              <a:r>
                <a:rPr lang="en-ZA" dirty="0" smtClean="0">
                  <a:solidFill>
                    <a:schemeClr val="accent2">
                      <a:lumMod val="75000"/>
                    </a:schemeClr>
                  </a:solidFill>
                </a:rPr>
                <a:t>I could happily farm with the leopard in the area</a:t>
              </a:r>
              <a:r>
                <a:rPr lang="en-ZA" dirty="0" smtClean="0"/>
                <a:t>.”</a:t>
              </a:r>
            </a:p>
            <a:p>
              <a:r>
                <a:rPr lang="en-ZA" sz="1200" dirty="0" smtClean="0"/>
                <a:t/>
              </a:r>
              <a:br>
                <a:rPr lang="en-ZA" sz="1200" dirty="0" smtClean="0"/>
              </a:br>
              <a:endParaRPr lang="en-ZA" sz="1200" dirty="0"/>
            </a:p>
          </p:txBody>
        </p:sp>
      </p:grpSp>
      <p:grpSp>
        <p:nvGrpSpPr>
          <p:cNvPr id="13" name="Groupe 12"/>
          <p:cNvGrpSpPr/>
          <p:nvPr/>
        </p:nvGrpSpPr>
        <p:grpSpPr>
          <a:xfrm>
            <a:off x="179512" y="3429000"/>
            <a:ext cx="8712968" cy="1806009"/>
            <a:chOff x="179512" y="3429000"/>
            <a:chExt cx="8712968" cy="1806009"/>
          </a:xfrm>
        </p:grpSpPr>
        <p:pic>
          <p:nvPicPr>
            <p:cNvPr id="2051" name="Picture 3" descr="C:\Users\PC5\Documents\NaanKuSe\Pictures\Leopard male N098\IMG_4778.JPG"/>
            <p:cNvPicPr>
              <a:picLocks noChangeAspect="1" noChangeArrowheads="1"/>
            </p:cNvPicPr>
            <p:nvPr/>
          </p:nvPicPr>
          <p:blipFill>
            <a:blip r:embed="rId4" cstate="print"/>
            <a:srcRect l="7476" t="4725" r="73624" b="69288"/>
            <a:stretch>
              <a:fillRect/>
            </a:stretch>
          </p:blipFill>
          <p:spPr bwMode="auto">
            <a:xfrm>
              <a:off x="179512" y="3429000"/>
              <a:ext cx="1728192" cy="1584176"/>
            </a:xfrm>
            <a:prstGeom prst="rect">
              <a:avLst/>
            </a:prstGeom>
            <a:noFill/>
          </p:spPr>
        </p:pic>
        <p:sp>
          <p:nvSpPr>
            <p:cNvPr id="9" name="TextBox 8"/>
            <p:cNvSpPr txBox="1"/>
            <p:nvPr/>
          </p:nvSpPr>
          <p:spPr>
            <a:xfrm>
              <a:off x="1979712" y="3573016"/>
              <a:ext cx="6912768" cy="1661993"/>
            </a:xfrm>
            <a:prstGeom prst="rect">
              <a:avLst/>
            </a:prstGeom>
            <a:noFill/>
          </p:spPr>
          <p:txBody>
            <a:bodyPr wrap="square" rtlCol="0">
              <a:spAutoFit/>
            </a:bodyPr>
            <a:lstStyle/>
            <a:p>
              <a:r>
                <a:rPr lang="en-ZA" dirty="0" smtClean="0"/>
                <a:t>“N/</a:t>
              </a:r>
              <a:r>
                <a:rPr lang="en-ZA" dirty="0" err="1" smtClean="0"/>
                <a:t>a'an</a:t>
              </a:r>
              <a:r>
                <a:rPr lang="en-ZA" dirty="0" smtClean="0"/>
                <a:t> </a:t>
              </a:r>
              <a:r>
                <a:rPr lang="en-ZA" dirty="0" err="1" smtClean="0"/>
                <a:t>ku</a:t>
              </a:r>
              <a:r>
                <a:rPr lang="en-ZA" dirty="0" smtClean="0"/>
                <a:t> </a:t>
              </a:r>
              <a:r>
                <a:rPr lang="en-ZA" dirty="0" err="1" smtClean="0"/>
                <a:t>sê's</a:t>
              </a:r>
              <a:r>
                <a:rPr lang="en-ZA" dirty="0" smtClean="0"/>
                <a:t> rapid response team is fantastic and did a great job with Goliath. The information that me and the other farmers get from the collar is great. We now know where Goliath is everyday. </a:t>
              </a:r>
            </a:p>
            <a:p>
              <a:r>
                <a:rPr lang="en-ZA" dirty="0" smtClean="0">
                  <a:solidFill>
                    <a:schemeClr val="accent2">
                      <a:lumMod val="75000"/>
                    </a:schemeClr>
                  </a:solidFill>
                </a:rPr>
                <a:t>The farmers that once hated Goliath now love him </a:t>
              </a:r>
              <a:r>
                <a:rPr lang="en-ZA" dirty="0" smtClean="0"/>
                <a:t>and </a:t>
              </a:r>
              <a:r>
                <a:rPr lang="en-ZA" dirty="0" smtClean="0">
                  <a:solidFill>
                    <a:schemeClr val="accent2">
                      <a:lumMod val="75000"/>
                    </a:schemeClr>
                  </a:solidFill>
                </a:rPr>
                <a:t>find the updates on Goliath's location very helpful</a:t>
              </a:r>
              <a:r>
                <a:rPr lang="en-ZA" dirty="0" smtClean="0"/>
                <a:t>.”</a:t>
              </a:r>
              <a:r>
                <a:rPr lang="en-ZA" sz="1200" dirty="0" smtClean="0"/>
                <a:t/>
              </a:r>
              <a:br>
                <a:rPr lang="en-ZA" sz="1200" dirty="0" smtClean="0"/>
              </a:br>
              <a:endParaRPr lang="en-ZA" sz="1200" dirty="0"/>
            </a:p>
          </p:txBody>
        </p:sp>
      </p:grpSp>
      <p:grpSp>
        <p:nvGrpSpPr>
          <p:cNvPr id="14" name="Groupe 13"/>
          <p:cNvGrpSpPr/>
          <p:nvPr/>
        </p:nvGrpSpPr>
        <p:grpSpPr>
          <a:xfrm>
            <a:off x="395536" y="5112187"/>
            <a:ext cx="8496945" cy="1701189"/>
            <a:chOff x="395536" y="5112187"/>
            <a:chExt cx="8496945" cy="1701189"/>
          </a:xfrm>
        </p:grpSpPr>
        <p:pic>
          <p:nvPicPr>
            <p:cNvPr id="2053" name="Picture 5" descr="C:\Users\PC5\Documents\NaanKuSe\Pictures\Setting cap cage N086\DSC_0238.JPG"/>
            <p:cNvPicPr>
              <a:picLocks noChangeAspect="1" noChangeArrowheads="1"/>
            </p:cNvPicPr>
            <p:nvPr/>
          </p:nvPicPr>
          <p:blipFill>
            <a:blip r:embed="rId5" cstate="print"/>
            <a:srcRect l="10625" t="7475" r="76775" b="67719"/>
            <a:stretch>
              <a:fillRect/>
            </a:stretch>
          </p:blipFill>
          <p:spPr bwMode="auto">
            <a:xfrm>
              <a:off x="395536" y="5112187"/>
              <a:ext cx="1296144" cy="1701189"/>
            </a:xfrm>
            <a:prstGeom prst="rect">
              <a:avLst/>
            </a:prstGeom>
            <a:noFill/>
          </p:spPr>
        </p:pic>
        <p:sp>
          <p:nvSpPr>
            <p:cNvPr id="11" name="TextBox 10"/>
            <p:cNvSpPr txBox="1"/>
            <p:nvPr/>
          </p:nvSpPr>
          <p:spPr>
            <a:xfrm>
              <a:off x="1979713" y="5305271"/>
              <a:ext cx="6912768" cy="1200329"/>
            </a:xfrm>
            <a:prstGeom prst="rect">
              <a:avLst/>
            </a:prstGeom>
            <a:noFill/>
          </p:spPr>
          <p:txBody>
            <a:bodyPr wrap="square" rtlCol="0">
              <a:spAutoFit/>
            </a:bodyPr>
            <a:lstStyle/>
            <a:p>
              <a:r>
                <a:rPr lang="en-ZA" dirty="0" smtClean="0"/>
                <a:t>“N/</a:t>
              </a:r>
              <a:r>
                <a:rPr lang="en-ZA" dirty="0" err="1" smtClean="0"/>
                <a:t>a'anku</a:t>
              </a:r>
              <a:r>
                <a:rPr lang="en-ZA" dirty="0" smtClean="0"/>
                <a:t> </a:t>
              </a:r>
              <a:r>
                <a:rPr lang="en-ZA" dirty="0" err="1" smtClean="0"/>
                <a:t>sê</a:t>
              </a:r>
              <a:r>
                <a:rPr lang="en-ZA" dirty="0" smtClean="0"/>
                <a:t> were great, very professional. The collar gave me great information and we could see that </a:t>
              </a:r>
              <a:r>
                <a:rPr lang="en-ZA" dirty="0" smtClean="0">
                  <a:solidFill>
                    <a:schemeClr val="accent2">
                      <a:lumMod val="75000"/>
                    </a:schemeClr>
                  </a:solidFill>
                </a:rPr>
                <a:t>it was not that leopard causing the losses</a:t>
              </a:r>
              <a:r>
                <a:rPr lang="en-ZA" dirty="0" smtClean="0"/>
                <a:t>. It was </a:t>
              </a:r>
              <a:r>
                <a:rPr lang="en-ZA" dirty="0" smtClean="0">
                  <a:solidFill>
                    <a:schemeClr val="accent2">
                      <a:lumMod val="75000"/>
                    </a:schemeClr>
                  </a:solidFill>
                </a:rPr>
                <a:t>interesting to see the leopard's movements </a:t>
              </a:r>
              <a:r>
                <a:rPr lang="en-ZA" dirty="0" smtClean="0"/>
                <a:t>and now that the collar died, </a:t>
              </a:r>
              <a:r>
                <a:rPr lang="en-ZA" dirty="0" smtClean="0">
                  <a:solidFill>
                    <a:schemeClr val="accent2">
                      <a:lumMod val="75000"/>
                    </a:schemeClr>
                  </a:solidFill>
                </a:rPr>
                <a:t>we miss the updates</a:t>
              </a:r>
              <a:r>
                <a:rPr lang="en-ZA" dirty="0" smtClean="0"/>
                <a:t>.”</a:t>
              </a:r>
              <a:endParaRPr lang="en-ZA"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800" dirty="0" smtClean="0">
                <a:solidFill>
                  <a:schemeClr val="tx1"/>
                </a:solidFill>
              </a:rPr>
              <a:t>Human – carnivore conflict N/</a:t>
            </a:r>
            <a:r>
              <a:rPr lang="en-ZA" sz="2800" dirty="0" err="1" smtClean="0">
                <a:solidFill>
                  <a:schemeClr val="tx1"/>
                </a:solidFill>
              </a:rPr>
              <a:t>a’an</a:t>
            </a:r>
            <a:r>
              <a:rPr lang="en-ZA" sz="2800" dirty="0" smtClean="0">
                <a:solidFill>
                  <a:schemeClr val="tx1"/>
                </a:solidFill>
              </a:rPr>
              <a:t> </a:t>
            </a:r>
            <a:r>
              <a:rPr lang="en-ZA" sz="2800" dirty="0" err="1" smtClean="0">
                <a:solidFill>
                  <a:schemeClr val="tx1"/>
                </a:solidFill>
              </a:rPr>
              <a:t>ku</a:t>
            </a:r>
            <a:r>
              <a:rPr lang="en-ZA" sz="2800" dirty="0" smtClean="0">
                <a:solidFill>
                  <a:schemeClr val="tx1"/>
                </a:solidFill>
              </a:rPr>
              <a:t> </a:t>
            </a:r>
            <a:r>
              <a:rPr lang="en-ZA" sz="2800" dirty="0" err="1" smtClean="0">
                <a:solidFill>
                  <a:schemeClr val="tx1"/>
                </a:solidFill>
              </a:rPr>
              <a:t>sê</a:t>
            </a:r>
            <a:r>
              <a:rPr lang="en-ZA" sz="2800" dirty="0" smtClean="0">
                <a:solidFill>
                  <a:schemeClr val="tx1"/>
                </a:solidFill>
              </a:rPr>
              <a:t> </a:t>
            </a:r>
            <a:br>
              <a:rPr lang="en-ZA" sz="2800" dirty="0" smtClean="0">
                <a:solidFill>
                  <a:schemeClr val="tx1"/>
                </a:solidFill>
              </a:rPr>
            </a:br>
            <a:r>
              <a:rPr lang="en-ZA" sz="2800" dirty="0" smtClean="0">
                <a:solidFill>
                  <a:schemeClr val="accent2">
                    <a:lumMod val="75000"/>
                  </a:schemeClr>
                </a:solidFill>
              </a:rPr>
              <a:t>Results 2015-2016</a:t>
            </a:r>
            <a:endParaRPr lang="en-ZA" sz="2800" dirty="0">
              <a:solidFill>
                <a:schemeClr val="accent2">
                  <a:lumMod val="75000"/>
                </a:schemeClr>
              </a:solidFill>
            </a:endParaRPr>
          </a:p>
        </p:txBody>
      </p:sp>
      <p:sp>
        <p:nvSpPr>
          <p:cNvPr id="3" name="Content Placeholder 2"/>
          <p:cNvSpPr>
            <a:spLocks noGrp="1"/>
          </p:cNvSpPr>
          <p:nvPr>
            <p:ph sz="quarter" idx="1"/>
          </p:nvPr>
        </p:nvSpPr>
        <p:spPr/>
        <p:txBody>
          <a:bodyPr>
            <a:normAutofit fontScale="92500" lnSpcReduction="10000"/>
          </a:bodyPr>
          <a:lstStyle/>
          <a:p>
            <a:pPr marL="320040" lvl="2" indent="-320040">
              <a:spcBef>
                <a:spcPts val="700"/>
              </a:spcBef>
              <a:buSzPct val="60000"/>
              <a:buFont typeface="Wingdings"/>
              <a:buChar char=""/>
            </a:pPr>
            <a:r>
              <a:rPr lang="en-ZA" sz="2400" dirty="0" smtClean="0"/>
              <a:t>71 conflict calls, widespread in Namibia:</a:t>
            </a:r>
          </a:p>
          <a:p>
            <a:pPr lvl="1"/>
            <a:r>
              <a:rPr lang="en-ZA" sz="2000" dirty="0" smtClean="0"/>
              <a:t>31 requested advice </a:t>
            </a:r>
          </a:p>
          <a:p>
            <a:pPr lvl="1"/>
            <a:r>
              <a:rPr lang="en-ZA" sz="2000" dirty="0" smtClean="0"/>
              <a:t>40 had captured an animal</a:t>
            </a:r>
          </a:p>
          <a:p>
            <a:pPr lvl="2"/>
            <a:r>
              <a:rPr lang="en-ZA" dirty="0" smtClean="0"/>
              <a:t>13 got collared and released</a:t>
            </a:r>
          </a:p>
          <a:p>
            <a:pPr lvl="2"/>
            <a:r>
              <a:rPr lang="en-ZA" dirty="0" smtClean="0"/>
              <a:t>1 translocation</a:t>
            </a:r>
          </a:p>
          <a:p>
            <a:pPr lvl="2"/>
            <a:r>
              <a:rPr lang="en-ZA" dirty="0" smtClean="0"/>
              <a:t>6 release on site</a:t>
            </a:r>
          </a:p>
          <a:p>
            <a:pPr lvl="2"/>
            <a:r>
              <a:rPr lang="en-ZA" dirty="0" smtClean="0"/>
              <a:t>1 got shot</a:t>
            </a:r>
          </a:p>
          <a:p>
            <a:pPr lvl="2">
              <a:buNone/>
            </a:pPr>
            <a:endParaRPr lang="en-ZA" sz="2400" dirty="0" smtClean="0"/>
          </a:p>
          <a:p>
            <a:pPr marL="320040" lvl="2" indent="-320040">
              <a:spcBef>
                <a:spcPts val="700"/>
              </a:spcBef>
              <a:buSzPct val="60000"/>
              <a:buFont typeface="Wingdings"/>
              <a:buChar char=""/>
            </a:pPr>
            <a:r>
              <a:rPr lang="en-ZA" dirty="0" smtClean="0"/>
              <a:t>For the 13 collared and released:</a:t>
            </a:r>
          </a:p>
          <a:p>
            <a:pPr lvl="2"/>
            <a:r>
              <a:rPr lang="en-ZA" sz="2400" dirty="0" smtClean="0"/>
              <a:t>10 </a:t>
            </a:r>
            <a:r>
              <a:rPr lang="en-ZA" sz="2400" dirty="0" smtClean="0">
                <a:solidFill>
                  <a:srgbClr val="FF0000"/>
                </a:solidFill>
              </a:rPr>
              <a:t>PROVEN NON LIVESTOCK </a:t>
            </a:r>
            <a:r>
              <a:rPr lang="en-ZA" sz="2400" dirty="0" smtClean="0">
                <a:solidFill>
                  <a:srgbClr val="FF0000"/>
                </a:solidFill>
              </a:rPr>
              <a:t>RAIDER</a:t>
            </a:r>
            <a:endParaRPr lang="en-ZA" sz="2400" dirty="0" smtClean="0">
              <a:solidFill>
                <a:srgbClr val="FF0000"/>
              </a:solidFill>
            </a:endParaRPr>
          </a:p>
          <a:p>
            <a:pPr lvl="2"/>
            <a:r>
              <a:rPr lang="en-ZA" sz="2400" dirty="0" smtClean="0"/>
              <a:t>2 proven taking one </a:t>
            </a:r>
            <a:r>
              <a:rPr lang="en-ZA" sz="2400" dirty="0" smtClean="0"/>
              <a:t>calf – Oppertunistic livestock raider</a:t>
            </a:r>
            <a:endParaRPr lang="en-ZA" sz="2400" dirty="0" smtClean="0"/>
          </a:p>
          <a:p>
            <a:pPr lvl="2"/>
            <a:r>
              <a:rPr lang="en-ZA" sz="2400" dirty="0" smtClean="0"/>
              <a:t>1 still pending</a:t>
            </a:r>
          </a:p>
          <a:p>
            <a:endParaRPr lang="en-ZA" sz="2400" dirty="0" smtClean="0"/>
          </a:p>
          <a:p>
            <a:pPr lvl="2">
              <a:buNone/>
            </a:pPr>
            <a:endParaRPr lang="en-ZA" dirty="0" smtClean="0"/>
          </a:p>
          <a:p>
            <a:pPr marL="457200" lvl="3"/>
            <a:endParaRPr lang="en-ZA" dirty="0" smtClean="0"/>
          </a:p>
          <a:p>
            <a:pPr lvl="2">
              <a:buNone/>
            </a:pPr>
            <a:endParaRPr lang="en-ZA" dirty="0" smtClean="0"/>
          </a:p>
          <a:p>
            <a:pPr lvl="2">
              <a:buNone/>
            </a:pPr>
            <a:endParaRPr lang="en-ZA" dirty="0" smtClean="0"/>
          </a:p>
          <a:p>
            <a:endParaRPr lang="en-ZA" dirty="0"/>
          </a:p>
        </p:txBody>
      </p:sp>
      <p:pic>
        <p:nvPicPr>
          <p:cNvPr id="4" name="Picture 3" descr="Naankuse-Logo-Black-2048.png"/>
          <p:cNvPicPr>
            <a:picLocks noChangeAspect="1"/>
          </p:cNvPicPr>
          <p:nvPr/>
        </p:nvPicPr>
        <p:blipFill>
          <a:blip r:embed="rId2" cstate="print"/>
          <a:stretch>
            <a:fillRect/>
          </a:stretch>
        </p:blipFill>
        <p:spPr>
          <a:xfrm>
            <a:off x="7596336" y="45944"/>
            <a:ext cx="1502296" cy="122281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768" y="6237312"/>
            <a:ext cx="3491880" cy="576064"/>
          </a:xfrm>
        </p:spPr>
        <p:txBody>
          <a:bodyPr>
            <a:normAutofit/>
          </a:bodyPr>
          <a:lstStyle/>
          <a:p>
            <a:r>
              <a:rPr lang="en-ZA" sz="2400" dirty="0" smtClean="0"/>
              <a:t>Conflict call 2015 - 2016</a:t>
            </a:r>
            <a:endParaRPr lang="en-ZA" sz="2400" dirty="0"/>
          </a:p>
        </p:txBody>
      </p:sp>
      <p:pic>
        <p:nvPicPr>
          <p:cNvPr id="2050" name="Picture 2" descr="C:\Users\PC5\Documents\NaanKuSe\Research\Carnivore conflict\Carnivore conflict 2015-2016 updated.jpg"/>
          <p:cNvPicPr>
            <a:picLocks noChangeAspect="1" noChangeArrowheads="1"/>
          </p:cNvPicPr>
          <p:nvPr/>
        </p:nvPicPr>
        <p:blipFill>
          <a:blip r:embed="rId2" cstate="print"/>
          <a:srcRect l="14563" r="24013" b="2849"/>
          <a:stretch>
            <a:fillRect/>
          </a:stretch>
        </p:blipFill>
        <p:spPr bwMode="auto">
          <a:xfrm>
            <a:off x="755576" y="116632"/>
            <a:ext cx="6620211" cy="6120680"/>
          </a:xfrm>
          <a:prstGeom prst="rect">
            <a:avLst/>
          </a:prstGeom>
          <a:noFill/>
        </p:spPr>
      </p:pic>
      <p:pic>
        <p:nvPicPr>
          <p:cNvPr id="4" name="Picture 3" descr="Naankuse-Logo-Black-2048.png"/>
          <p:cNvPicPr>
            <a:picLocks noChangeAspect="1"/>
          </p:cNvPicPr>
          <p:nvPr/>
        </p:nvPicPr>
        <p:blipFill>
          <a:blip r:embed="rId3" cstate="print"/>
          <a:stretch>
            <a:fillRect/>
          </a:stretch>
        </p:blipFill>
        <p:spPr>
          <a:xfrm>
            <a:off x="7596336" y="45944"/>
            <a:ext cx="1502296" cy="122281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800" dirty="0" smtClean="0">
                <a:solidFill>
                  <a:schemeClr val="tx1"/>
                </a:solidFill>
              </a:rPr>
              <a:t>Human – carnivore conflict N/</a:t>
            </a:r>
            <a:r>
              <a:rPr lang="en-ZA" sz="2800" dirty="0" err="1" smtClean="0">
                <a:solidFill>
                  <a:schemeClr val="tx1"/>
                </a:solidFill>
              </a:rPr>
              <a:t>a’an</a:t>
            </a:r>
            <a:r>
              <a:rPr lang="en-ZA" sz="2800" dirty="0" smtClean="0">
                <a:solidFill>
                  <a:schemeClr val="tx1"/>
                </a:solidFill>
              </a:rPr>
              <a:t> </a:t>
            </a:r>
            <a:r>
              <a:rPr lang="en-ZA" sz="2800" dirty="0" err="1" smtClean="0">
                <a:solidFill>
                  <a:schemeClr val="tx1"/>
                </a:solidFill>
              </a:rPr>
              <a:t>ku</a:t>
            </a:r>
            <a:r>
              <a:rPr lang="en-ZA" sz="2800" dirty="0" smtClean="0">
                <a:solidFill>
                  <a:schemeClr val="tx1"/>
                </a:solidFill>
              </a:rPr>
              <a:t> </a:t>
            </a:r>
            <a:r>
              <a:rPr lang="en-ZA" sz="2800" dirty="0" err="1" smtClean="0">
                <a:solidFill>
                  <a:schemeClr val="tx1"/>
                </a:solidFill>
              </a:rPr>
              <a:t>sê</a:t>
            </a:r>
            <a:r>
              <a:rPr lang="en-ZA" sz="2800" dirty="0" smtClean="0">
                <a:solidFill>
                  <a:schemeClr val="tx1"/>
                </a:solidFill>
              </a:rPr>
              <a:t>: </a:t>
            </a:r>
            <a:br>
              <a:rPr lang="en-ZA" sz="2800" dirty="0" smtClean="0">
                <a:solidFill>
                  <a:schemeClr val="tx1"/>
                </a:solidFill>
              </a:rPr>
            </a:br>
            <a:r>
              <a:rPr lang="en-ZA" sz="2800" dirty="0" smtClean="0">
                <a:solidFill>
                  <a:schemeClr val="accent2">
                    <a:lumMod val="75000"/>
                  </a:schemeClr>
                </a:solidFill>
              </a:rPr>
              <a:t>Results 2008 – 2016</a:t>
            </a:r>
            <a:endParaRPr lang="en-ZA" sz="2800" dirty="0">
              <a:solidFill>
                <a:schemeClr val="accent2">
                  <a:lumMod val="75000"/>
                </a:schemeClr>
              </a:solidFill>
            </a:endParaRPr>
          </a:p>
        </p:txBody>
      </p:sp>
      <p:sp>
        <p:nvSpPr>
          <p:cNvPr id="3" name="Content Placeholder 2"/>
          <p:cNvSpPr>
            <a:spLocks noGrp="1"/>
          </p:cNvSpPr>
          <p:nvPr>
            <p:ph sz="quarter" idx="1"/>
          </p:nvPr>
        </p:nvSpPr>
        <p:spPr>
          <a:xfrm>
            <a:off x="251520" y="1600200"/>
            <a:ext cx="8514528" cy="5257800"/>
          </a:xfrm>
        </p:spPr>
        <p:txBody>
          <a:bodyPr>
            <a:normAutofit fontScale="85000" lnSpcReduction="20000"/>
          </a:bodyPr>
          <a:lstStyle/>
          <a:p>
            <a:r>
              <a:rPr lang="en-ZA" dirty="0" smtClean="0"/>
              <a:t>Human component:</a:t>
            </a:r>
          </a:p>
          <a:p>
            <a:pPr lvl="1"/>
            <a:r>
              <a:rPr lang="en-ZA" dirty="0" smtClean="0"/>
              <a:t>Worked with </a:t>
            </a:r>
            <a:r>
              <a:rPr lang="en-ZA" dirty="0" smtClean="0">
                <a:solidFill>
                  <a:schemeClr val="accent2">
                    <a:lumMod val="75000"/>
                  </a:schemeClr>
                </a:solidFill>
              </a:rPr>
              <a:t>650 farmers</a:t>
            </a:r>
          </a:p>
          <a:p>
            <a:pPr lvl="1"/>
            <a:r>
              <a:rPr lang="en-ZA" dirty="0" smtClean="0">
                <a:solidFill>
                  <a:schemeClr val="accent2">
                    <a:lumMod val="75000"/>
                  </a:schemeClr>
                </a:solidFill>
              </a:rPr>
              <a:t>80% decrease </a:t>
            </a:r>
            <a:r>
              <a:rPr lang="en-ZA" dirty="0" smtClean="0"/>
              <a:t>in lethal removal</a:t>
            </a:r>
          </a:p>
          <a:p>
            <a:pPr lvl="1"/>
            <a:r>
              <a:rPr lang="en-ZA" dirty="0" smtClean="0"/>
              <a:t>Increase in tolerance towards carnivores</a:t>
            </a:r>
          </a:p>
          <a:p>
            <a:pPr lvl="1"/>
            <a:r>
              <a:rPr lang="en-US" dirty="0" smtClean="0">
                <a:solidFill>
                  <a:schemeClr val="accent2">
                    <a:lumMod val="75000"/>
                  </a:schemeClr>
                </a:solidFill>
              </a:rPr>
              <a:t>90%</a:t>
            </a:r>
            <a:r>
              <a:rPr lang="en-US" dirty="0" smtClean="0"/>
              <a:t> of assisted farmers </a:t>
            </a:r>
            <a:r>
              <a:rPr lang="en-US" dirty="0" smtClean="0">
                <a:solidFill>
                  <a:schemeClr val="accent2">
                    <a:lumMod val="75000"/>
                  </a:schemeClr>
                </a:solidFill>
              </a:rPr>
              <a:t>repeated request for assistance</a:t>
            </a:r>
          </a:p>
          <a:p>
            <a:pPr lvl="1"/>
            <a:r>
              <a:rPr lang="en-US" dirty="0" smtClean="0"/>
              <a:t>Increase in conflict calls =&gt; increase in trust by farmers</a:t>
            </a:r>
          </a:p>
          <a:p>
            <a:pPr lvl="1"/>
            <a:r>
              <a:rPr lang="en-US" dirty="0" smtClean="0">
                <a:solidFill>
                  <a:schemeClr val="accent2">
                    <a:lumMod val="75000"/>
                  </a:schemeClr>
                </a:solidFill>
              </a:rPr>
              <a:t>Increase in farmer outreach </a:t>
            </a:r>
            <a:r>
              <a:rPr lang="en-US" dirty="0" smtClean="0"/>
              <a:t>(13 farmers for N093)</a:t>
            </a:r>
          </a:p>
          <a:p>
            <a:pPr lvl="1"/>
            <a:r>
              <a:rPr lang="en-US" dirty="0" smtClean="0">
                <a:solidFill>
                  <a:schemeClr val="accent2">
                    <a:lumMod val="75000"/>
                  </a:schemeClr>
                </a:solidFill>
              </a:rPr>
              <a:t>Changing farmers’ mind set</a:t>
            </a:r>
          </a:p>
          <a:p>
            <a:pPr lvl="1">
              <a:buNone/>
            </a:pPr>
            <a:endParaRPr lang="en-ZA" dirty="0" smtClean="0"/>
          </a:p>
          <a:p>
            <a:r>
              <a:rPr lang="en-ZA" dirty="0" smtClean="0"/>
              <a:t>Predator component:</a:t>
            </a:r>
          </a:p>
          <a:p>
            <a:pPr lvl="1"/>
            <a:r>
              <a:rPr lang="en-ZA" dirty="0" smtClean="0"/>
              <a:t>77 carnivores collared with GPS or VHF collars</a:t>
            </a:r>
          </a:p>
          <a:p>
            <a:pPr lvl="2"/>
            <a:r>
              <a:rPr lang="en-ZA" dirty="0" smtClean="0"/>
              <a:t>5 brown hyena</a:t>
            </a:r>
          </a:p>
          <a:p>
            <a:pPr lvl="2"/>
            <a:r>
              <a:rPr lang="en-ZA" dirty="0" smtClean="0"/>
              <a:t>44 cheetahs</a:t>
            </a:r>
          </a:p>
          <a:p>
            <a:pPr lvl="2"/>
            <a:r>
              <a:rPr lang="en-ZA" dirty="0" smtClean="0"/>
              <a:t>27 leopards</a:t>
            </a:r>
          </a:p>
          <a:p>
            <a:pPr lvl="2"/>
            <a:r>
              <a:rPr lang="en-ZA" dirty="0" smtClean="0"/>
              <a:t>1 </a:t>
            </a:r>
            <a:r>
              <a:rPr lang="en-ZA" dirty="0" err="1" smtClean="0"/>
              <a:t>serval</a:t>
            </a:r>
            <a:endParaRPr lang="en-ZA" dirty="0" smtClean="0"/>
          </a:p>
          <a:p>
            <a:pPr lvl="2">
              <a:buNone/>
            </a:pPr>
            <a:endParaRPr lang="en-ZA" dirty="0" smtClean="0"/>
          </a:p>
          <a:p>
            <a:pPr lvl="2"/>
            <a:endParaRPr lang="en-ZA" dirty="0"/>
          </a:p>
        </p:txBody>
      </p:sp>
      <p:pic>
        <p:nvPicPr>
          <p:cNvPr id="4" name="Picture 3" descr="Naankuse-Logo-Black-2048.png"/>
          <p:cNvPicPr>
            <a:picLocks noChangeAspect="1"/>
          </p:cNvPicPr>
          <p:nvPr/>
        </p:nvPicPr>
        <p:blipFill>
          <a:blip r:embed="rId2" cstate="print"/>
          <a:stretch>
            <a:fillRect/>
          </a:stretch>
        </p:blipFill>
        <p:spPr>
          <a:xfrm>
            <a:off x="7596336" y="45944"/>
            <a:ext cx="1502296" cy="1222816"/>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1000"/>
                                        <p:tgtEl>
                                          <p:spTgt spid="3">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amond(in)">
                                      <p:cBhvr>
                                        <p:cTn id="10" dur="1000"/>
                                        <p:tgtEl>
                                          <p:spTgt spid="3">
                                            <p:txEl>
                                              <p:pRg st="1" end="1"/>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amond(in)">
                                      <p:cBhvr>
                                        <p:cTn id="13" dur="1000"/>
                                        <p:tgtEl>
                                          <p:spTgt spid="3">
                                            <p:txEl>
                                              <p:pRg st="2" end="2"/>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amond(in)">
                                      <p:cBhvr>
                                        <p:cTn id="16" dur="1000"/>
                                        <p:tgtEl>
                                          <p:spTgt spid="3">
                                            <p:txEl>
                                              <p:pRg st="3" end="3"/>
                                            </p:txEl>
                                          </p:spTgt>
                                        </p:tgtEl>
                                      </p:cBhvr>
                                    </p:animEffect>
                                  </p:childTnLst>
                                </p:cTn>
                              </p:par>
                              <p:par>
                                <p:cTn id="17" presetID="8"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amond(in)">
                                      <p:cBhvr>
                                        <p:cTn id="19" dur="1000"/>
                                        <p:tgtEl>
                                          <p:spTgt spid="3">
                                            <p:txEl>
                                              <p:pRg st="4" end="4"/>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amond(in)">
                                      <p:cBhvr>
                                        <p:cTn id="22" dur="1000"/>
                                        <p:tgtEl>
                                          <p:spTgt spid="3">
                                            <p:txEl>
                                              <p:pRg st="5" end="5"/>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diamond(in)">
                                      <p:cBhvr>
                                        <p:cTn id="25" dur="1000"/>
                                        <p:tgtEl>
                                          <p:spTgt spid="3">
                                            <p:txEl>
                                              <p:pRg st="6" end="6"/>
                                            </p:txEl>
                                          </p:spTgt>
                                        </p:tgtEl>
                                      </p:cBhvr>
                                    </p:animEffect>
                                  </p:childTnLst>
                                </p:cTn>
                              </p:par>
                              <p:par>
                                <p:cTn id="26" presetID="8" presetClass="entr" presetSubtype="16"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diamond(in)">
                                      <p:cBhvr>
                                        <p:cTn id="28" dur="10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diamond(in)">
                                      <p:cBhvr>
                                        <p:cTn id="33" dur="1000"/>
                                        <p:tgtEl>
                                          <p:spTgt spid="3">
                                            <p:txEl>
                                              <p:pRg st="9" end="9"/>
                                            </p:txEl>
                                          </p:spTgt>
                                        </p:tgtEl>
                                      </p:cBhvr>
                                    </p:animEffect>
                                  </p:childTnLst>
                                </p:cTn>
                              </p:par>
                              <p:par>
                                <p:cTn id="34" presetID="8" presetClass="entr" presetSubtype="16"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diamond(in)">
                                      <p:cBhvr>
                                        <p:cTn id="36" dur="1000"/>
                                        <p:tgtEl>
                                          <p:spTgt spid="3">
                                            <p:txEl>
                                              <p:pRg st="10" end="10"/>
                                            </p:txEl>
                                          </p:spTgt>
                                        </p:tgtEl>
                                      </p:cBhvr>
                                    </p:animEffect>
                                  </p:childTnLst>
                                </p:cTn>
                              </p:par>
                              <p:par>
                                <p:cTn id="37" presetID="8" presetClass="entr" presetSubtype="16"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diamond(in)">
                                      <p:cBhvr>
                                        <p:cTn id="39" dur="1000"/>
                                        <p:tgtEl>
                                          <p:spTgt spid="3">
                                            <p:txEl>
                                              <p:pRg st="11" end="11"/>
                                            </p:txEl>
                                          </p:spTgt>
                                        </p:tgtEl>
                                      </p:cBhvr>
                                    </p:animEffect>
                                  </p:childTnLst>
                                </p:cTn>
                              </p:par>
                              <p:par>
                                <p:cTn id="40" presetID="8" presetClass="entr" presetSubtype="16" fill="hold" nodeType="with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diamond(in)">
                                      <p:cBhvr>
                                        <p:cTn id="42" dur="1000"/>
                                        <p:tgtEl>
                                          <p:spTgt spid="3">
                                            <p:txEl>
                                              <p:pRg st="12" end="12"/>
                                            </p:txEl>
                                          </p:spTgt>
                                        </p:tgtEl>
                                      </p:cBhvr>
                                    </p:animEffect>
                                  </p:childTnLst>
                                </p:cTn>
                              </p:par>
                              <p:par>
                                <p:cTn id="43" presetID="8" presetClass="entr" presetSubtype="16"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animEffect transition="in" filter="diamond(in)">
                                      <p:cBhvr>
                                        <p:cTn id="45" dur="1000"/>
                                        <p:tgtEl>
                                          <p:spTgt spid="3">
                                            <p:txEl>
                                              <p:pRg st="13" end="13"/>
                                            </p:txEl>
                                          </p:spTgt>
                                        </p:tgtEl>
                                      </p:cBhvr>
                                    </p:animEffect>
                                  </p:childTnLst>
                                </p:cTn>
                              </p:par>
                              <p:par>
                                <p:cTn id="46" presetID="8" presetClass="entr" presetSubtype="16" fill="hold" nodeType="withEffect">
                                  <p:stCondLst>
                                    <p:cond delay="0"/>
                                  </p:stCondLst>
                                  <p:childTnLst>
                                    <p:set>
                                      <p:cBhvr>
                                        <p:cTn id="47" dur="1" fill="hold">
                                          <p:stCondLst>
                                            <p:cond delay="0"/>
                                          </p:stCondLst>
                                        </p:cTn>
                                        <p:tgtEl>
                                          <p:spTgt spid="3">
                                            <p:txEl>
                                              <p:pRg st="14" end="14"/>
                                            </p:txEl>
                                          </p:spTgt>
                                        </p:tgtEl>
                                        <p:attrNameLst>
                                          <p:attrName>style.visibility</p:attrName>
                                        </p:attrNameLst>
                                      </p:cBhvr>
                                      <p:to>
                                        <p:strVal val="visible"/>
                                      </p:to>
                                    </p:set>
                                    <p:animEffect transition="in" filter="diamond(in)">
                                      <p:cBhvr>
                                        <p:cTn id="48" dur="10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800" dirty="0" smtClean="0">
                <a:solidFill>
                  <a:schemeClr val="tx1"/>
                </a:solidFill>
              </a:rPr>
              <a:t>Human – carnivore conflict N/</a:t>
            </a:r>
            <a:r>
              <a:rPr lang="en-ZA" sz="2800" dirty="0" err="1" smtClean="0">
                <a:solidFill>
                  <a:schemeClr val="tx1"/>
                </a:solidFill>
              </a:rPr>
              <a:t>a’an</a:t>
            </a:r>
            <a:r>
              <a:rPr lang="en-ZA" sz="2800" dirty="0" smtClean="0">
                <a:solidFill>
                  <a:schemeClr val="tx1"/>
                </a:solidFill>
              </a:rPr>
              <a:t> </a:t>
            </a:r>
            <a:r>
              <a:rPr lang="en-ZA" sz="2800" dirty="0" err="1" smtClean="0">
                <a:solidFill>
                  <a:schemeClr val="tx1"/>
                </a:solidFill>
              </a:rPr>
              <a:t>ku</a:t>
            </a:r>
            <a:r>
              <a:rPr lang="en-ZA" sz="2800" dirty="0" smtClean="0">
                <a:solidFill>
                  <a:schemeClr val="tx1"/>
                </a:solidFill>
              </a:rPr>
              <a:t> </a:t>
            </a:r>
            <a:r>
              <a:rPr lang="en-ZA" sz="2800" dirty="0" err="1" smtClean="0">
                <a:solidFill>
                  <a:schemeClr val="tx1"/>
                </a:solidFill>
              </a:rPr>
              <a:t>sê</a:t>
            </a:r>
            <a:r>
              <a:rPr lang="en-ZA" sz="2800" dirty="0" smtClean="0">
                <a:solidFill>
                  <a:schemeClr val="tx1"/>
                </a:solidFill>
              </a:rPr>
              <a:t> </a:t>
            </a:r>
            <a:br>
              <a:rPr lang="en-ZA" sz="2800" dirty="0" smtClean="0">
                <a:solidFill>
                  <a:schemeClr val="tx1"/>
                </a:solidFill>
              </a:rPr>
            </a:br>
            <a:r>
              <a:rPr lang="en-ZA" sz="2800" dirty="0" smtClean="0">
                <a:solidFill>
                  <a:schemeClr val="accent2">
                    <a:lumMod val="75000"/>
                  </a:schemeClr>
                </a:solidFill>
              </a:rPr>
              <a:t>Using GPS to track </a:t>
            </a:r>
            <a:r>
              <a:rPr lang="en-ZA" sz="2800" dirty="0" err="1" smtClean="0">
                <a:solidFill>
                  <a:schemeClr val="accent2">
                    <a:lumMod val="75000"/>
                  </a:schemeClr>
                </a:solidFill>
              </a:rPr>
              <a:t>translocated</a:t>
            </a:r>
            <a:r>
              <a:rPr lang="en-ZA" sz="2800" dirty="0" smtClean="0">
                <a:solidFill>
                  <a:schemeClr val="accent2">
                    <a:lumMod val="75000"/>
                  </a:schemeClr>
                </a:solidFill>
              </a:rPr>
              <a:t> animals</a:t>
            </a:r>
            <a:endParaRPr lang="en-ZA" sz="2800" dirty="0">
              <a:solidFill>
                <a:schemeClr val="accent2">
                  <a:lumMod val="75000"/>
                </a:schemeClr>
              </a:solidFill>
            </a:endParaRPr>
          </a:p>
        </p:txBody>
      </p:sp>
      <p:sp>
        <p:nvSpPr>
          <p:cNvPr id="3" name="Content Placeholder 2"/>
          <p:cNvSpPr>
            <a:spLocks noGrp="1"/>
          </p:cNvSpPr>
          <p:nvPr>
            <p:ph sz="quarter" idx="1"/>
          </p:nvPr>
        </p:nvSpPr>
        <p:spPr/>
        <p:txBody>
          <a:bodyPr>
            <a:normAutofit/>
          </a:bodyPr>
          <a:lstStyle/>
          <a:p>
            <a:r>
              <a:rPr lang="en-ZA" dirty="0" smtClean="0"/>
              <a:t>GPS collars needed and used to track </a:t>
            </a:r>
            <a:r>
              <a:rPr lang="en-ZA" dirty="0" err="1" smtClean="0"/>
              <a:t>translocated</a:t>
            </a:r>
            <a:r>
              <a:rPr lang="en-ZA" dirty="0" smtClean="0"/>
              <a:t> animals</a:t>
            </a:r>
          </a:p>
          <a:p>
            <a:endParaRPr lang="en-ZA" dirty="0" smtClean="0"/>
          </a:p>
          <a:p>
            <a:r>
              <a:rPr lang="en-ZA" dirty="0" smtClean="0"/>
              <a:t>Translocation success evaluation, based on GPS information:</a:t>
            </a:r>
          </a:p>
          <a:p>
            <a:pPr lvl="1"/>
            <a:r>
              <a:rPr lang="en-ZA" dirty="0" smtClean="0"/>
              <a:t>Homing instinct : going back to conflict area</a:t>
            </a:r>
          </a:p>
          <a:p>
            <a:pPr lvl="1"/>
            <a:r>
              <a:rPr lang="en-ZA" dirty="0" smtClean="0"/>
              <a:t>Eventual livestock predation and further conflict assessment</a:t>
            </a:r>
          </a:p>
          <a:p>
            <a:pPr lvl="1"/>
            <a:r>
              <a:rPr lang="en-ZA" dirty="0" smtClean="0"/>
              <a:t>Production of offspring : assessed with GPS data</a:t>
            </a:r>
          </a:p>
          <a:p>
            <a:endParaRPr lang="en-ZA" dirty="0" smtClean="0"/>
          </a:p>
          <a:p>
            <a:endParaRPr lang="en-ZA" dirty="0"/>
          </a:p>
        </p:txBody>
      </p:sp>
      <p:pic>
        <p:nvPicPr>
          <p:cNvPr id="4" name="Picture 3" descr="Naankuse-Logo-Black-2048.png"/>
          <p:cNvPicPr>
            <a:picLocks noChangeAspect="1"/>
          </p:cNvPicPr>
          <p:nvPr/>
        </p:nvPicPr>
        <p:blipFill>
          <a:blip r:embed="rId2" cstate="print"/>
          <a:stretch>
            <a:fillRect/>
          </a:stretch>
        </p:blipFill>
        <p:spPr>
          <a:xfrm>
            <a:off x="7596336" y="45944"/>
            <a:ext cx="1502296" cy="122281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800" dirty="0" smtClean="0">
                <a:solidFill>
                  <a:schemeClr val="tx1"/>
                </a:solidFill>
              </a:rPr>
              <a:t>Successful translocation</a:t>
            </a:r>
            <a:r>
              <a:rPr lang="en-ZA" sz="2800" dirty="0" smtClean="0"/>
              <a:t/>
            </a:r>
            <a:br>
              <a:rPr lang="en-ZA" sz="2800" dirty="0" smtClean="0"/>
            </a:br>
            <a:r>
              <a:rPr lang="en-ZA" sz="2800" dirty="0" smtClean="0">
                <a:solidFill>
                  <a:schemeClr val="accent2">
                    <a:lumMod val="75000"/>
                  </a:schemeClr>
                </a:solidFill>
              </a:rPr>
              <a:t>Lightning case study</a:t>
            </a:r>
          </a:p>
        </p:txBody>
      </p:sp>
      <p:sp>
        <p:nvSpPr>
          <p:cNvPr id="3" name="Content Placeholder 2"/>
          <p:cNvSpPr>
            <a:spLocks noGrp="1"/>
          </p:cNvSpPr>
          <p:nvPr>
            <p:ph sz="quarter" idx="1"/>
          </p:nvPr>
        </p:nvSpPr>
        <p:spPr>
          <a:xfrm>
            <a:off x="179512" y="1600200"/>
            <a:ext cx="6264696" cy="5257800"/>
          </a:xfrm>
        </p:spPr>
        <p:txBody>
          <a:bodyPr>
            <a:normAutofit fontScale="70000" lnSpcReduction="20000"/>
          </a:bodyPr>
          <a:lstStyle/>
          <a:p>
            <a:r>
              <a:rPr lang="en-US" sz="3300" dirty="0" smtClean="0"/>
              <a:t>Young cub (4-6 months) caught on farmland in March 2008</a:t>
            </a:r>
          </a:p>
          <a:p>
            <a:r>
              <a:rPr lang="en-US" sz="3300" dirty="0" smtClean="0"/>
              <a:t>Cared </a:t>
            </a:r>
            <a:r>
              <a:rPr lang="en-US" sz="3300" dirty="0"/>
              <a:t>for at N/</a:t>
            </a:r>
            <a:r>
              <a:rPr lang="en-US" sz="3300" dirty="0" err="1"/>
              <a:t>a’an</a:t>
            </a:r>
            <a:r>
              <a:rPr lang="en-US" sz="3300" dirty="0"/>
              <a:t> </a:t>
            </a:r>
            <a:r>
              <a:rPr lang="en-US" sz="3300" dirty="0" err="1"/>
              <a:t>ku</a:t>
            </a:r>
            <a:r>
              <a:rPr lang="en-US" sz="3300" dirty="0"/>
              <a:t> </a:t>
            </a:r>
            <a:r>
              <a:rPr lang="en-US" sz="3300" dirty="0" err="1"/>
              <a:t>sê</a:t>
            </a:r>
            <a:r>
              <a:rPr lang="en-US" sz="3300" dirty="0"/>
              <a:t> Sanctuary until </a:t>
            </a:r>
            <a:r>
              <a:rPr lang="en-US" sz="3300" dirty="0" smtClean="0"/>
              <a:t>full-grown</a:t>
            </a:r>
            <a:endParaRPr lang="en-ZA" sz="3300" dirty="0"/>
          </a:p>
          <a:p>
            <a:r>
              <a:rPr lang="en-US" sz="3300" dirty="0"/>
              <a:t>Minimum contact </a:t>
            </a:r>
            <a:r>
              <a:rPr lang="en-US" sz="3300" dirty="0" smtClean="0"/>
              <a:t>allowed to </a:t>
            </a:r>
            <a:r>
              <a:rPr lang="en-US" sz="3300" dirty="0"/>
              <a:t>prevent </a:t>
            </a:r>
            <a:r>
              <a:rPr lang="en-US" sz="3300" dirty="0" smtClean="0"/>
              <a:t>habituation </a:t>
            </a:r>
          </a:p>
          <a:p>
            <a:pPr lvl="1">
              <a:buFont typeface="Symbol"/>
              <a:buChar char="Þ"/>
            </a:pPr>
            <a:r>
              <a:rPr lang="en-US" sz="3000" dirty="0" smtClean="0"/>
              <a:t>never imprinted</a:t>
            </a:r>
          </a:p>
          <a:p>
            <a:r>
              <a:rPr lang="en-US" sz="3300" dirty="0"/>
              <a:t>R</a:t>
            </a:r>
            <a:r>
              <a:rPr lang="en-US" sz="3300" dirty="0" smtClean="0"/>
              <a:t>eleased </a:t>
            </a:r>
            <a:r>
              <a:rPr lang="en-US" sz="3300" dirty="0"/>
              <a:t>in December 2009 into the </a:t>
            </a:r>
            <a:r>
              <a:rPr lang="en-US" sz="3300" dirty="0" err="1"/>
              <a:t>Kulala</a:t>
            </a:r>
            <a:r>
              <a:rPr lang="en-US" sz="3300" dirty="0"/>
              <a:t> Wilderness Reserve, in the South West of </a:t>
            </a:r>
            <a:r>
              <a:rPr lang="en-US" sz="3300" dirty="0" smtClean="0"/>
              <a:t>Namibia</a:t>
            </a:r>
            <a:endParaRPr lang="en-US" sz="3300" dirty="0"/>
          </a:p>
          <a:p>
            <a:r>
              <a:rPr lang="en-US" sz="3300" dirty="0"/>
              <a:t>F</a:t>
            </a:r>
            <a:r>
              <a:rPr lang="en-US" sz="3300" dirty="0" smtClean="0"/>
              <a:t>itted </a:t>
            </a:r>
            <a:r>
              <a:rPr lang="en-US" sz="3300" dirty="0"/>
              <a:t>with a GPS </a:t>
            </a:r>
            <a:r>
              <a:rPr lang="en-US" sz="3300" dirty="0" smtClean="0"/>
              <a:t>collar</a:t>
            </a:r>
          </a:p>
          <a:p>
            <a:pPr lvl="1">
              <a:buFont typeface="Symbol"/>
              <a:buChar char="Þ"/>
            </a:pPr>
            <a:r>
              <a:rPr lang="en-US" sz="3000" dirty="0" smtClean="0"/>
              <a:t>adapted </a:t>
            </a:r>
            <a:r>
              <a:rPr lang="en-US" sz="3000" dirty="0"/>
              <a:t>well to her new </a:t>
            </a:r>
            <a:r>
              <a:rPr lang="en-US" sz="3000" dirty="0" smtClean="0"/>
              <a:t>home</a:t>
            </a:r>
          </a:p>
          <a:p>
            <a:pPr lvl="1">
              <a:buFont typeface="Symbol"/>
              <a:buChar char="Þ"/>
            </a:pPr>
            <a:r>
              <a:rPr lang="en-US" sz="3000" dirty="0" smtClean="0"/>
              <a:t>Successful hunting</a:t>
            </a:r>
          </a:p>
          <a:p>
            <a:pPr lvl="1">
              <a:buFont typeface="Symbol"/>
              <a:buChar char="Þ"/>
            </a:pPr>
            <a:r>
              <a:rPr lang="en-US" sz="3000" dirty="0" smtClean="0"/>
              <a:t>No livestock predation since 2009 </a:t>
            </a:r>
            <a:endParaRPr lang="en-ZA" sz="3000" dirty="0" smtClean="0"/>
          </a:p>
          <a:p>
            <a:r>
              <a:rPr lang="en-ZA" sz="3300" dirty="0" smtClean="0"/>
              <a:t>Long term monitoring: 2009 – 2016 (4 collaring)</a:t>
            </a:r>
          </a:p>
          <a:p>
            <a:r>
              <a:rPr lang="en-ZA" sz="3300" dirty="0" smtClean="0"/>
              <a:t>4 Litters of cubs (2011, 2013,  2015 , 2016)</a:t>
            </a:r>
            <a:endParaRPr lang="en-ZA" dirty="0" smtClean="0"/>
          </a:p>
          <a:p>
            <a:endParaRPr lang="en-ZA" dirty="0"/>
          </a:p>
        </p:txBody>
      </p:sp>
      <p:pic>
        <p:nvPicPr>
          <p:cNvPr id="4" name="Picture 3" descr="Naankuse-Logo-Black-2048.png"/>
          <p:cNvPicPr>
            <a:picLocks noChangeAspect="1"/>
          </p:cNvPicPr>
          <p:nvPr/>
        </p:nvPicPr>
        <p:blipFill>
          <a:blip r:embed="rId2" cstate="print"/>
          <a:stretch>
            <a:fillRect/>
          </a:stretch>
        </p:blipFill>
        <p:spPr>
          <a:xfrm>
            <a:off x="7596336" y="45944"/>
            <a:ext cx="1502296" cy="1222816"/>
          </a:xfrm>
          <a:prstGeom prst="rect">
            <a:avLst/>
          </a:prstGeom>
        </p:spPr>
      </p:pic>
      <p:pic>
        <p:nvPicPr>
          <p:cNvPr id="1026" name="Picture 2" descr="F:\baby_waking_up.jpg"/>
          <p:cNvPicPr>
            <a:picLocks noChangeAspect="1" noChangeArrowheads="1"/>
          </p:cNvPicPr>
          <p:nvPr/>
        </p:nvPicPr>
        <p:blipFill>
          <a:blip r:embed="rId3" cstate="print"/>
          <a:srcRect l="20085" t="10545" r="28697" b="9616"/>
          <a:stretch>
            <a:fillRect/>
          </a:stretch>
        </p:blipFill>
        <p:spPr bwMode="auto">
          <a:xfrm>
            <a:off x="6444208" y="1628800"/>
            <a:ext cx="2376264" cy="2469451"/>
          </a:xfrm>
          <a:prstGeom prst="rect">
            <a:avLst/>
          </a:prstGeom>
          <a:noFill/>
        </p:spPr>
      </p:pic>
      <p:pic>
        <p:nvPicPr>
          <p:cNvPr id="1028" name="Picture 4" descr="F:\Lightning re collaring 11Oct2016\Table\GOPR7713.JPG"/>
          <p:cNvPicPr>
            <a:picLocks noChangeAspect="1" noChangeArrowheads="1"/>
          </p:cNvPicPr>
          <p:nvPr/>
        </p:nvPicPr>
        <p:blipFill>
          <a:blip r:embed="rId4" cstate="print"/>
          <a:srcRect l="47638" t="38450" r="31100" b="32150"/>
          <a:stretch>
            <a:fillRect/>
          </a:stretch>
        </p:blipFill>
        <p:spPr bwMode="auto">
          <a:xfrm rot="16200000">
            <a:off x="6486641" y="4178654"/>
            <a:ext cx="2291397" cy="2376264"/>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500"/>
                                        <p:tgtEl>
                                          <p:spTgt spid="3">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linds(horizontal)">
                                      <p:cBhvr>
                                        <p:cTn id="24" dur="500"/>
                                        <p:tgtEl>
                                          <p:spTgt spid="3">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blinds(horizontal)">
                                      <p:cBhvr>
                                        <p:cTn id="30" dur="500"/>
                                        <p:tgtEl>
                                          <p:spTgt spid="3">
                                            <p:txEl>
                                              <p:pRg st="7" end="7"/>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blinds(horizontal)">
                                      <p:cBhvr>
                                        <p:cTn id="33" dur="500"/>
                                        <p:tgtEl>
                                          <p:spTgt spid="3">
                                            <p:txEl>
                                              <p:pRg st="8" end="8"/>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blinds(horizontal)">
                                      <p:cBhvr>
                                        <p:cTn id="36" dur="500"/>
                                        <p:tgtEl>
                                          <p:spTgt spid="3">
                                            <p:txEl>
                                              <p:pRg st="9" end="9"/>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blinds(horizontal)">
                                      <p:cBhvr>
                                        <p:cTn id="3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6839672" cy="1040160"/>
          </a:xfrm>
        </p:spPr>
        <p:txBody>
          <a:bodyPr>
            <a:normAutofit fontScale="90000"/>
          </a:bodyPr>
          <a:lstStyle/>
          <a:p>
            <a:r>
              <a:rPr lang="en-ZA" sz="3100" dirty="0" smtClean="0">
                <a:solidFill>
                  <a:schemeClr val="tx1"/>
                </a:solidFill>
              </a:rPr>
              <a:t>Succes of Translocation: </a:t>
            </a:r>
            <a:r>
              <a:rPr lang="en-ZA" sz="3100" dirty="0" smtClean="0">
                <a:solidFill>
                  <a:schemeClr val="accent2">
                    <a:lumMod val="75000"/>
                  </a:schemeClr>
                </a:solidFill>
              </a:rPr>
              <a:t>cheetahs (1)</a:t>
            </a:r>
            <a:r>
              <a:rPr lang="en-ZA" dirty="0" smtClean="0"/>
              <a:t/>
            </a:r>
            <a:br>
              <a:rPr lang="en-ZA" dirty="0" smtClean="0"/>
            </a:br>
            <a:r>
              <a:rPr lang="en-ZA" sz="1300" dirty="0" smtClean="0"/>
              <a:t>“</a:t>
            </a:r>
            <a:r>
              <a:rPr lang="en-ZA" sz="1300" b="1" dirty="0" smtClean="0"/>
              <a:t>Cheetahs (Acinonyx jubatus) running the gauntlet: an evaluation of translocations into free-range environments in Namibia”, </a:t>
            </a:r>
            <a:r>
              <a:rPr lang="en-ZA" sz="1300" b="1" dirty="0" smtClean="0"/>
              <a:t>Weise,van Vuuren </a:t>
            </a:r>
            <a:r>
              <a:rPr lang="en-ZA" sz="1300" b="1" dirty="0" smtClean="0"/>
              <a:t>et al. (2015), </a:t>
            </a:r>
            <a:r>
              <a:rPr lang="en-ZA" sz="1300" b="1" dirty="0" err="1" smtClean="0"/>
              <a:t>PeerJ</a:t>
            </a:r>
            <a:r>
              <a:rPr lang="en-ZA" sz="1300" b="1" dirty="0" smtClean="0"/>
              <a:t>, DOI 10.7717/peerj.1346</a:t>
            </a:r>
            <a:r>
              <a:rPr lang="en-ZA" sz="1800" dirty="0" smtClean="0"/>
              <a:t/>
            </a:r>
            <a:br>
              <a:rPr lang="en-ZA" sz="1800" dirty="0" smtClean="0"/>
            </a:br>
            <a:endParaRPr lang="en-ZA" sz="1800" dirty="0"/>
          </a:p>
        </p:txBody>
      </p:sp>
      <p:sp>
        <p:nvSpPr>
          <p:cNvPr id="3" name="Content Placeholder 2"/>
          <p:cNvSpPr>
            <a:spLocks noGrp="1"/>
          </p:cNvSpPr>
          <p:nvPr>
            <p:ph sz="quarter" idx="1"/>
          </p:nvPr>
        </p:nvSpPr>
        <p:spPr>
          <a:xfrm>
            <a:off x="395536" y="1628800"/>
            <a:ext cx="8496944" cy="1584176"/>
          </a:xfrm>
        </p:spPr>
        <p:txBody>
          <a:bodyPr>
            <a:noAutofit/>
          </a:bodyPr>
          <a:lstStyle/>
          <a:p>
            <a:pPr marL="320040" lvl="1" indent="-320040">
              <a:spcBef>
                <a:spcPts val="700"/>
              </a:spcBef>
              <a:buClr>
                <a:schemeClr val="accent2"/>
              </a:buClr>
              <a:buSzPct val="60000"/>
              <a:buFont typeface="Wingdings"/>
              <a:buChar char=""/>
            </a:pPr>
            <a:r>
              <a:rPr lang="en-ZA" sz="1600" u="sng" dirty="0" smtClean="0"/>
              <a:t>Success:</a:t>
            </a:r>
          </a:p>
          <a:p>
            <a:pPr lvl="1"/>
            <a:r>
              <a:rPr lang="en-ZA" sz="1600" dirty="0" smtClean="0"/>
              <a:t>Overall success rate of </a:t>
            </a:r>
            <a:r>
              <a:rPr lang="en-ZA" sz="1600" b="1" u="sng" dirty="0" smtClean="0">
                <a:solidFill>
                  <a:schemeClr val="tx2"/>
                </a:solidFill>
              </a:rPr>
              <a:t>57% </a:t>
            </a:r>
            <a:r>
              <a:rPr lang="en-ZA" sz="1600" dirty="0" smtClean="0"/>
              <a:t>after one year</a:t>
            </a:r>
            <a:r>
              <a:rPr lang="en-ZA" sz="1600" b="1" u="sng" dirty="0" smtClean="0">
                <a:solidFill>
                  <a:schemeClr val="tx2"/>
                </a:solidFill>
              </a:rPr>
              <a:t>, 40% </a:t>
            </a:r>
            <a:r>
              <a:rPr lang="en-ZA" sz="1600" dirty="0" smtClean="0"/>
              <a:t>after 2 years</a:t>
            </a:r>
          </a:p>
          <a:p>
            <a:pPr lvl="1"/>
            <a:r>
              <a:rPr lang="en-ZA" sz="1600" dirty="0" smtClean="0"/>
              <a:t>Several females </a:t>
            </a:r>
            <a:r>
              <a:rPr lang="en-ZA" sz="1600" b="1" u="sng" dirty="0" smtClean="0">
                <a:solidFill>
                  <a:schemeClr val="tx2"/>
                </a:solidFill>
              </a:rPr>
              <a:t>successfully raised cubs </a:t>
            </a:r>
            <a:r>
              <a:rPr lang="en-ZA" sz="1600" dirty="0" smtClean="0"/>
              <a:t>released with them</a:t>
            </a:r>
          </a:p>
          <a:p>
            <a:pPr lvl="1"/>
            <a:r>
              <a:rPr lang="en-ZA" sz="1600" dirty="0" smtClean="0"/>
              <a:t>Surviving females </a:t>
            </a:r>
            <a:r>
              <a:rPr lang="en-ZA" sz="1600" b="1" u="sng" dirty="0" smtClean="0">
                <a:solidFill>
                  <a:schemeClr val="tx2"/>
                </a:solidFill>
              </a:rPr>
              <a:t>produced new litters</a:t>
            </a:r>
          </a:p>
          <a:p>
            <a:pPr marL="320040" lvl="1" indent="-320040">
              <a:spcBef>
                <a:spcPts val="700"/>
              </a:spcBef>
              <a:buClr>
                <a:schemeClr val="accent2"/>
              </a:buClr>
              <a:buSzPct val="60000"/>
              <a:buFont typeface="Wingdings"/>
              <a:buChar char=""/>
            </a:pPr>
            <a:endParaRPr lang="en-ZA" sz="1600" dirty="0" smtClean="0"/>
          </a:p>
        </p:txBody>
      </p:sp>
      <p:pic>
        <p:nvPicPr>
          <p:cNvPr id="8" name="Picture 7" descr="Naankuse-Logo-Black-2048.png"/>
          <p:cNvPicPr>
            <a:picLocks noChangeAspect="1"/>
          </p:cNvPicPr>
          <p:nvPr/>
        </p:nvPicPr>
        <p:blipFill>
          <a:blip r:embed="rId2" cstate="print"/>
          <a:stretch>
            <a:fillRect/>
          </a:stretch>
        </p:blipFill>
        <p:spPr>
          <a:xfrm>
            <a:off x="7596336" y="45944"/>
            <a:ext cx="1502296" cy="1222816"/>
          </a:xfrm>
          <a:prstGeom prst="rect">
            <a:avLst/>
          </a:prstGeom>
        </p:spPr>
      </p:pic>
      <p:grpSp>
        <p:nvGrpSpPr>
          <p:cNvPr id="16" name="Groupe 15"/>
          <p:cNvGrpSpPr/>
          <p:nvPr/>
        </p:nvGrpSpPr>
        <p:grpSpPr>
          <a:xfrm>
            <a:off x="331912" y="2924944"/>
            <a:ext cx="8416552" cy="3880048"/>
            <a:chOff x="331912" y="2924944"/>
            <a:chExt cx="8416552" cy="3880048"/>
          </a:xfrm>
        </p:grpSpPr>
        <p:sp>
          <p:nvSpPr>
            <p:cNvPr id="6" name="Right Arrow 5"/>
            <p:cNvSpPr/>
            <p:nvPr/>
          </p:nvSpPr>
          <p:spPr>
            <a:xfrm>
              <a:off x="971600" y="4221088"/>
              <a:ext cx="423664" cy="20764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ight Arrow 6"/>
            <p:cNvSpPr/>
            <p:nvPr/>
          </p:nvSpPr>
          <p:spPr>
            <a:xfrm>
              <a:off x="979984" y="4517504"/>
              <a:ext cx="423664" cy="20764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Content Placeholder 2"/>
            <p:cNvSpPr txBox="1">
              <a:spLocks/>
            </p:cNvSpPr>
            <p:nvPr/>
          </p:nvSpPr>
          <p:spPr>
            <a:xfrm>
              <a:off x="331912" y="2924944"/>
              <a:ext cx="8416552" cy="3880048"/>
            </a:xfrm>
            <a:prstGeom prst="rect">
              <a:avLst/>
            </a:prstGeom>
          </p:spPr>
          <p:txBody>
            <a:bodyPr vert="horz">
              <a:noAutofit/>
            </a:bodyPr>
            <a:lstStyle/>
            <a:p>
              <a:pPr marL="320040" marR="0" lvl="1"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endParaRPr kumimoji="0" lang="en-ZA" sz="1600" b="0" i="0" u="none" strike="noStrike" kern="1200" cap="none" spc="0" normalizeH="0" baseline="0" noProof="0" dirty="0" smtClean="0">
                <a:ln>
                  <a:noFill/>
                </a:ln>
                <a:solidFill>
                  <a:schemeClr val="tx1"/>
                </a:solidFill>
                <a:effectLst/>
                <a:uLnTx/>
                <a:uFillTx/>
                <a:latin typeface="+mn-lt"/>
                <a:ea typeface="+mn-ea"/>
                <a:cs typeface="+mn-cs"/>
              </a:endParaRPr>
            </a:p>
            <a:p>
              <a:pPr marL="320040" marR="0" lvl="1"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ZA" sz="1600" b="0" i="0" u="sng" strike="noStrike" kern="1200" cap="none" spc="0" normalizeH="0" baseline="0" noProof="0" dirty="0" smtClean="0">
                  <a:ln>
                    <a:noFill/>
                  </a:ln>
                  <a:solidFill>
                    <a:schemeClr val="tx1"/>
                  </a:solidFill>
                  <a:effectLst/>
                  <a:uLnTx/>
                  <a:uFillTx/>
                  <a:latin typeface="+mn-lt"/>
                  <a:ea typeface="+mn-ea"/>
                  <a:cs typeface="+mn-cs"/>
                </a:rPr>
                <a:t>Factors influencing Success:</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r>
                <a:rPr kumimoji="0" lang="en-ZA" sz="1600" b="0" i="0" u="none" strike="noStrike" kern="1200" cap="none" spc="0" normalizeH="0" baseline="0" noProof="0" dirty="0" smtClean="0">
                  <a:ln>
                    <a:noFill/>
                  </a:ln>
                  <a:solidFill>
                    <a:schemeClr val="tx1"/>
                  </a:solidFill>
                  <a:effectLst/>
                  <a:uLnTx/>
                  <a:uFillTx/>
                  <a:latin typeface="+mn-lt"/>
                  <a:ea typeface="+mn-ea"/>
                  <a:cs typeface="+mn-cs"/>
                </a:rPr>
                <a:t>Translocation success </a:t>
              </a:r>
              <a:r>
                <a:rPr kumimoji="0" lang="en-ZA" sz="1600" b="1" i="0" u="sng" strike="noStrike" kern="1200" cap="none" spc="0" normalizeH="0" baseline="0" noProof="0" dirty="0" smtClean="0">
                  <a:ln>
                    <a:noFill/>
                  </a:ln>
                  <a:solidFill>
                    <a:schemeClr val="tx2"/>
                  </a:solidFill>
                  <a:effectLst/>
                  <a:uLnTx/>
                  <a:uFillTx/>
                  <a:latin typeface="+mn-lt"/>
                  <a:ea typeface="+mn-ea"/>
                  <a:cs typeface="+mn-cs"/>
                </a:rPr>
                <a:t>was significantly associated with degree of habituation to humans</a:t>
              </a:r>
              <a:r>
                <a:rPr kumimoji="0" lang="en-ZA" sz="1600" b="0" i="0" u="none" strike="noStrike" kern="1200" cap="none" spc="0" normalizeH="0" baseline="0" noProof="0" dirty="0" smtClean="0">
                  <a:ln>
                    <a:noFill/>
                  </a:ln>
                  <a:solidFill>
                    <a:schemeClr val="tx1"/>
                  </a:solidFill>
                  <a:effectLst/>
                  <a:uLnTx/>
                  <a:uFillTx/>
                  <a:latin typeface="+mn-lt"/>
                  <a:ea typeface="+mn-ea"/>
                  <a:cs typeface="+mn-cs"/>
                </a:rPr>
                <a:t>, strongly associated with the amount of time spent in captivity</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r>
                <a:rPr kumimoji="0" lang="en-ZA" sz="1600" b="0" i="0" u="none" strike="noStrike" kern="1200" cap="none" spc="0" normalizeH="0" baseline="0" noProof="0" dirty="0" smtClean="0">
                  <a:ln>
                    <a:noFill/>
                  </a:ln>
                  <a:solidFill>
                    <a:schemeClr val="tx1"/>
                  </a:solidFill>
                  <a:effectLst/>
                  <a:uLnTx/>
                  <a:uFillTx/>
                  <a:latin typeface="+mn-lt"/>
                  <a:ea typeface="+mn-ea"/>
                  <a:cs typeface="+mn-cs"/>
                </a:rPr>
                <a:t>                 Re-wildling of captive-reared cheetahs unsuccessful strategy</a:t>
              </a: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None/>
                <a:tabLst/>
                <a:defRPr/>
              </a:pPr>
              <a:r>
                <a:rPr kumimoji="0" lang="en-ZA" sz="1600" b="0" i="1" u="none" strike="noStrike" kern="1200" cap="none" spc="0" normalizeH="0" baseline="0" noProof="0" dirty="0" smtClean="0">
                  <a:ln>
                    <a:noFill/>
                  </a:ln>
                  <a:solidFill>
                    <a:schemeClr val="tx1"/>
                  </a:solidFill>
                  <a:effectLst/>
                  <a:uLnTx/>
                  <a:uFillTx/>
                  <a:latin typeface="+mn-lt"/>
                  <a:ea typeface="+mn-ea"/>
                  <a:cs typeface="+mn-cs"/>
                </a:rPr>
                <a:t>   		     </a:t>
              </a:r>
              <a:r>
                <a:rPr kumimoji="0" lang="en-ZA" sz="1600" b="0" i="0" u="none" strike="noStrike" kern="1200" cap="none" spc="0" normalizeH="0" baseline="0" noProof="0" dirty="0" smtClean="0">
                  <a:ln>
                    <a:noFill/>
                  </a:ln>
                  <a:solidFill>
                    <a:schemeClr val="tx1"/>
                  </a:solidFill>
                  <a:effectLst/>
                  <a:uLnTx/>
                  <a:uFillTx/>
                  <a:latin typeface="+mn-lt"/>
                  <a:ea typeface="+mn-ea"/>
                  <a:cs typeface="+mn-cs"/>
                </a:rPr>
                <a:t>Animals intended for free-range release should </a:t>
              </a:r>
              <a:r>
                <a:rPr kumimoji="0" lang="en-ZA" sz="1600" b="1" i="0" u="none" strike="noStrike" kern="1200" cap="none" spc="0" normalizeH="0" baseline="0" noProof="0" dirty="0" smtClean="0">
                  <a:ln>
                    <a:noFill/>
                  </a:ln>
                  <a:solidFill>
                    <a:schemeClr val="tx1"/>
                  </a:solidFill>
                  <a:effectLst/>
                  <a:uLnTx/>
                  <a:uFillTx/>
                  <a:latin typeface="+mn-lt"/>
                  <a:ea typeface="+mn-ea"/>
                  <a:cs typeface="+mn-cs"/>
                </a:rPr>
                <a:t>not</a:t>
              </a:r>
              <a:r>
                <a:rPr kumimoji="0" lang="en-ZA" sz="1600" b="0" i="0" u="none" strike="noStrike" kern="1200" cap="none" spc="0" normalizeH="0" baseline="0" noProof="0" dirty="0" smtClean="0">
                  <a:ln>
                    <a:noFill/>
                  </a:ln>
                  <a:solidFill>
                    <a:schemeClr val="tx1"/>
                  </a:solidFill>
                  <a:effectLst/>
                  <a:uLnTx/>
                  <a:uFillTx/>
                  <a:latin typeface="+mn-lt"/>
                  <a:ea typeface="+mn-ea"/>
                  <a:cs typeface="+mn-cs"/>
                </a:rPr>
                <a:t> be raised in captivity and </a:t>
              </a:r>
              <a:r>
                <a:rPr kumimoji="0" lang="en-ZA" sz="1600" b="1" i="0" u="none" strike="noStrike" kern="1200" cap="none" spc="0" normalizeH="0" baseline="0" noProof="0" dirty="0" smtClean="0">
                  <a:ln>
                    <a:noFill/>
                  </a:ln>
                  <a:solidFill>
                    <a:schemeClr val="tx1"/>
                  </a:solidFill>
                  <a:effectLst/>
                  <a:uLnTx/>
                  <a:uFillTx/>
                  <a:latin typeface="+mn-lt"/>
                  <a:ea typeface="+mn-ea"/>
                  <a:cs typeface="+mn-cs"/>
                </a:rPr>
                <a:t>be held 	     &lt;250 days</a:t>
              </a:r>
              <a:endParaRPr kumimoji="0" lang="en-ZA" sz="1600" b="0" i="0" u="none" strike="noStrike" kern="1200" cap="none" spc="0" normalizeH="0" baseline="0" noProof="0" dirty="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r>
                <a:rPr kumimoji="0" lang="en-ZA" sz="1600" b="1" i="0" u="sng" strike="noStrike" kern="1200" cap="none" spc="0" normalizeH="0" baseline="0" noProof="0" dirty="0" smtClean="0">
                  <a:ln>
                    <a:noFill/>
                  </a:ln>
                  <a:solidFill>
                    <a:schemeClr val="tx2"/>
                  </a:solidFill>
                  <a:effectLst/>
                  <a:uLnTx/>
                  <a:uFillTx/>
                  <a:latin typeface="+mn-lt"/>
                  <a:ea typeface="+mn-ea"/>
                  <a:cs typeface="+mn-cs"/>
                </a:rPr>
                <a:t>No beneficial effect of soft release </a:t>
              </a:r>
              <a:r>
                <a:rPr kumimoji="0" lang="en-ZA" sz="1600" b="0" i="0" u="none" strike="noStrike" kern="1200" cap="none" spc="0" normalizeH="0" baseline="0" noProof="0" dirty="0" smtClean="0">
                  <a:ln>
                    <a:noFill/>
                  </a:ln>
                  <a:solidFill>
                    <a:schemeClr val="tx1"/>
                  </a:solidFill>
                  <a:effectLst/>
                  <a:uLnTx/>
                  <a:uFillTx/>
                  <a:latin typeface="+mn-lt"/>
                  <a:ea typeface="+mn-ea"/>
                  <a:cs typeface="+mn-cs"/>
                </a:rPr>
                <a:t>to reduce exploratory movements (even after acclimation of up to 9.5 months)</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r>
                <a:rPr kumimoji="0" lang="en-ZA" sz="1600" b="1" i="0" u="sng" strike="noStrike" kern="1200" cap="none" spc="0" normalizeH="0" baseline="0" noProof="0" dirty="0" smtClean="0">
                  <a:ln>
                    <a:noFill/>
                  </a:ln>
                  <a:solidFill>
                    <a:schemeClr val="tx2"/>
                  </a:solidFill>
                  <a:effectLst/>
                  <a:uLnTx/>
                  <a:uFillTx/>
                  <a:latin typeface="+mn-lt"/>
                  <a:ea typeface="+mn-ea"/>
                  <a:cs typeface="+mn-cs"/>
                </a:rPr>
                <a:t>Spotted </a:t>
              </a:r>
              <a:r>
                <a:rPr kumimoji="0" lang="en-ZA" sz="1600" b="1" i="0" u="sng" strike="noStrike" kern="1200" cap="none" spc="0" normalizeH="0" baseline="0" noProof="0" dirty="0" err="1" smtClean="0">
                  <a:ln>
                    <a:noFill/>
                  </a:ln>
                  <a:solidFill>
                    <a:schemeClr val="tx2"/>
                  </a:solidFill>
                  <a:effectLst/>
                  <a:uLnTx/>
                  <a:uFillTx/>
                  <a:latin typeface="+mn-lt"/>
                  <a:ea typeface="+mn-ea"/>
                  <a:cs typeface="+mn-cs"/>
                </a:rPr>
                <a:t>hyaena</a:t>
              </a:r>
              <a:r>
                <a:rPr kumimoji="0" lang="en-ZA" sz="1600" b="1" i="0" u="sng" strike="noStrike" kern="1200" cap="none" spc="0" normalizeH="0" baseline="0" noProof="0" dirty="0" smtClean="0">
                  <a:ln>
                    <a:noFill/>
                  </a:ln>
                  <a:solidFill>
                    <a:schemeClr val="tx2"/>
                  </a:solidFill>
                  <a:effectLst/>
                  <a:uLnTx/>
                  <a:uFillTx/>
                  <a:latin typeface="+mn-lt"/>
                  <a:ea typeface="+mn-ea"/>
                  <a:cs typeface="+mn-cs"/>
                </a:rPr>
                <a:t> </a:t>
              </a:r>
              <a:r>
                <a:rPr kumimoji="0" lang="en-ZA" sz="1600" b="0" i="0" u="none" strike="noStrike" kern="1200" cap="none" spc="0" normalizeH="0" baseline="0" noProof="0" dirty="0" smtClean="0">
                  <a:ln>
                    <a:noFill/>
                  </a:ln>
                  <a:solidFill>
                    <a:schemeClr val="tx1"/>
                  </a:solidFill>
                  <a:effectLst/>
                  <a:uLnTx/>
                  <a:uFillTx/>
                  <a:latin typeface="+mn-lt"/>
                  <a:ea typeface="+mn-ea"/>
                  <a:cs typeface="+mn-cs"/>
                </a:rPr>
                <a:t>presence had a marked effect on survivorship (</a:t>
              </a:r>
              <a:r>
                <a:rPr kumimoji="0" lang="en-ZA" sz="1600" b="1" i="0" u="sng" strike="noStrike" kern="1200" cap="none" spc="0" normalizeH="0" baseline="0" noProof="0" dirty="0" smtClean="0">
                  <a:ln>
                    <a:noFill/>
                  </a:ln>
                  <a:solidFill>
                    <a:schemeClr val="tx2"/>
                  </a:solidFill>
                  <a:effectLst/>
                  <a:uLnTx/>
                  <a:uFillTx/>
                  <a:latin typeface="+mn-lt"/>
                  <a:ea typeface="+mn-ea"/>
                  <a:cs typeface="+mn-cs"/>
                </a:rPr>
                <a:t>33% of confirmed deaths</a:t>
              </a:r>
              <a:r>
                <a:rPr kumimoji="0" lang="en-ZA" sz="1600" b="0" i="0" u="none" strike="noStrike" kern="1200" cap="none" spc="0" normalizeH="0" baseline="0" noProof="0" dirty="0" smtClean="0">
                  <a:ln>
                    <a:noFill/>
                  </a:ln>
                  <a:solidFill>
                    <a:schemeClr val="tx1"/>
                  </a:solidFill>
                  <a:effectLst/>
                  <a:uLnTx/>
                  <a:uFillTx/>
                  <a:latin typeface="+mn-lt"/>
                  <a:ea typeface="+mn-ea"/>
                  <a:cs typeface="+mn-cs"/>
                </a:rPr>
                <a:t>) </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r>
                <a:rPr kumimoji="0" lang="en-ZA" sz="1600" b="1" i="0" u="sng" strike="noStrike" kern="1200" cap="none" spc="0" normalizeH="0" baseline="0" noProof="0" dirty="0" smtClean="0">
                  <a:ln>
                    <a:noFill/>
                  </a:ln>
                  <a:solidFill>
                    <a:schemeClr val="tx2"/>
                  </a:solidFill>
                  <a:effectLst/>
                  <a:uLnTx/>
                  <a:uFillTx/>
                  <a:latin typeface="+mn-lt"/>
                  <a:ea typeface="+mn-ea"/>
                  <a:cs typeface="+mn-cs"/>
                </a:rPr>
                <a:t>Human-related mortalities has the highest impact </a:t>
              </a:r>
              <a:r>
                <a:rPr kumimoji="0" lang="en-ZA" sz="1600" b="0" i="0" u="none" strike="noStrike" kern="1200" cap="none" spc="0" normalizeH="0" baseline="0" noProof="0" dirty="0" smtClean="0">
                  <a:ln>
                    <a:noFill/>
                  </a:ln>
                  <a:solidFill>
                    <a:schemeClr val="tx1"/>
                  </a:solidFill>
                  <a:effectLst/>
                  <a:uLnTx/>
                  <a:uFillTx/>
                  <a:latin typeface="+mn-lt"/>
                  <a:ea typeface="+mn-ea"/>
                  <a:cs typeface="+mn-cs"/>
                </a:rPr>
                <a:t>on cheetah survival after animals left target recipient area</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556792"/>
            <a:ext cx="8153400" cy="5112568"/>
          </a:xfrm>
        </p:spPr>
        <p:txBody>
          <a:bodyPr>
            <a:normAutofit fontScale="55000" lnSpcReduction="20000"/>
          </a:bodyPr>
          <a:lstStyle/>
          <a:p>
            <a:r>
              <a:rPr lang="en-ZA" u="sng" dirty="0" smtClean="0"/>
              <a:t>Conflict</a:t>
            </a:r>
            <a:r>
              <a:rPr lang="en-ZA" dirty="0" smtClean="0"/>
              <a:t>:</a:t>
            </a:r>
          </a:p>
          <a:p>
            <a:endParaRPr lang="en-ZA" dirty="0" smtClean="0"/>
          </a:p>
          <a:p>
            <a:pPr lvl="1"/>
            <a:r>
              <a:rPr lang="en-ZA" sz="2900" dirty="0" err="1" smtClean="0"/>
              <a:t>Translocated</a:t>
            </a:r>
            <a:r>
              <a:rPr lang="en-ZA" sz="2900" dirty="0" smtClean="0"/>
              <a:t> cheetahs </a:t>
            </a:r>
            <a:r>
              <a:rPr lang="en-ZA" sz="2900" b="1" u="sng" dirty="0" smtClean="0">
                <a:solidFill>
                  <a:schemeClr val="tx2"/>
                </a:solidFill>
              </a:rPr>
              <a:t>caused little conflict </a:t>
            </a:r>
            <a:r>
              <a:rPr lang="en-ZA" sz="2900" dirty="0" smtClean="0"/>
              <a:t>(17.4%, n=23)</a:t>
            </a:r>
          </a:p>
          <a:p>
            <a:pPr lvl="1"/>
            <a:endParaRPr lang="en-ZA" sz="2900" dirty="0" smtClean="0"/>
          </a:p>
          <a:p>
            <a:pPr lvl="1"/>
            <a:r>
              <a:rPr lang="en-ZA" sz="2900" dirty="0" smtClean="0"/>
              <a:t>Long-distance (&gt;137 km) translocations proven </a:t>
            </a:r>
            <a:r>
              <a:rPr lang="en-ZA" sz="2900" b="1" u="sng" dirty="0" smtClean="0">
                <a:solidFill>
                  <a:schemeClr val="tx2"/>
                </a:solidFill>
              </a:rPr>
              <a:t>effective in preventing homing</a:t>
            </a:r>
          </a:p>
          <a:p>
            <a:pPr>
              <a:buNone/>
            </a:pPr>
            <a:endParaRPr lang="en-ZA" dirty="0" smtClean="0"/>
          </a:p>
          <a:p>
            <a:r>
              <a:rPr lang="en-ZA" u="sng" dirty="0" smtClean="0"/>
              <a:t>Considerations</a:t>
            </a:r>
          </a:p>
          <a:p>
            <a:endParaRPr lang="en-ZA" dirty="0" smtClean="0"/>
          </a:p>
          <a:p>
            <a:pPr lvl="1"/>
            <a:r>
              <a:rPr lang="en-ZA" sz="2900" b="1" u="sng" dirty="0" err="1" smtClean="0">
                <a:solidFill>
                  <a:schemeClr val="tx2"/>
                </a:solidFill>
              </a:rPr>
              <a:t>Translocating</a:t>
            </a:r>
            <a:r>
              <a:rPr lang="en-ZA" sz="2900" b="1" u="sng" dirty="0" smtClean="0">
                <a:solidFill>
                  <a:schemeClr val="tx2"/>
                </a:solidFill>
              </a:rPr>
              <a:t> cheetahs into managed reserves </a:t>
            </a:r>
            <a:r>
              <a:rPr lang="en-ZA" sz="2900" dirty="0" smtClean="0"/>
              <a:t>that provide control over movements and large carnivore assemblies can </a:t>
            </a:r>
            <a:r>
              <a:rPr lang="en-ZA" sz="2900" b="1" u="sng" dirty="0" smtClean="0">
                <a:solidFill>
                  <a:schemeClr val="tx2"/>
                </a:solidFill>
              </a:rPr>
              <a:t>mitigate the influence of humans and competing predators</a:t>
            </a:r>
            <a:r>
              <a:rPr lang="en-ZA" sz="2900" dirty="0" smtClean="0"/>
              <a:t>, thus improving prospects of survival considerably</a:t>
            </a:r>
          </a:p>
          <a:p>
            <a:pPr lvl="1">
              <a:buNone/>
            </a:pPr>
            <a:r>
              <a:rPr lang="en-ZA" sz="2900" dirty="0" smtClean="0"/>
              <a:t> </a:t>
            </a:r>
          </a:p>
          <a:p>
            <a:pPr lvl="1"/>
            <a:r>
              <a:rPr lang="en-ZA" sz="2900" dirty="0" smtClean="0"/>
              <a:t>Cheetahs </a:t>
            </a:r>
            <a:r>
              <a:rPr lang="en-ZA" sz="2900" dirty="0" err="1" smtClean="0"/>
              <a:t>translocated</a:t>
            </a:r>
            <a:r>
              <a:rPr lang="en-ZA" sz="2900" dirty="0" smtClean="0"/>
              <a:t> into managed reserves may be </a:t>
            </a:r>
            <a:r>
              <a:rPr lang="en-ZA" sz="2900" b="1" u="sng" dirty="0" smtClean="0">
                <a:solidFill>
                  <a:schemeClr val="tx2"/>
                </a:solidFill>
              </a:rPr>
              <a:t>beneficial for tourism interest</a:t>
            </a:r>
          </a:p>
          <a:p>
            <a:pPr lvl="1">
              <a:buNone/>
            </a:pPr>
            <a:endParaRPr lang="en-ZA" sz="2900" dirty="0" smtClean="0"/>
          </a:p>
          <a:p>
            <a:pPr lvl="1"/>
            <a:r>
              <a:rPr lang="en-ZA" sz="2900" dirty="0" smtClean="0"/>
              <a:t>Translocation can </a:t>
            </a:r>
            <a:r>
              <a:rPr lang="en-ZA" sz="2900" b="1" u="sng" dirty="0" smtClean="0">
                <a:solidFill>
                  <a:schemeClr val="tx2"/>
                </a:solidFill>
              </a:rPr>
              <a:t>successfully conserve</a:t>
            </a:r>
            <a:r>
              <a:rPr lang="en-ZA" sz="2900" dirty="0" smtClean="0"/>
              <a:t> individual cheetahs and </a:t>
            </a:r>
            <a:r>
              <a:rPr lang="en-ZA" sz="2900" b="1" u="sng" dirty="0" smtClean="0">
                <a:solidFill>
                  <a:schemeClr val="tx2"/>
                </a:solidFill>
              </a:rPr>
              <a:t>locally boost their populations</a:t>
            </a:r>
          </a:p>
          <a:p>
            <a:pPr lvl="1">
              <a:buNone/>
            </a:pPr>
            <a:endParaRPr lang="en-ZA" sz="2900" dirty="0" smtClean="0"/>
          </a:p>
          <a:p>
            <a:pPr lvl="1"/>
            <a:r>
              <a:rPr lang="en-ZA" sz="2900" b="1" u="sng" dirty="0" smtClean="0">
                <a:solidFill>
                  <a:schemeClr val="tx2"/>
                </a:solidFill>
              </a:rPr>
              <a:t>Rigorous candidate and recipient area selection </a:t>
            </a:r>
            <a:r>
              <a:rPr lang="en-ZA" sz="2900" dirty="0" smtClean="0"/>
              <a:t>can improve its efficacy</a:t>
            </a:r>
          </a:p>
          <a:p>
            <a:pPr lvl="1"/>
            <a:endParaRPr lang="en-ZA" sz="2900" dirty="0" smtClean="0"/>
          </a:p>
          <a:p>
            <a:pPr>
              <a:buNone/>
            </a:pPr>
            <a:endParaRPr lang="en-ZA" dirty="0" smtClean="0"/>
          </a:p>
          <a:p>
            <a:pPr>
              <a:buNone/>
            </a:pPr>
            <a:endParaRPr lang="en-ZA" dirty="0"/>
          </a:p>
        </p:txBody>
      </p:sp>
      <p:pic>
        <p:nvPicPr>
          <p:cNvPr id="4" name="Picture 3" descr="Naankuse-Logo-Black-2048.png"/>
          <p:cNvPicPr>
            <a:picLocks noChangeAspect="1"/>
          </p:cNvPicPr>
          <p:nvPr/>
        </p:nvPicPr>
        <p:blipFill>
          <a:blip r:embed="rId2" cstate="print"/>
          <a:stretch>
            <a:fillRect/>
          </a:stretch>
        </p:blipFill>
        <p:spPr>
          <a:xfrm>
            <a:off x="7596336" y="45944"/>
            <a:ext cx="1502296" cy="1222816"/>
          </a:xfrm>
          <a:prstGeom prst="rect">
            <a:avLst/>
          </a:prstGeom>
        </p:spPr>
      </p:pic>
      <p:sp>
        <p:nvSpPr>
          <p:cNvPr id="5" name="Title 1"/>
          <p:cNvSpPr txBox="1">
            <a:spLocks/>
          </p:cNvSpPr>
          <p:nvPr/>
        </p:nvSpPr>
        <p:spPr>
          <a:xfrm>
            <a:off x="611560" y="188640"/>
            <a:ext cx="6839672" cy="1040160"/>
          </a:xfrm>
          <a:prstGeom prst="rect">
            <a:avLst/>
          </a:prstGeom>
        </p:spPr>
        <p:txBody>
          <a:bodyPr vert="horz" anchor="ctr">
            <a:normAutofit fontScale="9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3100" b="0" i="0" u="none" strike="noStrike" kern="1200" cap="none" spc="0" normalizeH="0" baseline="0" noProof="0" dirty="0" smtClean="0">
                <a:ln>
                  <a:noFill/>
                </a:ln>
                <a:solidFill>
                  <a:schemeClr val="tx1"/>
                </a:solidFill>
                <a:effectLst/>
                <a:uLnTx/>
                <a:uFillTx/>
                <a:latin typeface="+mj-lt"/>
                <a:ea typeface="+mj-ea"/>
                <a:cs typeface="+mj-cs"/>
              </a:rPr>
              <a:t>Succes of Translocation: </a:t>
            </a:r>
            <a:r>
              <a:rPr kumimoji="0" lang="en-ZA" sz="3100" b="0" i="0" u="none" strike="noStrike" kern="1200" cap="none" spc="0" normalizeH="0" baseline="0" noProof="0" dirty="0" smtClean="0">
                <a:ln>
                  <a:noFill/>
                </a:ln>
                <a:solidFill>
                  <a:schemeClr val="accent2">
                    <a:lumMod val="75000"/>
                  </a:schemeClr>
                </a:solidFill>
                <a:effectLst/>
                <a:uLnTx/>
                <a:uFillTx/>
                <a:latin typeface="+mj-lt"/>
                <a:ea typeface="+mj-ea"/>
                <a:cs typeface="+mj-cs"/>
              </a:rPr>
              <a:t>cheetahs (2)</a:t>
            </a:r>
            <a:r>
              <a:rPr kumimoji="0" lang="en-ZA" sz="4400" b="0" i="0" u="none" strike="noStrike" kern="1200" cap="none" spc="0" normalizeH="0" baseline="0" noProof="0" dirty="0" smtClean="0">
                <a:ln>
                  <a:noFill/>
                </a:ln>
                <a:solidFill>
                  <a:schemeClr val="tx2"/>
                </a:solidFill>
                <a:effectLst/>
                <a:uLnTx/>
                <a:uFillTx/>
                <a:latin typeface="+mj-lt"/>
                <a:ea typeface="+mj-ea"/>
                <a:cs typeface="+mj-cs"/>
              </a:rPr>
              <a:t/>
            </a:r>
            <a:br>
              <a:rPr kumimoji="0" lang="en-ZA" sz="4400" b="0" i="0" u="none" strike="noStrike" kern="1200" cap="none" spc="0" normalizeH="0" baseline="0" noProof="0" dirty="0" smtClean="0">
                <a:ln>
                  <a:noFill/>
                </a:ln>
                <a:solidFill>
                  <a:schemeClr val="tx2"/>
                </a:solidFill>
                <a:effectLst/>
                <a:uLnTx/>
                <a:uFillTx/>
                <a:latin typeface="+mj-lt"/>
                <a:ea typeface="+mj-ea"/>
                <a:cs typeface="+mj-cs"/>
              </a:rPr>
            </a:br>
            <a:r>
              <a:rPr kumimoji="0" lang="en-ZA" sz="1300" b="0" i="0" u="none" strike="noStrike" kern="1200" cap="none" spc="0" normalizeH="0" baseline="0" noProof="0" dirty="0" smtClean="0">
                <a:ln>
                  <a:noFill/>
                </a:ln>
                <a:solidFill>
                  <a:schemeClr val="tx2"/>
                </a:solidFill>
                <a:effectLst/>
                <a:uLnTx/>
                <a:uFillTx/>
                <a:latin typeface="+mj-lt"/>
                <a:ea typeface="+mj-ea"/>
                <a:cs typeface="+mj-cs"/>
              </a:rPr>
              <a:t>“</a:t>
            </a:r>
            <a:r>
              <a:rPr kumimoji="0" lang="en-ZA" sz="1300" b="1" i="0" u="none" strike="noStrike" kern="1200" cap="none" spc="0" normalizeH="0" baseline="0" noProof="0" dirty="0" smtClean="0">
                <a:ln>
                  <a:noFill/>
                </a:ln>
                <a:solidFill>
                  <a:schemeClr val="tx2"/>
                </a:solidFill>
                <a:effectLst/>
                <a:uLnTx/>
                <a:uFillTx/>
                <a:latin typeface="+mj-lt"/>
                <a:ea typeface="+mj-ea"/>
                <a:cs typeface="+mj-cs"/>
              </a:rPr>
              <a:t>Cheetahs (Acinonyx jubatus) running the gauntlet: an evaluation of translocations into free-range environments in Namibia”, </a:t>
            </a:r>
            <a:r>
              <a:rPr kumimoji="0" lang="en-ZA" sz="1300" b="1" i="0" u="none" strike="noStrike" kern="1200" cap="none" spc="0" normalizeH="0" baseline="0" noProof="0" dirty="0" smtClean="0">
                <a:ln>
                  <a:noFill/>
                </a:ln>
                <a:solidFill>
                  <a:schemeClr val="tx2"/>
                </a:solidFill>
                <a:effectLst/>
                <a:uLnTx/>
                <a:uFillTx/>
                <a:latin typeface="+mj-lt"/>
                <a:ea typeface="+mj-ea"/>
                <a:cs typeface="+mj-cs"/>
              </a:rPr>
              <a:t>Weise van Vuuren </a:t>
            </a:r>
            <a:r>
              <a:rPr kumimoji="0" lang="en-ZA" sz="1300" b="1" i="0" u="none" strike="noStrike" kern="1200" cap="none" spc="0" normalizeH="0" baseline="0" noProof="0" dirty="0" smtClean="0">
                <a:ln>
                  <a:noFill/>
                </a:ln>
                <a:solidFill>
                  <a:schemeClr val="tx2"/>
                </a:solidFill>
                <a:effectLst/>
                <a:uLnTx/>
                <a:uFillTx/>
                <a:latin typeface="+mj-lt"/>
                <a:ea typeface="+mj-ea"/>
                <a:cs typeface="+mj-cs"/>
              </a:rPr>
              <a:t>et al. (2015), </a:t>
            </a:r>
            <a:r>
              <a:rPr kumimoji="0" lang="en-ZA" sz="1300" b="1" i="0" u="none" strike="noStrike" kern="1200" cap="none" spc="0" normalizeH="0" baseline="0" noProof="0" dirty="0" err="1" smtClean="0">
                <a:ln>
                  <a:noFill/>
                </a:ln>
                <a:solidFill>
                  <a:schemeClr val="tx2"/>
                </a:solidFill>
                <a:effectLst/>
                <a:uLnTx/>
                <a:uFillTx/>
                <a:latin typeface="+mj-lt"/>
                <a:ea typeface="+mj-ea"/>
                <a:cs typeface="+mj-cs"/>
              </a:rPr>
              <a:t>PeerJ</a:t>
            </a:r>
            <a:r>
              <a:rPr kumimoji="0" lang="en-ZA" sz="1300" b="1" i="0" u="none" strike="noStrike" kern="1200" cap="none" spc="0" normalizeH="0" baseline="0" noProof="0" dirty="0" smtClean="0">
                <a:ln>
                  <a:noFill/>
                </a:ln>
                <a:solidFill>
                  <a:schemeClr val="tx2"/>
                </a:solidFill>
                <a:effectLst/>
                <a:uLnTx/>
                <a:uFillTx/>
                <a:latin typeface="+mj-lt"/>
                <a:ea typeface="+mj-ea"/>
                <a:cs typeface="+mj-cs"/>
              </a:rPr>
              <a:t>, DOI 10.7717/peerj.1346</a:t>
            </a:r>
            <a:r>
              <a:rPr kumimoji="0" lang="en-ZA" sz="1800" b="0" i="0" u="none" strike="noStrike" kern="1200" cap="none" spc="0" normalizeH="0" baseline="0" noProof="0" dirty="0" smtClean="0">
                <a:ln>
                  <a:noFill/>
                </a:ln>
                <a:solidFill>
                  <a:schemeClr val="tx2"/>
                </a:solidFill>
                <a:effectLst/>
                <a:uLnTx/>
                <a:uFillTx/>
                <a:latin typeface="+mj-lt"/>
                <a:ea typeface="+mj-ea"/>
                <a:cs typeface="+mj-cs"/>
              </a:rPr>
              <a:t/>
            </a:r>
            <a:br>
              <a:rPr kumimoji="0" lang="en-ZA" sz="1800" b="0" i="0" u="none" strike="noStrike" kern="1200" cap="none" spc="0" normalizeH="0" baseline="0" noProof="0" dirty="0" smtClean="0">
                <a:ln>
                  <a:noFill/>
                </a:ln>
                <a:solidFill>
                  <a:schemeClr val="tx2"/>
                </a:solidFill>
                <a:effectLst/>
                <a:uLnTx/>
                <a:uFillTx/>
                <a:latin typeface="+mj-lt"/>
                <a:ea typeface="+mj-ea"/>
                <a:cs typeface="+mj-cs"/>
              </a:rPr>
            </a:br>
            <a:endParaRPr kumimoji="0" lang="en-ZA" sz="18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heckerboard(across)">
                                      <p:cBhvr>
                                        <p:cTn id="10" dur="500"/>
                                        <p:tgtEl>
                                          <p:spTgt spid="3">
                                            <p:txEl>
                                              <p:pRg st="2" end="2"/>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checkerboard(across)">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checkerboard(across)">
                                      <p:cBhvr>
                                        <p:cTn id="18" dur="500"/>
                                        <p:tgtEl>
                                          <p:spTgt spid="3">
                                            <p:txEl>
                                              <p:pRg st="6" end="6"/>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checkerboard(across)">
                                      <p:cBhvr>
                                        <p:cTn id="21" dur="500"/>
                                        <p:tgtEl>
                                          <p:spTgt spid="3">
                                            <p:txEl>
                                              <p:pRg st="8" end="8"/>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checkerboard(across)">
                                      <p:cBhvr>
                                        <p:cTn id="24" dur="500"/>
                                        <p:tgtEl>
                                          <p:spTgt spid="3">
                                            <p:txEl>
                                              <p:pRg st="9" end="9"/>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27" dur="500"/>
                                        <p:tgtEl>
                                          <p:spTgt spid="3">
                                            <p:txEl>
                                              <p:pRg st="10" end="10"/>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30" dur="500"/>
                                        <p:tgtEl>
                                          <p:spTgt spid="3">
                                            <p:txEl>
                                              <p:pRg st="12" end="12"/>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animEffect transition="in" filter="checkerboard(across)">
                                      <p:cBhvr>
                                        <p:cTn id="33"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72008"/>
            <a:ext cx="7056784" cy="1124744"/>
          </a:xfrm>
        </p:spPr>
        <p:txBody>
          <a:bodyPr>
            <a:normAutofit fontScale="90000"/>
          </a:bodyPr>
          <a:lstStyle/>
          <a:p>
            <a:r>
              <a:rPr lang="en-ZA" sz="3100" dirty="0" smtClean="0">
                <a:solidFill>
                  <a:schemeClr val="tx1"/>
                </a:solidFill>
              </a:rPr>
              <a:t>Success of translocation</a:t>
            </a:r>
            <a:r>
              <a:rPr lang="en-ZA" sz="3100" dirty="0" smtClean="0"/>
              <a:t>: </a:t>
            </a:r>
            <a:r>
              <a:rPr lang="en-ZA" sz="3100" dirty="0" smtClean="0">
                <a:solidFill>
                  <a:schemeClr val="accent2">
                    <a:lumMod val="75000"/>
                  </a:schemeClr>
                </a:solidFill>
              </a:rPr>
              <a:t>other species</a:t>
            </a:r>
            <a:r>
              <a:rPr lang="en-ZA" dirty="0" smtClean="0"/>
              <a:t/>
            </a:r>
            <a:br>
              <a:rPr lang="en-ZA" dirty="0" smtClean="0"/>
            </a:br>
            <a:r>
              <a:rPr lang="en-ZA" sz="1300" b="1" dirty="0" smtClean="0"/>
              <a:t>“Financial costs of large carnivore translocations--accounting for conservation”, Weise </a:t>
            </a:r>
            <a:r>
              <a:rPr lang="en-ZA" sz="1300" b="1" dirty="0" smtClean="0"/>
              <a:t>van Vuuren et </a:t>
            </a:r>
            <a:r>
              <a:rPr lang="en-ZA" sz="1300" b="1" dirty="0" smtClean="0"/>
              <a:t>al. (2014), PLoS One, 15;9(8):e105042 doi: 10.1371</a:t>
            </a:r>
            <a:br>
              <a:rPr lang="en-ZA" sz="1300" b="1" dirty="0" smtClean="0"/>
            </a:br>
            <a:r>
              <a:rPr lang="en-ZA" sz="1300" b="1" dirty="0" smtClean="0"/>
              <a:t> “A home away from home: insights from successful leopard (Panthera pardus) translocations” </a:t>
            </a:r>
            <a:r>
              <a:rPr lang="en-ZA" sz="1300" b="1" dirty="0" smtClean="0"/>
              <a:t>Weise van Vuuren </a:t>
            </a:r>
            <a:r>
              <a:rPr lang="en-ZA" sz="1300" b="1" dirty="0" smtClean="0"/>
              <a:t>et al. (2015), </a:t>
            </a:r>
            <a:r>
              <a:rPr lang="en-ZA" sz="1300" b="1" dirty="0" err="1" smtClean="0"/>
              <a:t>Biodivers</a:t>
            </a:r>
            <a:r>
              <a:rPr lang="en-ZA" sz="1300" b="1" dirty="0" smtClean="0"/>
              <a:t> </a:t>
            </a:r>
            <a:r>
              <a:rPr lang="en-ZA" sz="1300" b="1" dirty="0" err="1" smtClean="0"/>
              <a:t>Conserv</a:t>
            </a:r>
            <a:r>
              <a:rPr lang="en-ZA" sz="1300" b="1" dirty="0" smtClean="0"/>
              <a:t>, 24:1755–1774, DOI 10.1007/s10531-015-0895-7</a:t>
            </a:r>
            <a:endParaRPr lang="en-ZA" sz="1300" b="1" dirty="0"/>
          </a:p>
        </p:txBody>
      </p:sp>
      <p:sp>
        <p:nvSpPr>
          <p:cNvPr id="3" name="Content Placeholder 2"/>
          <p:cNvSpPr>
            <a:spLocks noGrp="1"/>
          </p:cNvSpPr>
          <p:nvPr>
            <p:ph sz="quarter" idx="1"/>
          </p:nvPr>
        </p:nvSpPr>
        <p:spPr>
          <a:xfrm>
            <a:off x="612648" y="1741512"/>
            <a:ext cx="8153400" cy="4495800"/>
          </a:xfrm>
        </p:spPr>
        <p:txBody>
          <a:bodyPr>
            <a:normAutofit fontScale="92500" lnSpcReduction="10000"/>
          </a:bodyPr>
          <a:lstStyle/>
          <a:p>
            <a:pPr>
              <a:buNone/>
            </a:pPr>
            <a:r>
              <a:rPr lang="en-ZA" dirty="0" smtClean="0"/>
              <a:t>Success translocation rate:</a:t>
            </a:r>
            <a:endParaRPr lang="en-ZA" sz="2000" dirty="0" smtClean="0"/>
          </a:p>
          <a:p>
            <a:r>
              <a:rPr lang="en-ZA" dirty="0" smtClean="0"/>
              <a:t> Leopards</a:t>
            </a:r>
            <a:r>
              <a:rPr lang="en-ZA" sz="2400" dirty="0" smtClean="0"/>
              <a:t>: </a:t>
            </a:r>
            <a:r>
              <a:rPr lang="en-ZA" sz="2400" dirty="0" smtClean="0">
                <a:solidFill>
                  <a:srgbClr val="C00000"/>
                </a:solidFill>
              </a:rPr>
              <a:t>66.7%</a:t>
            </a:r>
            <a:r>
              <a:rPr lang="en-ZA" sz="2400" dirty="0" smtClean="0"/>
              <a:t> (n=6): Very high success</a:t>
            </a:r>
          </a:p>
          <a:p>
            <a:pPr lvl="1">
              <a:buFont typeface="Courier New" pitchFamily="49" charset="0"/>
              <a:buChar char="o"/>
            </a:pPr>
            <a:r>
              <a:rPr lang="en-ZA" sz="2400" dirty="0" smtClean="0"/>
              <a:t>117,613 km</a:t>
            </a:r>
            <a:r>
              <a:rPr lang="en-ZA" sz="2400" baseline="30000" dirty="0" smtClean="0"/>
              <a:t>2</a:t>
            </a:r>
            <a:r>
              <a:rPr lang="en-ZA" sz="2400" dirty="0" smtClean="0"/>
              <a:t> Namibian </a:t>
            </a:r>
            <a:r>
              <a:rPr lang="en-ZA" dirty="0" smtClean="0"/>
              <a:t>land open </a:t>
            </a:r>
            <a:r>
              <a:rPr lang="en-ZA" dirty="0" smtClean="0"/>
              <a:t>for </a:t>
            </a:r>
            <a:r>
              <a:rPr lang="en-ZA" dirty="0" smtClean="0"/>
              <a:t>leopard translocation, allowing for </a:t>
            </a:r>
            <a:r>
              <a:rPr lang="en-ZA" b="1" dirty="0" smtClean="0">
                <a:solidFill>
                  <a:schemeClr val="accent2">
                    <a:lumMod val="75000"/>
                  </a:schemeClr>
                </a:solidFill>
              </a:rPr>
              <a:t>87 leopard translocations initially</a:t>
            </a:r>
          </a:p>
          <a:p>
            <a:pPr lvl="1">
              <a:buFont typeface="Courier New" pitchFamily="49" charset="0"/>
              <a:buChar char="o"/>
            </a:pPr>
            <a:r>
              <a:rPr lang="en-ZA" b="1" dirty="0" smtClean="0">
                <a:solidFill>
                  <a:srgbClr val="C00000"/>
                </a:solidFill>
              </a:rPr>
              <a:t>Habituation of leopard to humans highly unlikely</a:t>
            </a:r>
          </a:p>
          <a:p>
            <a:pPr>
              <a:buNone/>
            </a:pPr>
            <a:r>
              <a:rPr lang="en-ZA" sz="1900" dirty="0" smtClean="0"/>
              <a:t>       </a:t>
            </a:r>
            <a:endParaRPr lang="en-ZA" sz="2000" dirty="0" smtClean="0"/>
          </a:p>
          <a:p>
            <a:r>
              <a:rPr lang="en-ZA" dirty="0" smtClean="0"/>
              <a:t>Cheetahs: </a:t>
            </a:r>
            <a:r>
              <a:rPr lang="en-ZA" dirty="0" smtClean="0">
                <a:solidFill>
                  <a:srgbClr val="C00000"/>
                </a:solidFill>
              </a:rPr>
              <a:t>57% </a:t>
            </a:r>
            <a:r>
              <a:rPr lang="en-ZA" dirty="0" smtClean="0"/>
              <a:t>(n=23): more easily habituated than leopards</a:t>
            </a:r>
          </a:p>
          <a:p>
            <a:endParaRPr lang="en-ZA" dirty="0" smtClean="0"/>
          </a:p>
          <a:p>
            <a:r>
              <a:rPr lang="en-ZA" dirty="0" smtClean="0"/>
              <a:t>Wild dogs: </a:t>
            </a:r>
            <a:r>
              <a:rPr lang="en-ZA" b="1" dirty="0" smtClean="0">
                <a:solidFill>
                  <a:srgbClr val="C00000"/>
                </a:solidFill>
              </a:rPr>
              <a:t>Habituation  to humans highly unlikely</a:t>
            </a:r>
          </a:p>
          <a:p>
            <a:pPr>
              <a:buNone/>
            </a:pPr>
            <a:endParaRPr lang="en-ZA" dirty="0"/>
          </a:p>
        </p:txBody>
      </p:sp>
      <p:pic>
        <p:nvPicPr>
          <p:cNvPr id="8" name="Picture 7" descr="Naankuse-Logo-Black-2048.png"/>
          <p:cNvPicPr>
            <a:picLocks noChangeAspect="1"/>
          </p:cNvPicPr>
          <p:nvPr/>
        </p:nvPicPr>
        <p:blipFill>
          <a:blip r:embed="rId2" cstate="print"/>
          <a:stretch>
            <a:fillRect/>
          </a:stretch>
        </p:blipFill>
        <p:spPr>
          <a:xfrm>
            <a:off x="7596336" y="45944"/>
            <a:ext cx="1502296" cy="122281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a:t>
            </a:r>
            <a:endParaRPr lang="en-US" dirty="0"/>
          </a:p>
        </p:txBody>
      </p:sp>
      <p:sp>
        <p:nvSpPr>
          <p:cNvPr id="3" name="Content Placeholder 2"/>
          <p:cNvSpPr>
            <a:spLocks noGrp="1"/>
          </p:cNvSpPr>
          <p:nvPr>
            <p:ph sz="quarter" idx="1"/>
          </p:nvPr>
        </p:nvSpPr>
        <p:spPr/>
        <p:txBody>
          <a:bodyPr/>
          <a:lstStyle/>
          <a:p>
            <a:r>
              <a:rPr lang="en-US" dirty="0" smtClean="0"/>
              <a:t>Qualification : MB ChB – Stellenbosch</a:t>
            </a:r>
          </a:p>
          <a:p>
            <a:endParaRPr lang="en-US" dirty="0" smtClean="0"/>
          </a:p>
          <a:p>
            <a:endParaRPr lang="en-US" dirty="0"/>
          </a:p>
        </p:txBody>
      </p:sp>
      <p:pic>
        <p:nvPicPr>
          <p:cNvPr id="5" name="Picture 4"/>
          <p:cNvPicPr>
            <a:picLocks noChangeAspect="1"/>
          </p:cNvPicPr>
          <p:nvPr/>
        </p:nvPicPr>
        <p:blipFill>
          <a:blip r:embed="rId2"/>
          <a:stretch>
            <a:fillRect/>
          </a:stretch>
        </p:blipFill>
        <p:spPr>
          <a:xfrm>
            <a:off x="1475656" y="2348880"/>
            <a:ext cx="5809198" cy="3606272"/>
          </a:xfrm>
          <a:prstGeom prst="rect">
            <a:avLst/>
          </a:prstGeom>
        </p:spPr>
      </p:pic>
      <p:pic>
        <p:nvPicPr>
          <p:cNvPr id="6" name="Picture 5" descr="Naankuse-Logo-Black-2048.png"/>
          <p:cNvPicPr>
            <a:picLocks noChangeAspect="1"/>
          </p:cNvPicPr>
          <p:nvPr/>
        </p:nvPicPr>
        <p:blipFill>
          <a:blip r:embed="rId3" cstate="print"/>
          <a:stretch>
            <a:fillRect/>
          </a:stretch>
        </p:blipFill>
        <p:spPr>
          <a:xfrm>
            <a:off x="7596336" y="45944"/>
            <a:ext cx="1502296" cy="1222816"/>
          </a:xfrm>
          <a:prstGeom prst="rect">
            <a:avLst/>
          </a:prstGeom>
        </p:spPr>
      </p:pic>
    </p:spTree>
    <p:extLst>
      <p:ext uri="{BB962C8B-B14F-4D97-AF65-F5344CB8AC3E}">
        <p14:creationId xmlns:p14="http://schemas.microsoft.com/office/powerpoint/2010/main" val="19286935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800" dirty="0" smtClean="0">
                <a:solidFill>
                  <a:schemeClr val="tx1"/>
                </a:solidFill>
              </a:rPr>
              <a:t>Human  - Puff Adder conflict project</a:t>
            </a:r>
            <a:r>
              <a:rPr lang="en-AU" sz="2800" dirty="0" smtClean="0">
                <a:solidFill>
                  <a:srgbClr val="C00000"/>
                </a:solidFill>
              </a:rPr>
              <a:t/>
            </a:r>
            <a:br>
              <a:rPr lang="en-AU" sz="2800" dirty="0" smtClean="0">
                <a:solidFill>
                  <a:srgbClr val="C00000"/>
                </a:solidFill>
              </a:rPr>
            </a:br>
            <a:r>
              <a:rPr lang="en-AU" sz="2800" dirty="0" smtClean="0">
                <a:solidFill>
                  <a:schemeClr val="accent2">
                    <a:lumMod val="75000"/>
                  </a:schemeClr>
                </a:solidFill>
              </a:rPr>
              <a:t>Monitoring of translocated animals</a:t>
            </a:r>
            <a:endParaRPr lang="en-AU" sz="2800" dirty="0">
              <a:solidFill>
                <a:schemeClr val="accent2">
                  <a:lumMod val="75000"/>
                </a:schemeClr>
              </a:solidFill>
            </a:endParaRPr>
          </a:p>
        </p:txBody>
      </p:sp>
      <p:sp>
        <p:nvSpPr>
          <p:cNvPr id="3" name="Content Placeholder 2"/>
          <p:cNvSpPr>
            <a:spLocks noGrp="1"/>
          </p:cNvSpPr>
          <p:nvPr>
            <p:ph sz="quarter" idx="1"/>
          </p:nvPr>
        </p:nvSpPr>
        <p:spPr>
          <a:xfrm>
            <a:off x="323528" y="1825624"/>
            <a:ext cx="8191822" cy="4771727"/>
          </a:xfrm>
        </p:spPr>
        <p:txBody>
          <a:bodyPr>
            <a:normAutofit fontScale="85000" lnSpcReduction="20000"/>
          </a:bodyPr>
          <a:lstStyle/>
          <a:p>
            <a:r>
              <a:rPr lang="en-AU" dirty="0"/>
              <a:t>Why </a:t>
            </a:r>
            <a:r>
              <a:rPr lang="en-AU" dirty="0" smtClean="0"/>
              <a:t>study puff </a:t>
            </a:r>
            <a:r>
              <a:rPr lang="en-AU" dirty="0"/>
              <a:t>adders?</a:t>
            </a:r>
          </a:p>
          <a:p>
            <a:pPr lvl="1"/>
            <a:r>
              <a:rPr lang="en-AU" dirty="0" smtClean="0"/>
              <a:t>Co</a:t>
            </a:r>
            <a:r>
              <a:rPr lang="en-AU" dirty="0" smtClean="0"/>
              <a:t>nflict </a:t>
            </a:r>
            <a:r>
              <a:rPr lang="en-AU" dirty="0" smtClean="0"/>
              <a:t>about </a:t>
            </a:r>
            <a:r>
              <a:rPr lang="en-AU" dirty="0" smtClean="0">
                <a:solidFill>
                  <a:schemeClr val="accent2">
                    <a:lumMod val="75000"/>
                  </a:schemeClr>
                </a:solidFill>
              </a:rPr>
              <a:t>60</a:t>
            </a:r>
            <a:r>
              <a:rPr lang="en-AU" dirty="0">
                <a:solidFill>
                  <a:schemeClr val="accent2">
                    <a:lumMod val="75000"/>
                  </a:schemeClr>
                </a:solidFill>
              </a:rPr>
              <a:t>% of all serious snake bites </a:t>
            </a:r>
            <a:r>
              <a:rPr lang="en-AU" dirty="0"/>
              <a:t>in southern Africa (Branch 1996)</a:t>
            </a:r>
          </a:p>
          <a:p>
            <a:pPr lvl="2"/>
            <a:r>
              <a:rPr lang="en-AU" dirty="0" smtClean="0"/>
              <a:t>most </a:t>
            </a:r>
            <a:r>
              <a:rPr lang="en-AU" dirty="0">
                <a:solidFill>
                  <a:schemeClr val="accent2">
                    <a:lumMod val="75000"/>
                  </a:schemeClr>
                </a:solidFill>
              </a:rPr>
              <a:t>common and geographically widespread </a:t>
            </a:r>
            <a:r>
              <a:rPr lang="en-AU" dirty="0"/>
              <a:t>of the venomous snake species found in southern Africa</a:t>
            </a:r>
          </a:p>
          <a:p>
            <a:pPr lvl="2"/>
            <a:r>
              <a:rPr lang="en-AU" dirty="0"/>
              <a:t>Cryptic colouration and propensity to freeze rather than </a:t>
            </a:r>
            <a:r>
              <a:rPr lang="en-AU" dirty="0" smtClean="0"/>
              <a:t>move </a:t>
            </a:r>
          </a:p>
          <a:p>
            <a:pPr lvl="2">
              <a:buNone/>
            </a:pPr>
            <a:r>
              <a:rPr lang="en-AU" dirty="0" smtClean="0"/>
              <a:t>=&gt; </a:t>
            </a:r>
            <a:r>
              <a:rPr lang="en-AU" dirty="0" smtClean="0">
                <a:solidFill>
                  <a:schemeClr val="accent2">
                    <a:lumMod val="75000"/>
                  </a:schemeClr>
                </a:solidFill>
              </a:rPr>
              <a:t>people </a:t>
            </a:r>
            <a:r>
              <a:rPr lang="en-AU" dirty="0">
                <a:solidFill>
                  <a:schemeClr val="accent2">
                    <a:lumMod val="75000"/>
                  </a:schemeClr>
                </a:solidFill>
              </a:rPr>
              <a:t>step on them</a:t>
            </a:r>
          </a:p>
          <a:p>
            <a:pPr lvl="1"/>
            <a:r>
              <a:rPr lang="en-AU" dirty="0"/>
              <a:t>Reduce human-snake conflict</a:t>
            </a:r>
          </a:p>
          <a:p>
            <a:pPr lvl="2"/>
            <a:r>
              <a:rPr lang="en-AU" dirty="0"/>
              <a:t>Prevent snake bites</a:t>
            </a:r>
          </a:p>
          <a:p>
            <a:pPr lvl="2"/>
            <a:r>
              <a:rPr lang="en-AU" dirty="0">
                <a:solidFill>
                  <a:schemeClr val="accent2">
                    <a:lumMod val="75000"/>
                  </a:schemeClr>
                </a:solidFill>
              </a:rPr>
              <a:t>Reduce lethal removal of puff </a:t>
            </a:r>
            <a:r>
              <a:rPr lang="en-AU" dirty="0" smtClean="0">
                <a:solidFill>
                  <a:schemeClr val="accent2">
                    <a:lumMod val="75000"/>
                  </a:schemeClr>
                </a:solidFill>
              </a:rPr>
              <a:t>adders</a:t>
            </a:r>
          </a:p>
          <a:p>
            <a:pPr lvl="2">
              <a:buNone/>
            </a:pPr>
            <a:endParaRPr lang="en-AU" dirty="0"/>
          </a:p>
          <a:p>
            <a:r>
              <a:rPr lang="en-AU" dirty="0"/>
              <a:t>Puff adders fitted with trackers - January 2014 and December 2015</a:t>
            </a:r>
          </a:p>
          <a:p>
            <a:pPr lvl="1"/>
            <a:r>
              <a:rPr lang="en-AU" dirty="0"/>
              <a:t>28 individuals</a:t>
            </a:r>
          </a:p>
          <a:p>
            <a:pPr lvl="1"/>
            <a:endParaRPr lang="en-AU" dirty="0"/>
          </a:p>
          <a:p>
            <a:pPr lvl="1"/>
            <a:endParaRPr lang="en-AU" dirty="0"/>
          </a:p>
          <a:p>
            <a:endParaRPr lang="en-AU" dirty="0"/>
          </a:p>
        </p:txBody>
      </p:sp>
      <p:pic>
        <p:nvPicPr>
          <p:cNvPr id="4" name="Picture 3" descr="Naankuse-Logo-Black-2048.png"/>
          <p:cNvPicPr>
            <a:picLocks noChangeAspect="1"/>
          </p:cNvPicPr>
          <p:nvPr/>
        </p:nvPicPr>
        <p:blipFill>
          <a:blip r:embed="rId3" cstate="print"/>
          <a:stretch>
            <a:fillRect/>
          </a:stretch>
        </p:blipFill>
        <p:spPr>
          <a:xfrm>
            <a:off x="7596336" y="45944"/>
            <a:ext cx="1502296" cy="1222816"/>
          </a:xfrm>
          <a:prstGeom prst="rect">
            <a:avLst/>
          </a:prstGeom>
        </p:spPr>
      </p:pic>
    </p:spTree>
    <p:extLst>
      <p:ext uri="{BB962C8B-B14F-4D97-AF65-F5344CB8AC3E}">
        <p14:creationId xmlns:p14="http://schemas.microsoft.com/office/powerpoint/2010/main" val="203886978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51520" y="1600200"/>
            <a:ext cx="8892480" cy="5257800"/>
          </a:xfrm>
        </p:spPr>
        <p:txBody>
          <a:bodyPr>
            <a:normAutofit fontScale="62500" lnSpcReduction="20000"/>
          </a:bodyPr>
          <a:lstStyle/>
          <a:p>
            <a:r>
              <a:rPr lang="en-AU" dirty="0"/>
              <a:t>VHF transmitter</a:t>
            </a:r>
          </a:p>
          <a:p>
            <a:pPr lvl="1"/>
            <a:r>
              <a:rPr lang="en-AU" dirty="0" smtClean="0"/>
              <a:t>Specifically designed for </a:t>
            </a:r>
            <a:r>
              <a:rPr lang="en-AU" dirty="0"/>
              <a:t>this project with </a:t>
            </a:r>
            <a:r>
              <a:rPr lang="en-AU" dirty="0" err="1"/>
              <a:t>NamTrack</a:t>
            </a:r>
            <a:r>
              <a:rPr lang="en-AU" dirty="0"/>
              <a:t> and Polytechnic of </a:t>
            </a:r>
            <a:r>
              <a:rPr lang="en-AU" dirty="0" smtClean="0"/>
              <a:t>Namibia (</a:t>
            </a:r>
            <a:r>
              <a:rPr lang="en-AU" dirty="0"/>
              <a:t>NUST)</a:t>
            </a:r>
          </a:p>
          <a:p>
            <a:pPr lvl="1"/>
            <a:r>
              <a:rPr lang="en-AU" dirty="0">
                <a:solidFill>
                  <a:schemeClr val="accent2">
                    <a:lumMod val="75000"/>
                  </a:schemeClr>
                </a:solidFill>
              </a:rPr>
              <a:t>D137E</a:t>
            </a:r>
            <a:r>
              <a:rPr lang="en-AU" dirty="0"/>
              <a:t> without programmable component</a:t>
            </a:r>
          </a:p>
          <a:p>
            <a:pPr lvl="1"/>
            <a:r>
              <a:rPr lang="en-AU" dirty="0"/>
              <a:t>design based on the ATS G10 </a:t>
            </a:r>
            <a:r>
              <a:rPr lang="en-AU" dirty="0" err="1"/>
              <a:t>UltraLITE</a:t>
            </a:r>
            <a:r>
              <a:rPr lang="en-AU" dirty="0"/>
              <a:t> GPS </a:t>
            </a:r>
            <a:r>
              <a:rPr lang="en-AU" dirty="0" smtClean="0"/>
              <a:t>Logger</a:t>
            </a:r>
          </a:p>
          <a:p>
            <a:pPr lvl="1"/>
            <a:endParaRPr lang="en-AU" dirty="0"/>
          </a:p>
          <a:p>
            <a:r>
              <a:rPr lang="en-AU" dirty="0" err="1"/>
              <a:t>NamTrack</a:t>
            </a:r>
            <a:r>
              <a:rPr lang="en-AU" dirty="0"/>
              <a:t> D137E </a:t>
            </a:r>
            <a:r>
              <a:rPr lang="en-AU" sz="2400" dirty="0"/>
              <a:t>(current model specs)</a:t>
            </a:r>
          </a:p>
          <a:p>
            <a:pPr lvl="1"/>
            <a:r>
              <a:rPr lang="en-AU" dirty="0"/>
              <a:t>VHF transmitter - glue on style </a:t>
            </a:r>
          </a:p>
          <a:p>
            <a:pPr lvl="1"/>
            <a:r>
              <a:rPr lang="en-AU" dirty="0"/>
              <a:t>Weight = </a:t>
            </a:r>
            <a:r>
              <a:rPr lang="en-AU" dirty="0">
                <a:solidFill>
                  <a:schemeClr val="accent2">
                    <a:lumMod val="75000"/>
                  </a:schemeClr>
                </a:solidFill>
              </a:rPr>
              <a:t>13.7 g</a:t>
            </a:r>
          </a:p>
          <a:p>
            <a:pPr lvl="1"/>
            <a:r>
              <a:rPr lang="en-AU" dirty="0"/>
              <a:t>Diameter = 26 mm</a:t>
            </a:r>
          </a:p>
          <a:p>
            <a:pPr lvl="1"/>
            <a:r>
              <a:rPr lang="en-AU" dirty="0"/>
              <a:t>Height = 13 mm</a:t>
            </a:r>
          </a:p>
          <a:p>
            <a:pPr lvl="1"/>
            <a:r>
              <a:rPr lang="en-AU" dirty="0"/>
              <a:t>Lifetime = </a:t>
            </a:r>
            <a:r>
              <a:rPr lang="en-AU" dirty="0">
                <a:solidFill>
                  <a:schemeClr val="accent2">
                    <a:lumMod val="75000"/>
                  </a:schemeClr>
                </a:solidFill>
              </a:rPr>
              <a:t>1 to 7 years</a:t>
            </a:r>
          </a:p>
          <a:p>
            <a:pPr lvl="1"/>
            <a:r>
              <a:rPr lang="en-AU" dirty="0"/>
              <a:t>Twin antenna </a:t>
            </a:r>
            <a:endParaRPr lang="en-AU" dirty="0" smtClean="0"/>
          </a:p>
          <a:p>
            <a:pPr lvl="1"/>
            <a:endParaRPr lang="en-AU" dirty="0"/>
          </a:p>
          <a:p>
            <a:r>
              <a:rPr lang="en-AU" dirty="0"/>
              <a:t>Price range – approx. </a:t>
            </a:r>
            <a:r>
              <a:rPr lang="en-AU" dirty="0">
                <a:solidFill>
                  <a:schemeClr val="accent2">
                    <a:lumMod val="75000"/>
                  </a:schemeClr>
                </a:solidFill>
              </a:rPr>
              <a:t>NAD$1 450 </a:t>
            </a:r>
            <a:r>
              <a:rPr lang="en-AU" dirty="0"/>
              <a:t>(</a:t>
            </a:r>
            <a:r>
              <a:rPr lang="en-AU" dirty="0" smtClean="0"/>
              <a:t>transmitter)</a:t>
            </a:r>
          </a:p>
          <a:p>
            <a:endParaRPr lang="en-AU" dirty="0"/>
          </a:p>
          <a:p>
            <a:r>
              <a:rPr lang="en-AU" dirty="0"/>
              <a:t>Why opposed to other tracking methods?</a:t>
            </a:r>
          </a:p>
          <a:p>
            <a:pPr lvl="1"/>
            <a:r>
              <a:rPr lang="en-AU" dirty="0"/>
              <a:t>Successfully employed in other studies of reptiles</a:t>
            </a:r>
          </a:p>
          <a:p>
            <a:pPr lvl="1"/>
            <a:r>
              <a:rPr lang="en-AU" dirty="0">
                <a:solidFill>
                  <a:schemeClr val="accent2">
                    <a:lumMod val="75000"/>
                  </a:schemeClr>
                </a:solidFill>
              </a:rPr>
              <a:t>Least invasive </a:t>
            </a:r>
            <a:r>
              <a:rPr lang="en-AU" dirty="0"/>
              <a:t>- no surgery required, less stress on animal, immediate tagging and release</a:t>
            </a:r>
          </a:p>
          <a:p>
            <a:pPr lvl="1"/>
            <a:endParaRPr lang="en-AU" dirty="0"/>
          </a:p>
          <a:p>
            <a:endParaRPr lang="en-AU" dirty="0"/>
          </a:p>
        </p:txBody>
      </p:sp>
      <p:pic>
        <p:nvPicPr>
          <p:cNvPr id="6" name="Picture 5"/>
          <p:cNvPicPr>
            <a:picLocks noChangeAspect="1"/>
          </p:cNvPicPr>
          <p:nvPr/>
        </p:nvPicPr>
        <p:blipFill>
          <a:blip r:embed="rId3" cstate="print"/>
          <a:stretch>
            <a:fillRect/>
          </a:stretch>
        </p:blipFill>
        <p:spPr>
          <a:xfrm>
            <a:off x="6360418" y="2132856"/>
            <a:ext cx="1702748" cy="1413361"/>
          </a:xfrm>
          <a:prstGeom prst="rect">
            <a:avLst/>
          </a:prstGeom>
        </p:spPr>
      </p:pic>
      <p:pic>
        <p:nvPicPr>
          <p:cNvPr id="7" name="Picture 6"/>
          <p:cNvPicPr>
            <a:picLocks noChangeAspect="1"/>
          </p:cNvPicPr>
          <p:nvPr/>
        </p:nvPicPr>
        <p:blipFill>
          <a:blip r:embed="rId4" cstate="print"/>
          <a:stretch>
            <a:fillRect/>
          </a:stretch>
        </p:blipFill>
        <p:spPr>
          <a:xfrm>
            <a:off x="5724129" y="3782409"/>
            <a:ext cx="2376264" cy="2094863"/>
          </a:xfrm>
          <a:prstGeom prst="rect">
            <a:avLst/>
          </a:prstGeom>
        </p:spPr>
      </p:pic>
      <p:pic>
        <p:nvPicPr>
          <p:cNvPr id="8" name="Picture 7" descr="Naankuse-Logo-Black-2048.png"/>
          <p:cNvPicPr>
            <a:picLocks noChangeAspect="1"/>
          </p:cNvPicPr>
          <p:nvPr/>
        </p:nvPicPr>
        <p:blipFill>
          <a:blip r:embed="rId5" cstate="print"/>
          <a:stretch>
            <a:fillRect/>
          </a:stretch>
        </p:blipFill>
        <p:spPr>
          <a:xfrm>
            <a:off x="7596336" y="45944"/>
            <a:ext cx="1502296" cy="1222816"/>
          </a:xfrm>
          <a:prstGeom prst="rect">
            <a:avLst/>
          </a:prstGeom>
        </p:spPr>
      </p:pic>
      <p:sp>
        <p:nvSpPr>
          <p:cNvPr id="10" name="Title 1"/>
          <p:cNvSpPr>
            <a:spLocks noGrp="1"/>
          </p:cNvSpPr>
          <p:nvPr>
            <p:ph type="title"/>
          </p:nvPr>
        </p:nvSpPr>
        <p:spPr>
          <a:xfrm>
            <a:off x="612648" y="188640"/>
            <a:ext cx="8153400" cy="990600"/>
          </a:xfrm>
        </p:spPr>
        <p:txBody>
          <a:bodyPr>
            <a:normAutofit fontScale="90000"/>
          </a:bodyPr>
          <a:lstStyle/>
          <a:p>
            <a:r>
              <a:rPr lang="en-AU" sz="2800" dirty="0" smtClean="0">
                <a:solidFill>
                  <a:schemeClr val="tx1"/>
                </a:solidFill>
              </a:rPr>
              <a:t>Human  - Puff Adder conflict project</a:t>
            </a:r>
            <a:r>
              <a:rPr lang="en-AU" sz="2800" dirty="0" smtClean="0">
                <a:solidFill>
                  <a:srgbClr val="C00000"/>
                </a:solidFill>
              </a:rPr>
              <a:t/>
            </a:r>
            <a:br>
              <a:rPr lang="en-AU" sz="2800" dirty="0" smtClean="0">
                <a:solidFill>
                  <a:srgbClr val="C00000"/>
                </a:solidFill>
              </a:rPr>
            </a:br>
            <a:r>
              <a:rPr lang="en-AU" sz="2800" dirty="0" smtClean="0">
                <a:solidFill>
                  <a:schemeClr val="accent2">
                    <a:lumMod val="75000"/>
                  </a:schemeClr>
                </a:solidFill>
              </a:rPr>
              <a:t>Monitoring of translocated animals:</a:t>
            </a:r>
            <a:br>
              <a:rPr lang="en-AU" sz="2800" dirty="0" smtClean="0">
                <a:solidFill>
                  <a:schemeClr val="accent2">
                    <a:lumMod val="75000"/>
                  </a:schemeClr>
                </a:solidFill>
              </a:rPr>
            </a:br>
            <a:r>
              <a:rPr lang="en-AU" sz="2800" dirty="0" smtClean="0">
                <a:solidFill>
                  <a:schemeClr val="accent2">
                    <a:lumMod val="75000"/>
                  </a:schemeClr>
                </a:solidFill>
              </a:rPr>
              <a:t>Trackers</a:t>
            </a:r>
            <a:endParaRPr lang="en-AU" sz="2800" dirty="0">
              <a:solidFill>
                <a:schemeClr val="accent2">
                  <a:lumMod val="75000"/>
                </a:schemeClr>
              </a:solidFill>
            </a:endParaRPr>
          </a:p>
        </p:txBody>
      </p:sp>
    </p:spTree>
    <p:extLst>
      <p:ext uri="{BB962C8B-B14F-4D97-AF65-F5344CB8AC3E}">
        <p14:creationId xmlns:p14="http://schemas.microsoft.com/office/powerpoint/2010/main" val="355778645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23528" y="1690688"/>
            <a:ext cx="8191821" cy="4978672"/>
          </a:xfrm>
        </p:spPr>
        <p:txBody>
          <a:bodyPr>
            <a:normAutofit fontScale="85000" lnSpcReduction="20000"/>
          </a:bodyPr>
          <a:lstStyle/>
          <a:p>
            <a:r>
              <a:rPr lang="en-AU" sz="2600" dirty="0" smtClean="0"/>
              <a:t>Research questions: </a:t>
            </a:r>
            <a:endParaRPr lang="en-AU" sz="2600" dirty="0"/>
          </a:p>
          <a:p>
            <a:pPr lvl="1"/>
            <a:r>
              <a:rPr lang="en-AU" sz="2600" dirty="0"/>
              <a:t>Do puff adders have a </a:t>
            </a:r>
            <a:r>
              <a:rPr lang="en-AU" sz="2600" dirty="0">
                <a:solidFill>
                  <a:schemeClr val="accent2">
                    <a:lumMod val="75000"/>
                  </a:schemeClr>
                </a:solidFill>
              </a:rPr>
              <a:t>homing / site </a:t>
            </a:r>
            <a:r>
              <a:rPr lang="en-AU" sz="2600" dirty="0" smtClean="0">
                <a:solidFill>
                  <a:schemeClr val="accent2">
                    <a:lumMod val="75000"/>
                  </a:schemeClr>
                </a:solidFill>
              </a:rPr>
              <a:t>fidelity</a:t>
            </a:r>
            <a:r>
              <a:rPr lang="en-AU" sz="2600" dirty="0" smtClean="0"/>
              <a:t>?</a:t>
            </a:r>
            <a:endParaRPr lang="en-AU" sz="2600" dirty="0"/>
          </a:p>
          <a:p>
            <a:pPr lvl="1"/>
            <a:r>
              <a:rPr lang="en-AU" sz="2600" dirty="0"/>
              <a:t>Do puff adders </a:t>
            </a:r>
            <a:r>
              <a:rPr lang="en-AU" sz="2600" dirty="0">
                <a:solidFill>
                  <a:schemeClr val="accent2">
                    <a:lumMod val="75000"/>
                  </a:schemeClr>
                </a:solidFill>
              </a:rPr>
              <a:t>survive translocation </a:t>
            </a:r>
            <a:r>
              <a:rPr lang="en-AU" sz="2600" dirty="0"/>
              <a:t>(effect of translocation on PA</a:t>
            </a:r>
            <a:r>
              <a:rPr lang="en-AU" sz="2600" dirty="0" smtClean="0"/>
              <a:t>)?</a:t>
            </a:r>
            <a:endParaRPr lang="en-AU" sz="2600" dirty="0"/>
          </a:p>
          <a:p>
            <a:pPr lvl="2">
              <a:buFont typeface="Wingdings" panose="05000000000000000000" pitchFamily="2" charset="2"/>
              <a:buChar char="Ø"/>
            </a:pPr>
            <a:r>
              <a:rPr lang="en-AU" sz="2600" b="1" dirty="0"/>
              <a:t>If </a:t>
            </a:r>
            <a:r>
              <a:rPr lang="en-AU" sz="2600" b="1" dirty="0" smtClean="0"/>
              <a:t>they do, puff </a:t>
            </a:r>
            <a:r>
              <a:rPr lang="en-AU" sz="2600" b="1" dirty="0"/>
              <a:t>adders can successfully be translocated </a:t>
            </a:r>
            <a:r>
              <a:rPr lang="en-AU" sz="2600" b="1" dirty="0" smtClean="0"/>
              <a:t>to </a:t>
            </a:r>
            <a:r>
              <a:rPr lang="en-AU" sz="2600" b="1" dirty="0"/>
              <a:t>prevent lethal removal </a:t>
            </a:r>
            <a:r>
              <a:rPr lang="en-AU" sz="2600" b="1" dirty="0" smtClean="0"/>
              <a:t>in conflict situations, and </a:t>
            </a:r>
            <a:r>
              <a:rPr lang="en-AU" sz="2600" b="1" dirty="0"/>
              <a:t>conserve the </a:t>
            </a:r>
            <a:r>
              <a:rPr lang="en-AU" sz="2600" b="1" dirty="0" smtClean="0"/>
              <a:t>species</a:t>
            </a:r>
            <a:endParaRPr lang="en-AU" sz="2600" b="1" dirty="0"/>
          </a:p>
          <a:p>
            <a:r>
              <a:rPr lang="en-AU" sz="2600" dirty="0"/>
              <a:t>OTHER</a:t>
            </a:r>
          </a:p>
          <a:p>
            <a:pPr lvl="1"/>
            <a:r>
              <a:rPr lang="en-AU" sz="2600" dirty="0"/>
              <a:t>Territoriality / movements</a:t>
            </a:r>
          </a:p>
          <a:p>
            <a:pPr lvl="1"/>
            <a:r>
              <a:rPr lang="en-AU" sz="2600" dirty="0"/>
              <a:t>Activity patterns</a:t>
            </a:r>
          </a:p>
          <a:p>
            <a:pPr lvl="1"/>
            <a:r>
              <a:rPr lang="en-AU" sz="2600" dirty="0"/>
              <a:t>Habitat Preference</a:t>
            </a:r>
          </a:p>
          <a:p>
            <a:pPr lvl="1"/>
            <a:r>
              <a:rPr lang="en-AU" sz="2600" dirty="0"/>
              <a:t>Demography</a:t>
            </a:r>
          </a:p>
          <a:p>
            <a:pPr lvl="1"/>
            <a:r>
              <a:rPr lang="en-AU" sz="2600" dirty="0"/>
              <a:t>Population affinities and genetics</a:t>
            </a:r>
          </a:p>
          <a:p>
            <a:pPr lvl="2">
              <a:buFont typeface="Wingdings" panose="05000000000000000000" pitchFamily="2" charset="2"/>
              <a:buChar char="Ø"/>
            </a:pPr>
            <a:r>
              <a:rPr lang="en-AU" sz="2600" b="1" dirty="0"/>
              <a:t>To understand more about these animals in an attempt to reduce conflict situations </a:t>
            </a:r>
          </a:p>
          <a:p>
            <a:pPr lvl="1"/>
            <a:endParaRPr lang="en-AU" sz="2800" dirty="0"/>
          </a:p>
        </p:txBody>
      </p:sp>
      <p:pic>
        <p:nvPicPr>
          <p:cNvPr id="4" name="Picture 3" descr="Naankuse-Logo-Black-2048.png"/>
          <p:cNvPicPr>
            <a:picLocks noChangeAspect="1"/>
          </p:cNvPicPr>
          <p:nvPr/>
        </p:nvPicPr>
        <p:blipFill>
          <a:blip r:embed="rId3" cstate="print"/>
          <a:stretch>
            <a:fillRect/>
          </a:stretch>
        </p:blipFill>
        <p:spPr>
          <a:xfrm>
            <a:off x="7596336" y="45944"/>
            <a:ext cx="1502296" cy="1222816"/>
          </a:xfrm>
          <a:prstGeom prst="rect">
            <a:avLst/>
          </a:prstGeom>
        </p:spPr>
      </p:pic>
      <p:sp>
        <p:nvSpPr>
          <p:cNvPr id="5" name="Title 1"/>
          <p:cNvSpPr txBox="1">
            <a:spLocks/>
          </p:cNvSpPr>
          <p:nvPr/>
        </p:nvSpPr>
        <p:spPr>
          <a:xfrm>
            <a:off x="611560" y="0"/>
            <a:ext cx="8153400" cy="1179240"/>
          </a:xfrm>
          <a:prstGeom prst="rect">
            <a:avLst/>
          </a:prstGeom>
        </p:spPr>
        <p:txBody>
          <a:bodyPr vert="horz" anchor="ctr">
            <a:normAutofit fontScale="9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800" b="0" i="0" u="none" strike="noStrike" kern="1200" cap="none" spc="0" normalizeH="0" baseline="0" noProof="0" dirty="0" smtClean="0">
                <a:ln>
                  <a:noFill/>
                </a:ln>
                <a:effectLst/>
                <a:uLnTx/>
                <a:uFillTx/>
                <a:latin typeface="+mj-lt"/>
                <a:ea typeface="+mj-ea"/>
                <a:cs typeface="+mj-cs"/>
              </a:rPr>
              <a:t>Human  - Puff Adder conflict project</a:t>
            </a:r>
            <a:r>
              <a:rPr kumimoji="0" lang="en-AU" sz="2800" b="0" i="0" u="none" strike="noStrike" kern="1200" cap="none" spc="0" normalizeH="0" baseline="0" noProof="0" dirty="0" smtClean="0">
                <a:ln>
                  <a:noFill/>
                </a:ln>
                <a:solidFill>
                  <a:srgbClr val="C00000"/>
                </a:solidFill>
                <a:effectLst/>
                <a:uLnTx/>
                <a:uFillTx/>
                <a:latin typeface="+mj-lt"/>
                <a:ea typeface="+mj-ea"/>
                <a:cs typeface="+mj-cs"/>
              </a:rPr>
              <a:t/>
            </a:r>
            <a:br>
              <a:rPr kumimoji="0" lang="en-AU" sz="2800" b="0" i="0" u="none" strike="noStrike" kern="1200" cap="none" spc="0" normalizeH="0" baseline="0" noProof="0" dirty="0" smtClean="0">
                <a:ln>
                  <a:noFill/>
                </a:ln>
                <a:solidFill>
                  <a:srgbClr val="C00000"/>
                </a:solidFill>
                <a:effectLst/>
                <a:uLnTx/>
                <a:uFillTx/>
                <a:latin typeface="+mj-lt"/>
                <a:ea typeface="+mj-ea"/>
                <a:cs typeface="+mj-cs"/>
              </a:rPr>
            </a:br>
            <a:r>
              <a:rPr kumimoji="0" lang="en-AU" sz="2800" b="0" i="0" u="none" strike="noStrike" kern="1200" cap="none" spc="0" normalizeH="0" baseline="0" noProof="0" dirty="0" smtClean="0">
                <a:ln>
                  <a:noFill/>
                </a:ln>
                <a:solidFill>
                  <a:schemeClr val="accent2">
                    <a:lumMod val="75000"/>
                  </a:schemeClr>
                </a:solidFill>
                <a:effectLst/>
                <a:uLnTx/>
                <a:uFillTx/>
                <a:latin typeface="+mj-lt"/>
                <a:ea typeface="+mj-ea"/>
                <a:cs typeface="+mj-cs"/>
              </a:rPr>
              <a:t>Monitoring of translocated animals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800" b="0" i="0" u="none" strike="noStrike" kern="1200" cap="none" spc="0" normalizeH="0" baseline="0" noProof="0" dirty="0" smtClean="0">
                <a:ln>
                  <a:noFill/>
                </a:ln>
                <a:solidFill>
                  <a:schemeClr val="accent2">
                    <a:lumMod val="75000"/>
                  </a:schemeClr>
                </a:solidFill>
                <a:effectLst/>
                <a:uLnTx/>
                <a:uFillTx/>
                <a:latin typeface="+mj-lt"/>
                <a:ea typeface="+mj-ea"/>
                <a:cs typeface="+mj-cs"/>
              </a:rPr>
              <a:t>Goal</a:t>
            </a:r>
            <a:endParaRPr kumimoji="0" lang="en-AU" sz="2800" b="0"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0869" y="3799677"/>
            <a:ext cx="1789563" cy="1789563"/>
          </a:xfrm>
          <a:prstGeom prst="rect">
            <a:avLst/>
          </a:prstGeom>
        </p:spPr>
      </p:pic>
    </p:spTree>
    <p:extLst>
      <p:ext uri="{BB962C8B-B14F-4D97-AF65-F5344CB8AC3E}">
        <p14:creationId xmlns:p14="http://schemas.microsoft.com/office/powerpoint/2010/main" val="119097784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95536" y="1484784"/>
            <a:ext cx="8424936" cy="5229200"/>
          </a:xfrm>
        </p:spPr>
        <p:txBody>
          <a:bodyPr>
            <a:noAutofit/>
          </a:bodyPr>
          <a:lstStyle/>
          <a:p>
            <a:r>
              <a:rPr lang="en-AU" sz="2000" dirty="0" smtClean="0"/>
              <a:t>Puff </a:t>
            </a:r>
            <a:r>
              <a:rPr lang="en-AU" sz="2000" dirty="0"/>
              <a:t>adders </a:t>
            </a:r>
            <a:r>
              <a:rPr lang="en-ZA" sz="2000" dirty="0">
                <a:solidFill>
                  <a:schemeClr val="accent2">
                    <a:lumMod val="75000"/>
                  </a:schemeClr>
                </a:solidFill>
              </a:rPr>
              <a:t>captured </a:t>
            </a:r>
            <a:r>
              <a:rPr lang="en-ZA" sz="2000" dirty="0" smtClean="0">
                <a:solidFill>
                  <a:schemeClr val="accent2">
                    <a:lumMod val="75000"/>
                  </a:schemeClr>
                </a:solidFill>
              </a:rPr>
              <a:t>when a </a:t>
            </a:r>
            <a:r>
              <a:rPr lang="en-ZA" sz="2000" dirty="0">
                <a:solidFill>
                  <a:schemeClr val="accent2">
                    <a:lumMod val="75000"/>
                  </a:schemeClr>
                </a:solidFill>
              </a:rPr>
              <a:t>threat </a:t>
            </a:r>
            <a:r>
              <a:rPr lang="en-ZA" sz="2000" dirty="0" smtClean="0">
                <a:solidFill>
                  <a:schemeClr val="accent2">
                    <a:lumMod val="75000"/>
                  </a:schemeClr>
                </a:solidFill>
              </a:rPr>
              <a:t>at </a:t>
            </a:r>
            <a:r>
              <a:rPr lang="en-ZA" sz="2000" dirty="0">
                <a:solidFill>
                  <a:schemeClr val="accent2">
                    <a:lumMod val="75000"/>
                  </a:schemeClr>
                </a:solidFill>
              </a:rPr>
              <a:t>N/a’an ku sê Wildlife Sanctuary</a:t>
            </a:r>
          </a:p>
          <a:p>
            <a:r>
              <a:rPr lang="en-ZA" sz="2000" dirty="0" smtClean="0"/>
              <a:t>VHF </a:t>
            </a:r>
            <a:r>
              <a:rPr lang="en-ZA" sz="2000" dirty="0"/>
              <a:t>transmitters attached to dorsal surface approximately two-thirds along the length of the body with the antenna trailing posteriorly using an adhesive (Pratley Quickset Glue) </a:t>
            </a:r>
            <a:r>
              <a:rPr lang="en-ZA" sz="2000" dirty="0" smtClean="0"/>
              <a:t> </a:t>
            </a:r>
            <a:endParaRPr lang="en-ZA" sz="2000" dirty="0"/>
          </a:p>
          <a:p>
            <a:r>
              <a:rPr lang="en-ZA" sz="2000" dirty="0" smtClean="0"/>
              <a:t>Glue </a:t>
            </a:r>
            <a:r>
              <a:rPr lang="en-ZA" sz="2000" dirty="0" smtClean="0">
                <a:solidFill>
                  <a:schemeClr val="accent2">
                    <a:lumMod val="75000"/>
                  </a:schemeClr>
                </a:solidFill>
              </a:rPr>
              <a:t>covered with dirt </a:t>
            </a:r>
            <a:r>
              <a:rPr lang="en-ZA" sz="2000" dirty="0" smtClean="0"/>
              <a:t>to camouflage/conceal transmitter (ambush predators)</a:t>
            </a:r>
          </a:p>
          <a:p>
            <a:r>
              <a:rPr lang="en-ZA" sz="2000" dirty="0" smtClean="0">
                <a:solidFill>
                  <a:schemeClr val="accent2">
                    <a:lumMod val="75000"/>
                  </a:schemeClr>
                </a:solidFill>
              </a:rPr>
              <a:t>Tracked twice per week </a:t>
            </a:r>
            <a:r>
              <a:rPr lang="en-ZA" sz="2000" dirty="0" smtClean="0"/>
              <a:t>using standard VHF equipment (R-1000 receiver and RA-2AK H Antenna)</a:t>
            </a:r>
          </a:p>
          <a:p>
            <a:r>
              <a:rPr lang="en-ZA" sz="2000" dirty="0" smtClean="0"/>
              <a:t>To avoid loosing animal and tracker: the </a:t>
            </a:r>
            <a:r>
              <a:rPr lang="en-ZA" sz="2000" dirty="0" err="1" smtClean="0"/>
              <a:t>brille</a:t>
            </a:r>
            <a:r>
              <a:rPr lang="en-ZA" sz="2000" dirty="0" smtClean="0"/>
              <a:t> (eye scale) is observed every day: if cloudy, snake brought into captivity </a:t>
            </a:r>
            <a:r>
              <a:rPr lang="en-ZA" sz="2000" dirty="0" smtClean="0">
                <a:solidFill>
                  <a:schemeClr val="accent2">
                    <a:lumMod val="75000"/>
                  </a:schemeClr>
                </a:solidFill>
              </a:rPr>
              <a:t>until shedding is complete and transmitter is re-attached</a:t>
            </a:r>
            <a:r>
              <a:rPr lang="en-ZA" sz="2000" dirty="0" smtClean="0"/>
              <a:t>. </a:t>
            </a:r>
            <a:endParaRPr lang="en-ZA" sz="2000" dirty="0"/>
          </a:p>
          <a:p>
            <a:r>
              <a:rPr lang="en-ZA" sz="2000" dirty="0" smtClean="0">
                <a:solidFill>
                  <a:schemeClr val="accent2">
                    <a:lumMod val="75000"/>
                  </a:schemeClr>
                </a:solidFill>
              </a:rPr>
              <a:t>Initial </a:t>
            </a:r>
            <a:r>
              <a:rPr lang="en-ZA" sz="2000" dirty="0">
                <a:solidFill>
                  <a:schemeClr val="accent2">
                    <a:lumMod val="75000"/>
                  </a:schemeClr>
                </a:solidFill>
              </a:rPr>
              <a:t>translocation distance </a:t>
            </a:r>
            <a:r>
              <a:rPr lang="en-ZA" sz="2000" dirty="0" smtClean="0">
                <a:solidFill>
                  <a:schemeClr val="accent2">
                    <a:lumMod val="75000"/>
                  </a:schemeClr>
                </a:solidFill>
              </a:rPr>
              <a:t>500m</a:t>
            </a:r>
            <a:r>
              <a:rPr lang="en-ZA" sz="2000" dirty="0" smtClean="0"/>
              <a:t>: equivalent from </a:t>
            </a:r>
            <a:r>
              <a:rPr lang="en-ZA" sz="2000" dirty="0" err="1" smtClean="0"/>
              <a:t>Wernhil</a:t>
            </a:r>
            <a:r>
              <a:rPr lang="en-ZA" sz="2000" dirty="0" smtClean="0"/>
              <a:t> Park to Central Post office</a:t>
            </a:r>
          </a:p>
          <a:p>
            <a:r>
              <a:rPr lang="en-ZA" sz="2000" dirty="0" smtClean="0"/>
              <a:t>After </a:t>
            </a:r>
            <a:r>
              <a:rPr lang="en-ZA" sz="2000" dirty="0"/>
              <a:t>which translocation distance increased in 500m increments </a:t>
            </a:r>
            <a:r>
              <a:rPr lang="en-ZA" sz="2000" dirty="0" smtClean="0"/>
              <a:t>if recapture </a:t>
            </a:r>
            <a:r>
              <a:rPr lang="en-ZA" sz="2000" dirty="0"/>
              <a:t>of snakes which </a:t>
            </a:r>
            <a:r>
              <a:rPr lang="en-ZA" sz="2000" dirty="0" smtClean="0"/>
              <a:t>returned </a:t>
            </a:r>
            <a:r>
              <a:rPr lang="en-ZA" sz="2000" dirty="0"/>
              <a:t>to the vicinity of their original capture </a:t>
            </a:r>
            <a:r>
              <a:rPr lang="en-ZA" sz="2000" dirty="0" smtClean="0"/>
              <a:t>location</a:t>
            </a:r>
            <a:endParaRPr lang="en-AU" sz="2000" dirty="0"/>
          </a:p>
        </p:txBody>
      </p:sp>
      <p:pic>
        <p:nvPicPr>
          <p:cNvPr id="6" name="Picture 5" descr="Naankuse-Logo-Black-2048.png"/>
          <p:cNvPicPr>
            <a:picLocks noChangeAspect="1"/>
          </p:cNvPicPr>
          <p:nvPr/>
        </p:nvPicPr>
        <p:blipFill>
          <a:blip r:embed="rId2" cstate="print"/>
          <a:stretch>
            <a:fillRect/>
          </a:stretch>
        </p:blipFill>
        <p:spPr>
          <a:xfrm>
            <a:off x="7596336" y="45944"/>
            <a:ext cx="1502296" cy="1222816"/>
          </a:xfrm>
          <a:prstGeom prst="rect">
            <a:avLst/>
          </a:prstGeom>
        </p:spPr>
      </p:pic>
      <p:sp>
        <p:nvSpPr>
          <p:cNvPr id="8" name="Title 1"/>
          <p:cNvSpPr txBox="1">
            <a:spLocks/>
          </p:cNvSpPr>
          <p:nvPr/>
        </p:nvSpPr>
        <p:spPr>
          <a:xfrm>
            <a:off x="611560" y="116632"/>
            <a:ext cx="8153400" cy="1179240"/>
          </a:xfrm>
          <a:prstGeom prst="rect">
            <a:avLst/>
          </a:prstGeom>
        </p:spPr>
        <p:txBody>
          <a:bodyPr vert="horz" anchor="ctr">
            <a:normAutofit fontScale="9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800" b="0" i="0" u="none" strike="noStrike" kern="1200" cap="none" spc="0" normalizeH="0" baseline="0" noProof="0" dirty="0" smtClean="0">
                <a:ln>
                  <a:noFill/>
                </a:ln>
                <a:effectLst/>
                <a:uLnTx/>
                <a:uFillTx/>
                <a:latin typeface="+mj-lt"/>
                <a:ea typeface="+mj-ea"/>
                <a:cs typeface="+mj-cs"/>
              </a:rPr>
              <a:t>Human  - Puff Adder conflict project</a:t>
            </a:r>
            <a:br>
              <a:rPr kumimoji="0" lang="en-AU" sz="2800" b="0" i="0" u="none" strike="noStrike" kern="1200" cap="none" spc="0" normalizeH="0" baseline="0" noProof="0" dirty="0" smtClean="0">
                <a:ln>
                  <a:noFill/>
                </a:ln>
                <a:effectLst/>
                <a:uLnTx/>
                <a:uFillTx/>
                <a:latin typeface="+mj-lt"/>
                <a:ea typeface="+mj-ea"/>
                <a:cs typeface="+mj-cs"/>
              </a:rPr>
            </a:br>
            <a:r>
              <a:rPr kumimoji="0" lang="en-AU" sz="2800" b="0" i="0" u="none" strike="noStrike" kern="1200" cap="none" spc="0" normalizeH="0" baseline="0" noProof="0" dirty="0" smtClean="0">
                <a:ln>
                  <a:noFill/>
                </a:ln>
                <a:solidFill>
                  <a:schemeClr val="accent2">
                    <a:lumMod val="75000"/>
                  </a:schemeClr>
                </a:solidFill>
                <a:effectLst/>
                <a:uLnTx/>
                <a:uFillTx/>
                <a:latin typeface="+mj-lt"/>
                <a:ea typeface="+mj-ea"/>
                <a:cs typeface="+mj-cs"/>
              </a:rPr>
              <a:t>Monitoring of translocated animals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800" b="0" i="0" u="none" strike="noStrike" kern="1200" cap="none" spc="0" normalizeH="0" baseline="0" noProof="0" dirty="0" smtClean="0">
                <a:ln>
                  <a:noFill/>
                </a:ln>
                <a:solidFill>
                  <a:schemeClr val="accent2">
                    <a:lumMod val="75000"/>
                  </a:schemeClr>
                </a:solidFill>
                <a:effectLst/>
                <a:uLnTx/>
                <a:uFillTx/>
                <a:latin typeface="+mj-lt"/>
                <a:ea typeface="+mj-ea"/>
                <a:cs typeface="+mj-cs"/>
              </a:rPr>
              <a:t>Methodology</a:t>
            </a:r>
            <a:endParaRPr kumimoji="0" lang="en-AU" sz="2800" b="0"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spTree>
    <p:extLst>
      <p:ext uri="{BB962C8B-B14F-4D97-AF65-F5344CB8AC3E}">
        <p14:creationId xmlns:p14="http://schemas.microsoft.com/office/powerpoint/2010/main" val="106729032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23528" y="1600200"/>
            <a:ext cx="8442520" cy="4997152"/>
          </a:xfrm>
        </p:spPr>
        <p:txBody>
          <a:bodyPr>
            <a:normAutofit fontScale="77500" lnSpcReduction="20000"/>
          </a:bodyPr>
          <a:lstStyle/>
          <a:p>
            <a:r>
              <a:rPr lang="en-ZA" dirty="0"/>
              <a:t>Currently working on data analysis with NUST </a:t>
            </a:r>
            <a:endParaRPr lang="en-ZA" dirty="0" smtClean="0"/>
          </a:p>
          <a:p>
            <a:endParaRPr lang="en-ZA" dirty="0"/>
          </a:p>
          <a:p>
            <a:r>
              <a:rPr lang="en-ZA" dirty="0"/>
              <a:t>Initial impressions:</a:t>
            </a:r>
          </a:p>
          <a:p>
            <a:pPr lvl="1"/>
            <a:r>
              <a:rPr lang="en-ZA" dirty="0"/>
              <a:t>puff adder </a:t>
            </a:r>
            <a:r>
              <a:rPr lang="en-ZA" dirty="0">
                <a:solidFill>
                  <a:schemeClr val="accent2">
                    <a:lumMod val="75000"/>
                  </a:schemeClr>
                </a:solidFill>
              </a:rPr>
              <a:t>do not have a territorial homing </a:t>
            </a:r>
            <a:r>
              <a:rPr lang="en-ZA" dirty="0" smtClean="0">
                <a:solidFill>
                  <a:schemeClr val="accent2">
                    <a:lumMod val="75000"/>
                  </a:schemeClr>
                </a:solidFill>
              </a:rPr>
              <a:t>instinct</a:t>
            </a:r>
            <a:endParaRPr lang="en-ZA" dirty="0"/>
          </a:p>
          <a:p>
            <a:pPr lvl="1"/>
            <a:r>
              <a:rPr lang="en-AU" dirty="0">
                <a:solidFill>
                  <a:schemeClr val="accent2">
                    <a:lumMod val="75000"/>
                  </a:schemeClr>
                </a:solidFill>
              </a:rPr>
              <a:t>High % survived translocation </a:t>
            </a:r>
            <a:endParaRPr lang="en-AU" dirty="0" smtClean="0">
              <a:solidFill>
                <a:schemeClr val="accent2">
                  <a:lumMod val="75000"/>
                </a:schemeClr>
              </a:solidFill>
            </a:endParaRPr>
          </a:p>
          <a:p>
            <a:pPr lvl="1"/>
            <a:endParaRPr lang="en-AU" dirty="0">
              <a:solidFill>
                <a:schemeClr val="accent2">
                  <a:lumMod val="75000"/>
                </a:schemeClr>
              </a:solidFill>
            </a:endParaRPr>
          </a:p>
          <a:p>
            <a:r>
              <a:rPr lang="en-AU" dirty="0" smtClean="0"/>
              <a:t>Where possible - learn more about puff adders to inform the development and implementation of conflict mitigation measures to reduce conflict situations and subsequent lethal persecution</a:t>
            </a:r>
          </a:p>
          <a:p>
            <a:endParaRPr lang="en-AU" dirty="0" smtClean="0"/>
          </a:p>
          <a:p>
            <a:r>
              <a:rPr lang="en-AU" dirty="0" smtClean="0">
                <a:solidFill>
                  <a:schemeClr val="accent2">
                    <a:lumMod val="75000"/>
                  </a:schemeClr>
                </a:solidFill>
              </a:rPr>
              <a:t>Translocation</a:t>
            </a:r>
            <a:r>
              <a:rPr lang="en-AU" dirty="0" smtClean="0"/>
              <a:t> </a:t>
            </a:r>
            <a:r>
              <a:rPr lang="en-AU" dirty="0"/>
              <a:t>is therefore an </a:t>
            </a:r>
            <a:r>
              <a:rPr lang="en-AU" dirty="0">
                <a:solidFill>
                  <a:schemeClr val="accent2">
                    <a:lumMod val="75000"/>
                  </a:schemeClr>
                </a:solidFill>
              </a:rPr>
              <a:t>efficient and cost-effective method for dealing with human-puff adder conflict </a:t>
            </a:r>
            <a:r>
              <a:rPr lang="en-AU" dirty="0" smtClean="0">
                <a:solidFill>
                  <a:schemeClr val="accent2">
                    <a:lumMod val="75000"/>
                  </a:schemeClr>
                </a:solidFill>
              </a:rPr>
              <a:t>situations</a:t>
            </a:r>
          </a:p>
          <a:p>
            <a:endParaRPr lang="en-AU" dirty="0">
              <a:solidFill>
                <a:schemeClr val="accent2">
                  <a:lumMod val="75000"/>
                </a:schemeClr>
              </a:solidFill>
            </a:endParaRPr>
          </a:p>
          <a:p>
            <a:r>
              <a:rPr lang="en-AU" dirty="0" smtClean="0"/>
              <a:t>2 NEIGHBOURS STUDIES</a:t>
            </a:r>
            <a:endParaRPr lang="en-AU" dirty="0"/>
          </a:p>
        </p:txBody>
      </p:sp>
      <p:pic>
        <p:nvPicPr>
          <p:cNvPr id="4" name="Picture 3" descr="Naankuse-Logo-Black-2048.png"/>
          <p:cNvPicPr>
            <a:picLocks noChangeAspect="1"/>
          </p:cNvPicPr>
          <p:nvPr/>
        </p:nvPicPr>
        <p:blipFill>
          <a:blip r:embed="rId2" cstate="print"/>
          <a:stretch>
            <a:fillRect/>
          </a:stretch>
        </p:blipFill>
        <p:spPr>
          <a:xfrm>
            <a:off x="7596336" y="45944"/>
            <a:ext cx="1502296" cy="1222816"/>
          </a:xfrm>
          <a:prstGeom prst="rect">
            <a:avLst/>
          </a:prstGeom>
        </p:spPr>
      </p:pic>
      <p:sp>
        <p:nvSpPr>
          <p:cNvPr id="6" name="Title 1"/>
          <p:cNvSpPr>
            <a:spLocks noGrp="1"/>
          </p:cNvSpPr>
          <p:nvPr>
            <p:ph type="title"/>
          </p:nvPr>
        </p:nvSpPr>
        <p:spPr>
          <a:xfrm>
            <a:off x="612648" y="0"/>
            <a:ext cx="8153400" cy="1219200"/>
          </a:xfrm>
        </p:spPr>
        <p:txBody>
          <a:bodyPr>
            <a:normAutofit fontScale="90000"/>
          </a:bodyPr>
          <a:lstStyle/>
          <a:p>
            <a:r>
              <a:rPr lang="en-AU" sz="2800" dirty="0" smtClean="0">
                <a:solidFill>
                  <a:schemeClr val="tx1"/>
                </a:solidFill>
              </a:rPr>
              <a:t>Human  - Puff Adder conflict project</a:t>
            </a:r>
            <a:r>
              <a:rPr lang="en-AU" sz="2800" dirty="0" smtClean="0">
                <a:solidFill>
                  <a:srgbClr val="C00000"/>
                </a:solidFill>
              </a:rPr>
              <a:t/>
            </a:r>
            <a:br>
              <a:rPr lang="en-AU" sz="2800" dirty="0" smtClean="0">
                <a:solidFill>
                  <a:srgbClr val="C00000"/>
                </a:solidFill>
              </a:rPr>
            </a:br>
            <a:r>
              <a:rPr lang="en-AU" sz="2800" dirty="0" smtClean="0">
                <a:solidFill>
                  <a:schemeClr val="accent2">
                    <a:lumMod val="75000"/>
                  </a:schemeClr>
                </a:solidFill>
              </a:rPr>
              <a:t>Monitoring of translocated animals</a:t>
            </a:r>
            <a:br>
              <a:rPr lang="en-AU" sz="2800" dirty="0" smtClean="0">
                <a:solidFill>
                  <a:schemeClr val="accent2">
                    <a:lumMod val="75000"/>
                  </a:schemeClr>
                </a:solidFill>
              </a:rPr>
            </a:br>
            <a:r>
              <a:rPr lang="en-AU" sz="2800" dirty="0" smtClean="0">
                <a:solidFill>
                  <a:schemeClr val="accent2">
                    <a:lumMod val="75000"/>
                  </a:schemeClr>
                </a:solidFill>
              </a:rPr>
              <a:t>Results</a:t>
            </a:r>
            <a:endParaRPr lang="en-AU" sz="2800" dirty="0">
              <a:solidFill>
                <a:schemeClr val="accent2">
                  <a:lumMod val="75000"/>
                </a:schemeClr>
              </a:solidFill>
            </a:endParaRPr>
          </a:p>
        </p:txBody>
      </p:sp>
    </p:spTree>
    <p:extLst>
      <p:ext uri="{BB962C8B-B14F-4D97-AF65-F5344CB8AC3E}">
        <p14:creationId xmlns:p14="http://schemas.microsoft.com/office/powerpoint/2010/main" val="370734408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8" y="44624"/>
            <a:ext cx="5554960" cy="1210146"/>
          </a:xfrm>
        </p:spPr>
        <p:txBody>
          <a:bodyPr>
            <a:normAutofit fontScale="90000"/>
          </a:bodyPr>
          <a:lstStyle/>
          <a:p>
            <a:r>
              <a:rPr lang="en-AU" dirty="0">
                <a:solidFill>
                  <a:schemeClr val="tx1"/>
                </a:solidFill>
              </a:rPr>
              <a:t>Puff Adder Project</a:t>
            </a:r>
            <a:r>
              <a:rPr lang="en-AU" dirty="0"/>
              <a:t/>
            </a:r>
            <a:br>
              <a:rPr lang="en-AU" dirty="0"/>
            </a:br>
            <a:r>
              <a:rPr lang="en-AU" dirty="0">
                <a:solidFill>
                  <a:schemeClr val="accent2">
                    <a:lumMod val="75000"/>
                  </a:schemeClr>
                </a:solidFill>
              </a:rPr>
              <a:t>Case Study 1</a:t>
            </a:r>
          </a:p>
        </p:txBody>
      </p:sp>
      <p:pic>
        <p:nvPicPr>
          <p:cNvPr id="11" name="Content Placeholder 10"/>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570622" y="157246"/>
            <a:ext cx="3463967" cy="6531256"/>
          </a:xfrm>
          <a:ln>
            <a:solidFill>
              <a:schemeClr val="tx1"/>
            </a:solidFill>
          </a:ln>
        </p:spPr>
      </p:pic>
      <p:sp>
        <p:nvSpPr>
          <p:cNvPr id="9" name="Content Placeholder 2"/>
          <p:cNvSpPr txBox="1">
            <a:spLocks/>
          </p:cNvSpPr>
          <p:nvPr/>
        </p:nvSpPr>
        <p:spPr>
          <a:xfrm>
            <a:off x="628650" y="1825625"/>
            <a:ext cx="4641182"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dirty="0"/>
              <a:t>Map of BA020’s movements</a:t>
            </a:r>
          </a:p>
          <a:p>
            <a:r>
              <a:rPr lang="en-ZA" dirty="0"/>
              <a:t>Monitored between 19/6/2014 and 23/02/2015</a:t>
            </a:r>
          </a:p>
          <a:p>
            <a:r>
              <a:rPr lang="en-ZA" dirty="0"/>
              <a:t>Transmitter found on shed snake skin</a:t>
            </a:r>
          </a:p>
          <a:p>
            <a:r>
              <a:rPr lang="en-ZA" dirty="0"/>
              <a:t>BA020 survived translocation</a:t>
            </a:r>
            <a:endParaRPr lang="en-AU" dirty="0"/>
          </a:p>
          <a:p>
            <a:r>
              <a:rPr lang="en-AU" dirty="0"/>
              <a:t>BA020 did not return to any of the three release site however did stay in the general area</a:t>
            </a:r>
            <a:endParaRPr lang="en-ZA" dirty="0"/>
          </a:p>
        </p:txBody>
      </p:sp>
    </p:spTree>
    <p:extLst>
      <p:ext uri="{BB962C8B-B14F-4D97-AF65-F5344CB8AC3E}">
        <p14:creationId xmlns:p14="http://schemas.microsoft.com/office/powerpoint/2010/main" val="12460407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23528" y="1741512"/>
            <a:ext cx="8153400" cy="4495800"/>
          </a:xfrm>
        </p:spPr>
        <p:txBody>
          <a:bodyPr>
            <a:normAutofit fontScale="77500" lnSpcReduction="20000"/>
          </a:bodyPr>
          <a:lstStyle/>
          <a:p>
            <a:pPr>
              <a:buNone/>
            </a:pPr>
            <a:r>
              <a:rPr lang="en-ZA" dirty="0" smtClean="0"/>
              <a:t>Initiated </a:t>
            </a:r>
            <a:r>
              <a:rPr lang="en-ZA" dirty="0" smtClean="0">
                <a:solidFill>
                  <a:schemeClr val="accent2">
                    <a:lumMod val="75000"/>
                  </a:schemeClr>
                </a:solidFill>
              </a:rPr>
              <a:t>after a meeting with farmers</a:t>
            </a:r>
            <a:r>
              <a:rPr lang="en-ZA" dirty="0" smtClean="0"/>
              <a:t>, who </a:t>
            </a:r>
            <a:r>
              <a:rPr lang="en-ZA" dirty="0" smtClean="0">
                <a:solidFill>
                  <a:schemeClr val="accent2">
                    <a:lumMod val="75000"/>
                  </a:schemeClr>
                </a:solidFill>
              </a:rPr>
              <a:t>suspected spotted hyena conflict</a:t>
            </a:r>
          </a:p>
          <a:p>
            <a:endParaRPr lang="en-ZA" dirty="0" smtClean="0"/>
          </a:p>
          <a:p>
            <a:pPr>
              <a:buNone/>
            </a:pPr>
            <a:r>
              <a:rPr lang="en-ZA" dirty="0" smtClean="0"/>
              <a:t>Research questions:</a:t>
            </a:r>
          </a:p>
          <a:p>
            <a:pPr>
              <a:buFont typeface="Wingdings" pitchFamily="2" charset="2"/>
              <a:buChar char="q"/>
            </a:pPr>
            <a:r>
              <a:rPr lang="en-ZA" dirty="0" smtClean="0">
                <a:solidFill>
                  <a:schemeClr val="accent2">
                    <a:lumMod val="75000"/>
                  </a:schemeClr>
                </a:solidFill>
              </a:rPr>
              <a:t>Assess suspected wild horse predation</a:t>
            </a:r>
          </a:p>
          <a:p>
            <a:pPr>
              <a:buFont typeface="Wingdings" pitchFamily="2" charset="2"/>
              <a:buChar char="q"/>
            </a:pPr>
            <a:r>
              <a:rPr lang="en-ZA" dirty="0" smtClean="0">
                <a:solidFill>
                  <a:schemeClr val="accent2">
                    <a:lumMod val="75000"/>
                  </a:schemeClr>
                </a:solidFill>
              </a:rPr>
              <a:t>Geographic distribution </a:t>
            </a:r>
            <a:r>
              <a:rPr lang="en-ZA" dirty="0" smtClean="0"/>
              <a:t>in the south western Namibia</a:t>
            </a:r>
          </a:p>
          <a:p>
            <a:pPr>
              <a:buFont typeface="Wingdings" pitchFamily="2" charset="2"/>
              <a:buChar char="q"/>
            </a:pPr>
            <a:r>
              <a:rPr lang="en-ZA" dirty="0" smtClean="0"/>
              <a:t>Ecology</a:t>
            </a:r>
          </a:p>
          <a:p>
            <a:r>
              <a:rPr lang="en-ZA" dirty="0" smtClean="0"/>
              <a:t>Species Behaviour</a:t>
            </a:r>
          </a:p>
          <a:p>
            <a:endParaRPr lang="en-ZA" dirty="0" smtClean="0"/>
          </a:p>
          <a:p>
            <a:pPr>
              <a:buNone/>
            </a:pPr>
            <a:r>
              <a:rPr lang="en-ZA" dirty="0" smtClean="0"/>
              <a:t>Methodology:</a:t>
            </a:r>
          </a:p>
          <a:p>
            <a:r>
              <a:rPr lang="en-ZA" dirty="0" smtClean="0">
                <a:solidFill>
                  <a:schemeClr val="accent2">
                    <a:lumMod val="75000"/>
                  </a:schemeClr>
                </a:solidFill>
              </a:rPr>
              <a:t>1 hyena / clan to be collared</a:t>
            </a:r>
          </a:p>
          <a:p>
            <a:r>
              <a:rPr lang="en-ZA" dirty="0" smtClean="0"/>
              <a:t>Camera traps data analysis</a:t>
            </a:r>
          </a:p>
          <a:p>
            <a:endParaRPr lang="en-ZA" dirty="0" smtClean="0"/>
          </a:p>
          <a:p>
            <a:endParaRPr lang="en-ZA" dirty="0"/>
          </a:p>
        </p:txBody>
      </p:sp>
      <p:pic>
        <p:nvPicPr>
          <p:cNvPr id="4" name="Picture 3" descr="Naankuse-Logo-Black-2048.png"/>
          <p:cNvPicPr>
            <a:picLocks noChangeAspect="1"/>
          </p:cNvPicPr>
          <p:nvPr/>
        </p:nvPicPr>
        <p:blipFill>
          <a:blip r:embed="rId2" cstate="print"/>
          <a:stretch>
            <a:fillRect/>
          </a:stretch>
        </p:blipFill>
        <p:spPr>
          <a:xfrm>
            <a:off x="7596336" y="45944"/>
            <a:ext cx="1502296" cy="1222816"/>
          </a:xfrm>
          <a:prstGeom prst="rect">
            <a:avLst/>
          </a:prstGeom>
        </p:spPr>
      </p:pic>
      <p:sp>
        <p:nvSpPr>
          <p:cNvPr id="5" name="Title 1"/>
          <p:cNvSpPr txBox="1">
            <a:spLocks/>
          </p:cNvSpPr>
          <p:nvPr/>
        </p:nvSpPr>
        <p:spPr>
          <a:xfrm>
            <a:off x="611560" y="116632"/>
            <a:ext cx="7145288" cy="1080120"/>
          </a:xfrm>
          <a:prstGeom prst="rect">
            <a:avLst/>
          </a:prstGeom>
        </p:spPr>
        <p:txBody>
          <a:bodyPr vert="horz"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800" b="0" i="0" u="none" strike="noStrike" kern="1200" cap="none" spc="0" normalizeH="0" baseline="0" noProof="0" dirty="0" smtClean="0">
                <a:ln>
                  <a:noFill/>
                </a:ln>
                <a:solidFill>
                  <a:schemeClr val="tx1"/>
                </a:solidFill>
                <a:effectLst/>
                <a:uLnTx/>
                <a:uFillTx/>
                <a:latin typeface="+mj-lt"/>
                <a:ea typeface="+mj-ea"/>
                <a:cs typeface="+mj-cs"/>
              </a:rPr>
              <a:t>Spotted hyena project </a:t>
            </a:r>
          </a:p>
          <a:p>
            <a:pPr marL="0" marR="0" lvl="0" indent="0" algn="l" defTabSz="914400" rtl="0" eaLnBrk="1" fontAlgn="auto" latinLnBrk="0" hangingPunct="1">
              <a:lnSpc>
                <a:spcPct val="100000"/>
              </a:lnSpc>
              <a:spcBef>
                <a:spcPct val="0"/>
              </a:spcBef>
              <a:spcAft>
                <a:spcPts val="0"/>
              </a:spcAft>
              <a:buClrTx/>
              <a:buSzTx/>
              <a:buFontTx/>
              <a:buNone/>
              <a:tabLst/>
              <a:defRPr/>
            </a:pPr>
            <a:r>
              <a:rPr lang="en-ZA" sz="2800" dirty="0" smtClean="0">
                <a:solidFill>
                  <a:schemeClr val="accent2">
                    <a:lumMod val="75000"/>
                  </a:schemeClr>
                </a:solidFill>
                <a:latin typeface="+mj-lt"/>
                <a:ea typeface="+mj-ea"/>
                <a:cs typeface="+mj-cs"/>
              </a:rPr>
              <a:t>Using GPS data for research</a:t>
            </a:r>
            <a:endParaRPr kumimoji="0" lang="en-ZA" sz="2800" b="0"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pic>
        <p:nvPicPr>
          <p:cNvPr id="4098" name="Picture 2" descr="E:\Behind The Scenes images &amp; video\25 Hyaena Project.jpg"/>
          <p:cNvPicPr>
            <a:picLocks noChangeAspect="1" noChangeArrowheads="1"/>
          </p:cNvPicPr>
          <p:nvPr/>
        </p:nvPicPr>
        <p:blipFill>
          <a:blip r:embed="rId3" cstate="print"/>
          <a:srcRect/>
          <a:stretch>
            <a:fillRect/>
          </a:stretch>
        </p:blipFill>
        <p:spPr bwMode="auto">
          <a:xfrm>
            <a:off x="4903529" y="4365104"/>
            <a:ext cx="3968441" cy="223224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800" dirty="0" smtClean="0">
                <a:solidFill>
                  <a:schemeClr val="tx1"/>
                </a:solidFill>
              </a:rPr>
              <a:t>Wild dog project in </a:t>
            </a:r>
            <a:r>
              <a:rPr lang="en-ZA" sz="2800" dirty="0" err="1" smtClean="0">
                <a:solidFill>
                  <a:schemeClr val="tx1"/>
                </a:solidFill>
              </a:rPr>
              <a:t>Mangetti</a:t>
            </a:r>
            <a:r>
              <a:rPr lang="en-ZA" sz="2800" dirty="0" smtClean="0">
                <a:solidFill>
                  <a:schemeClr val="tx1"/>
                </a:solidFill>
              </a:rPr>
              <a:t/>
            </a:r>
            <a:br>
              <a:rPr lang="en-ZA" sz="2800" dirty="0" smtClean="0">
                <a:solidFill>
                  <a:schemeClr val="tx1"/>
                </a:solidFill>
              </a:rPr>
            </a:br>
            <a:r>
              <a:rPr lang="en-ZA" sz="2800" dirty="0" smtClean="0">
                <a:solidFill>
                  <a:schemeClr val="accent2">
                    <a:lumMod val="75000"/>
                  </a:schemeClr>
                </a:solidFill>
              </a:rPr>
              <a:t>Using GPS data for early warning system</a:t>
            </a:r>
            <a:endParaRPr lang="en-ZA" sz="2800" dirty="0">
              <a:solidFill>
                <a:schemeClr val="accent2">
                  <a:lumMod val="75000"/>
                </a:schemeClr>
              </a:solidFill>
            </a:endParaRPr>
          </a:p>
        </p:txBody>
      </p:sp>
      <p:sp>
        <p:nvSpPr>
          <p:cNvPr id="3" name="Content Placeholder 2"/>
          <p:cNvSpPr>
            <a:spLocks noGrp="1"/>
          </p:cNvSpPr>
          <p:nvPr>
            <p:ph sz="quarter" idx="1"/>
          </p:nvPr>
        </p:nvSpPr>
        <p:spPr>
          <a:xfrm>
            <a:off x="35496" y="1628800"/>
            <a:ext cx="5472608" cy="5157192"/>
          </a:xfrm>
        </p:spPr>
        <p:txBody>
          <a:bodyPr>
            <a:normAutofit fontScale="85000" lnSpcReduction="10000"/>
          </a:bodyPr>
          <a:lstStyle/>
          <a:p>
            <a:pPr marL="320040" lvl="1" indent="-320040">
              <a:spcBef>
                <a:spcPts val="700"/>
              </a:spcBef>
              <a:buClr>
                <a:schemeClr val="accent2"/>
              </a:buClr>
              <a:buSzPct val="60000"/>
              <a:buFont typeface="Wingdings"/>
              <a:buChar char=""/>
            </a:pPr>
            <a:r>
              <a:rPr lang="en-ZA" sz="2600" dirty="0" smtClean="0"/>
              <a:t>Aims: </a:t>
            </a:r>
            <a:endParaRPr lang="en-ZA" dirty="0" smtClean="0"/>
          </a:p>
          <a:p>
            <a:pPr marL="1051560" lvl="3" indent="-320040">
              <a:spcBef>
                <a:spcPts val="700"/>
              </a:spcBef>
              <a:buSzPct val="60000"/>
              <a:buFont typeface="Wingdings"/>
              <a:buChar char=""/>
            </a:pPr>
            <a:r>
              <a:rPr lang="en-ZA" sz="2400" dirty="0" smtClean="0">
                <a:solidFill>
                  <a:schemeClr val="accent2">
                    <a:lumMod val="75000"/>
                  </a:schemeClr>
                </a:solidFill>
              </a:rPr>
              <a:t>Reduce wild dog persecution</a:t>
            </a:r>
          </a:p>
          <a:p>
            <a:pPr marL="1051560" lvl="3" indent="-320040">
              <a:spcBef>
                <a:spcPts val="700"/>
              </a:spcBef>
              <a:buSzPct val="60000"/>
              <a:buFont typeface="Wingdings"/>
              <a:buChar char=""/>
            </a:pPr>
            <a:r>
              <a:rPr lang="en-ZA" sz="2400" dirty="0" smtClean="0"/>
              <a:t>Establish </a:t>
            </a:r>
            <a:r>
              <a:rPr lang="en-ZA" sz="2400" dirty="0" smtClean="0">
                <a:solidFill>
                  <a:schemeClr val="accent2">
                    <a:lumMod val="75000"/>
                  </a:schemeClr>
                </a:solidFill>
              </a:rPr>
              <a:t>wild dog population </a:t>
            </a:r>
            <a:r>
              <a:rPr lang="en-ZA" sz="2400" dirty="0" smtClean="0"/>
              <a:t>in </a:t>
            </a:r>
            <a:r>
              <a:rPr lang="en-ZA" sz="2400" dirty="0" err="1" smtClean="0"/>
              <a:t>Mangetti</a:t>
            </a:r>
            <a:endParaRPr lang="en-ZA" sz="2400" dirty="0" smtClean="0"/>
          </a:p>
          <a:p>
            <a:pPr marL="1051560" lvl="3" indent="-320040">
              <a:spcBef>
                <a:spcPts val="700"/>
              </a:spcBef>
              <a:buSzPct val="60000"/>
              <a:buFont typeface="Wingdings"/>
              <a:buChar char=""/>
            </a:pPr>
            <a:r>
              <a:rPr lang="en-ZA" sz="2400" dirty="0" smtClean="0"/>
              <a:t>Establish </a:t>
            </a:r>
            <a:r>
              <a:rPr lang="en-ZA" sz="2400" dirty="0" smtClean="0">
                <a:solidFill>
                  <a:schemeClr val="accent2">
                    <a:lumMod val="75000"/>
                  </a:schemeClr>
                </a:solidFill>
              </a:rPr>
              <a:t>wild dog movements </a:t>
            </a:r>
            <a:r>
              <a:rPr lang="en-ZA" sz="2400" dirty="0" smtClean="0"/>
              <a:t>in </a:t>
            </a:r>
            <a:r>
              <a:rPr lang="en-ZA" sz="2400" dirty="0" err="1" smtClean="0"/>
              <a:t>Mangetti</a:t>
            </a:r>
            <a:endParaRPr lang="en-ZA" sz="2400" dirty="0" smtClean="0"/>
          </a:p>
          <a:p>
            <a:pPr marL="1051560" lvl="3" indent="-320040">
              <a:spcBef>
                <a:spcPts val="700"/>
              </a:spcBef>
              <a:buSzPct val="60000"/>
              <a:buFont typeface="Wingdings"/>
              <a:buChar char=""/>
            </a:pPr>
            <a:r>
              <a:rPr lang="en-ZA" sz="2400" dirty="0" smtClean="0"/>
              <a:t>Establish </a:t>
            </a:r>
            <a:r>
              <a:rPr lang="en-ZA" sz="2400" dirty="0" smtClean="0">
                <a:solidFill>
                  <a:schemeClr val="accent2">
                    <a:lumMod val="75000"/>
                  </a:schemeClr>
                </a:solidFill>
              </a:rPr>
              <a:t>wild dog true livestock predation</a:t>
            </a:r>
          </a:p>
          <a:p>
            <a:pPr marL="320040" lvl="1" indent="-320040">
              <a:spcBef>
                <a:spcPts val="700"/>
              </a:spcBef>
              <a:buClr>
                <a:schemeClr val="accent2"/>
              </a:buClr>
              <a:buSzPct val="60000"/>
              <a:buFont typeface="Wingdings"/>
              <a:buChar char=""/>
            </a:pPr>
            <a:endParaRPr lang="en-ZA" sz="2600" dirty="0" smtClean="0"/>
          </a:p>
          <a:p>
            <a:pPr marL="320040" lvl="1" indent="-320040">
              <a:spcBef>
                <a:spcPts val="700"/>
              </a:spcBef>
              <a:buClr>
                <a:schemeClr val="accent2"/>
              </a:buClr>
              <a:buSzPct val="60000"/>
              <a:buFont typeface="Wingdings"/>
              <a:buChar char=""/>
            </a:pPr>
            <a:r>
              <a:rPr lang="en-ZA" dirty="0" smtClean="0"/>
              <a:t>Methods:</a:t>
            </a:r>
          </a:p>
          <a:p>
            <a:pPr marL="1051560" lvl="3" indent="-320040">
              <a:spcBef>
                <a:spcPts val="700"/>
              </a:spcBef>
              <a:buSzPct val="60000"/>
              <a:buFont typeface="Wingdings"/>
              <a:buChar char=""/>
            </a:pPr>
            <a:r>
              <a:rPr lang="en-ZA" sz="2600" dirty="0" smtClean="0"/>
              <a:t>Camera traps picture analysis</a:t>
            </a:r>
          </a:p>
          <a:p>
            <a:pPr marL="1051560" lvl="3" indent="-320040">
              <a:spcBef>
                <a:spcPts val="700"/>
              </a:spcBef>
              <a:buSzPct val="60000"/>
              <a:buFont typeface="Wingdings"/>
              <a:buChar char=""/>
            </a:pPr>
            <a:r>
              <a:rPr lang="en-ZA" sz="2600" dirty="0" smtClean="0">
                <a:solidFill>
                  <a:schemeClr val="accent2">
                    <a:lumMod val="75000"/>
                  </a:schemeClr>
                </a:solidFill>
              </a:rPr>
              <a:t>GPS collar alpha male or female </a:t>
            </a:r>
            <a:r>
              <a:rPr lang="en-ZA" sz="2600" dirty="0" smtClean="0"/>
              <a:t>of each pack</a:t>
            </a:r>
          </a:p>
          <a:p>
            <a:pPr marL="1051560" lvl="3" indent="-320040">
              <a:spcBef>
                <a:spcPts val="700"/>
              </a:spcBef>
              <a:buSzPct val="60000"/>
              <a:buFont typeface="Wingdings"/>
              <a:buChar char=""/>
            </a:pPr>
            <a:r>
              <a:rPr lang="en-ZA" sz="2600" dirty="0" smtClean="0">
                <a:solidFill>
                  <a:schemeClr val="accent2">
                    <a:lumMod val="75000"/>
                  </a:schemeClr>
                </a:solidFill>
              </a:rPr>
              <a:t>Study movements of pack via GPS data</a:t>
            </a:r>
          </a:p>
          <a:p>
            <a:pPr marL="1051560" lvl="3" indent="-320040">
              <a:spcBef>
                <a:spcPts val="700"/>
              </a:spcBef>
              <a:buSzPct val="60000"/>
              <a:buFont typeface="Wingdings"/>
              <a:buChar char=""/>
            </a:pPr>
            <a:r>
              <a:rPr lang="en-ZA" sz="2600" dirty="0" smtClean="0"/>
              <a:t>Put into place a </a:t>
            </a:r>
            <a:r>
              <a:rPr lang="en-ZA" sz="2600" dirty="0" smtClean="0">
                <a:solidFill>
                  <a:schemeClr val="accent2">
                    <a:lumMod val="75000"/>
                  </a:schemeClr>
                </a:solidFill>
              </a:rPr>
              <a:t>early warning system</a:t>
            </a:r>
          </a:p>
          <a:p>
            <a:pPr lvl="1"/>
            <a:endParaRPr lang="en-ZA" dirty="0"/>
          </a:p>
        </p:txBody>
      </p:sp>
      <p:pic>
        <p:nvPicPr>
          <p:cNvPr id="4" name="Picture 3" descr="Naankuse-Logo-Black-2048.png"/>
          <p:cNvPicPr>
            <a:picLocks noChangeAspect="1"/>
          </p:cNvPicPr>
          <p:nvPr/>
        </p:nvPicPr>
        <p:blipFill>
          <a:blip r:embed="rId2" cstate="print"/>
          <a:stretch>
            <a:fillRect/>
          </a:stretch>
        </p:blipFill>
        <p:spPr>
          <a:xfrm>
            <a:off x="7596336" y="45944"/>
            <a:ext cx="1502296" cy="1222816"/>
          </a:xfrm>
          <a:prstGeom prst="rect">
            <a:avLst/>
          </a:prstGeom>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3" y="4293096"/>
            <a:ext cx="3240360" cy="1944216"/>
          </a:xfrm>
          <a:prstGeom prst="rect">
            <a:avLst/>
          </a:prstGeom>
          <a:noFill/>
          <a:ln>
            <a:noFill/>
          </a:ln>
        </p:spPr>
      </p:pic>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1988840"/>
            <a:ext cx="3222674" cy="1872208"/>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heckerboard(across)">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checkerboard(across)">
                                      <p:cBhvr>
                                        <p:cTn id="24" dur="500"/>
                                        <p:tgtEl>
                                          <p:spTgt spid="3">
                                            <p:txEl>
                                              <p:pRg st="6" end="6"/>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checkerboard(across)">
                                      <p:cBhvr>
                                        <p:cTn id="27" dur="500"/>
                                        <p:tgtEl>
                                          <p:spTgt spid="3">
                                            <p:txEl>
                                              <p:pRg st="7" end="7"/>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checkerboard(across)">
                                      <p:cBhvr>
                                        <p:cTn id="30" dur="500"/>
                                        <p:tgtEl>
                                          <p:spTgt spid="3">
                                            <p:txEl>
                                              <p:pRg st="8" end="8"/>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checkerboard(across)">
                                      <p:cBhvr>
                                        <p:cTn id="33" dur="500"/>
                                        <p:tgtEl>
                                          <p:spTgt spid="3">
                                            <p:txEl>
                                              <p:pRg st="9" end="9"/>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3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2800" dirty="0" smtClean="0">
                <a:solidFill>
                  <a:schemeClr val="tx1"/>
                </a:solidFill>
              </a:rPr>
              <a:t>Elephant Conflict Mitigation Project </a:t>
            </a:r>
            <a:r>
              <a:rPr lang="en-AU" sz="2800" dirty="0" smtClean="0"/>
              <a:t/>
            </a:r>
            <a:br>
              <a:rPr lang="en-AU" sz="2800" dirty="0" smtClean="0"/>
            </a:br>
            <a:r>
              <a:rPr lang="en-ZA" sz="2800" dirty="0" smtClean="0">
                <a:solidFill>
                  <a:schemeClr val="accent2">
                    <a:lumMod val="75000"/>
                  </a:schemeClr>
                </a:solidFill>
              </a:rPr>
              <a:t>Using GPS data for early warning system</a:t>
            </a:r>
            <a:br>
              <a:rPr lang="en-ZA" sz="2800" dirty="0" smtClean="0">
                <a:solidFill>
                  <a:schemeClr val="accent2">
                    <a:lumMod val="75000"/>
                  </a:schemeClr>
                </a:solidFill>
              </a:rPr>
            </a:br>
            <a:r>
              <a:rPr lang="en-ZA" sz="2800" dirty="0" smtClean="0">
                <a:solidFill>
                  <a:schemeClr val="accent2">
                    <a:lumMod val="75000"/>
                  </a:schemeClr>
                </a:solidFill>
              </a:rPr>
              <a:t>Situation</a:t>
            </a:r>
            <a:endParaRPr lang="en-AU" sz="2800" dirty="0">
              <a:solidFill>
                <a:schemeClr val="accent2">
                  <a:lumMod val="75000"/>
                </a:schemeClr>
              </a:solidFill>
            </a:endParaRPr>
          </a:p>
        </p:txBody>
      </p:sp>
      <p:sp>
        <p:nvSpPr>
          <p:cNvPr id="3" name="Content Placeholder 2"/>
          <p:cNvSpPr>
            <a:spLocks noGrp="1"/>
          </p:cNvSpPr>
          <p:nvPr>
            <p:ph sz="quarter" idx="1"/>
          </p:nvPr>
        </p:nvSpPr>
        <p:spPr>
          <a:xfrm>
            <a:off x="107504" y="1825624"/>
            <a:ext cx="5328592" cy="5032375"/>
          </a:xfrm>
        </p:spPr>
        <p:txBody>
          <a:bodyPr>
            <a:normAutofit/>
          </a:bodyPr>
          <a:lstStyle/>
          <a:p>
            <a:r>
              <a:rPr lang="en-AU" dirty="0" smtClean="0"/>
              <a:t>Elephants causing </a:t>
            </a:r>
            <a:r>
              <a:rPr lang="en-AU" dirty="0" smtClean="0">
                <a:solidFill>
                  <a:schemeClr val="accent2">
                    <a:lumMod val="75000"/>
                  </a:schemeClr>
                </a:solidFill>
              </a:rPr>
              <a:t>regular and subsequent damages</a:t>
            </a:r>
            <a:r>
              <a:rPr lang="en-AU" dirty="0" smtClean="0"/>
              <a:t> to crops, fences, infrastructures, sometimes livestock loss</a:t>
            </a:r>
          </a:p>
          <a:p>
            <a:r>
              <a:rPr lang="en-AU" dirty="0" smtClean="0"/>
              <a:t>The African elephant is a </a:t>
            </a:r>
            <a:r>
              <a:rPr lang="en-AU" dirty="0" smtClean="0">
                <a:solidFill>
                  <a:schemeClr val="accent2">
                    <a:lumMod val="75000"/>
                  </a:schemeClr>
                </a:solidFill>
              </a:rPr>
              <a:t>vulnerable species </a:t>
            </a:r>
            <a:r>
              <a:rPr lang="en-AU" dirty="0" smtClean="0"/>
              <a:t>on IUCN </a:t>
            </a:r>
            <a:r>
              <a:rPr lang="en-AU" dirty="0" err="1" smtClean="0"/>
              <a:t>Redlist</a:t>
            </a:r>
            <a:r>
              <a:rPr lang="en-AU" dirty="0" smtClean="0"/>
              <a:t> of Threatened Species</a:t>
            </a:r>
          </a:p>
          <a:p>
            <a:r>
              <a:rPr lang="en-AU" dirty="0" smtClean="0"/>
              <a:t>Namibian </a:t>
            </a:r>
            <a:r>
              <a:rPr lang="en-AU" dirty="0" smtClean="0">
                <a:solidFill>
                  <a:schemeClr val="accent2">
                    <a:lumMod val="75000"/>
                  </a:schemeClr>
                </a:solidFill>
              </a:rPr>
              <a:t>population number difficult to assess</a:t>
            </a:r>
          </a:p>
          <a:p>
            <a:pPr lvl="1"/>
            <a:endParaRPr lang="en-AU" dirty="0"/>
          </a:p>
          <a:p>
            <a:pPr lvl="1"/>
            <a:endParaRPr lang="en-AU" dirty="0"/>
          </a:p>
          <a:p>
            <a:pPr lvl="1"/>
            <a:endParaRPr lang="en-AU" dirty="0"/>
          </a:p>
          <a:p>
            <a:endParaRPr lang="en-AU" dirty="0"/>
          </a:p>
        </p:txBody>
      </p:sp>
      <p:pic>
        <p:nvPicPr>
          <p:cNvPr id="4" name="Picture 3" descr="Naankuse-Logo-Black-2048.png"/>
          <p:cNvPicPr>
            <a:picLocks noChangeAspect="1"/>
          </p:cNvPicPr>
          <p:nvPr/>
        </p:nvPicPr>
        <p:blipFill>
          <a:blip r:embed="rId3" cstate="print"/>
          <a:stretch>
            <a:fillRect/>
          </a:stretch>
        </p:blipFill>
        <p:spPr>
          <a:xfrm>
            <a:off x="7596336" y="45944"/>
            <a:ext cx="1502296" cy="1222816"/>
          </a:xfrm>
          <a:prstGeom prst="rect">
            <a:avLst/>
          </a:prstGeom>
        </p:spPr>
      </p:pic>
      <p:pic>
        <p:nvPicPr>
          <p:cNvPr id="3074" name="Picture 2" descr="F:\Behind The Scenes images &amp; video\21 Elephant fence damage Mangetti.JPG"/>
          <p:cNvPicPr>
            <a:picLocks noChangeAspect="1" noChangeArrowheads="1"/>
          </p:cNvPicPr>
          <p:nvPr/>
        </p:nvPicPr>
        <p:blipFill>
          <a:blip r:embed="rId4" cstate="print"/>
          <a:srcRect/>
          <a:stretch>
            <a:fillRect/>
          </a:stretch>
        </p:blipFill>
        <p:spPr bwMode="auto">
          <a:xfrm>
            <a:off x="5652120" y="1749152"/>
            <a:ext cx="3383868" cy="2255912"/>
          </a:xfrm>
          <a:prstGeom prst="rect">
            <a:avLst/>
          </a:prstGeom>
          <a:noFill/>
        </p:spPr>
      </p:pic>
      <p:pic>
        <p:nvPicPr>
          <p:cNvPr id="6" name="officeArt object"/>
          <p:cNvPicPr/>
          <p:nvPr/>
        </p:nvPicPr>
        <p:blipFill>
          <a:blip r:embed="rId5" cstate="print">
            <a:extLst/>
          </a:blip>
          <a:stretch>
            <a:fillRect/>
          </a:stretch>
        </p:blipFill>
        <p:spPr>
          <a:xfrm>
            <a:off x="5652120" y="4293096"/>
            <a:ext cx="3384376" cy="2038467"/>
          </a:xfrm>
          <a:prstGeom prst="rect">
            <a:avLst/>
          </a:prstGeom>
          <a:ln w="12700" cap="flat">
            <a:noFill/>
            <a:miter lim="400000"/>
          </a:ln>
          <a:effectLst/>
        </p:spPr>
      </p:pic>
    </p:spTree>
    <p:extLst>
      <p:ext uri="{BB962C8B-B14F-4D97-AF65-F5344CB8AC3E}">
        <p14:creationId xmlns:p14="http://schemas.microsoft.com/office/powerpoint/2010/main" val="203886978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23528" y="1600200"/>
            <a:ext cx="8442520" cy="5069160"/>
          </a:xfrm>
        </p:spPr>
        <p:txBody>
          <a:bodyPr>
            <a:normAutofit fontScale="92500" lnSpcReduction="20000"/>
          </a:bodyPr>
          <a:lstStyle/>
          <a:p>
            <a:r>
              <a:rPr lang="en-AU" dirty="0" smtClean="0"/>
              <a:t>Conserve a vulnerable species: </a:t>
            </a:r>
            <a:r>
              <a:rPr lang="en-AU" dirty="0" smtClean="0">
                <a:solidFill>
                  <a:schemeClr val="accent2">
                    <a:lumMod val="75000"/>
                  </a:schemeClr>
                </a:solidFill>
              </a:rPr>
              <a:t>Reducing persecution</a:t>
            </a:r>
          </a:p>
          <a:p>
            <a:r>
              <a:rPr lang="en-AU" dirty="0" smtClean="0">
                <a:solidFill>
                  <a:schemeClr val="accent2">
                    <a:lumMod val="75000"/>
                  </a:schemeClr>
                </a:solidFill>
              </a:rPr>
              <a:t>Reduce damage </a:t>
            </a:r>
            <a:r>
              <a:rPr lang="en-AU" dirty="0" smtClean="0"/>
              <a:t>caused by free roaming elephant populations </a:t>
            </a:r>
          </a:p>
          <a:p>
            <a:r>
              <a:rPr lang="en-AU" dirty="0" smtClean="0"/>
              <a:t>Estimate </a:t>
            </a:r>
            <a:r>
              <a:rPr lang="en-AU" dirty="0" smtClean="0">
                <a:solidFill>
                  <a:schemeClr val="accent2">
                    <a:lumMod val="75000"/>
                  </a:schemeClr>
                </a:solidFill>
              </a:rPr>
              <a:t>accurate population </a:t>
            </a:r>
            <a:r>
              <a:rPr lang="en-AU" dirty="0" smtClean="0"/>
              <a:t>of Namibian elephants</a:t>
            </a:r>
          </a:p>
          <a:p>
            <a:r>
              <a:rPr lang="en-AU" dirty="0" smtClean="0">
                <a:solidFill>
                  <a:schemeClr val="accent2">
                    <a:lumMod val="75000"/>
                  </a:schemeClr>
                </a:solidFill>
              </a:rPr>
              <a:t>Improve efficiency in conflict assessment </a:t>
            </a:r>
            <a:r>
              <a:rPr lang="en-AU" dirty="0" smtClean="0"/>
              <a:t>and surveys (reduce time to go on site)</a:t>
            </a:r>
          </a:p>
          <a:p>
            <a:r>
              <a:rPr lang="en-AU" dirty="0" smtClean="0"/>
              <a:t>Identify herd range </a:t>
            </a:r>
          </a:p>
          <a:p>
            <a:pPr>
              <a:buFont typeface="Symbol"/>
              <a:buChar char="Þ"/>
            </a:pPr>
            <a:r>
              <a:rPr lang="en-AU" dirty="0" smtClean="0">
                <a:solidFill>
                  <a:schemeClr val="accent2">
                    <a:lumMod val="75000"/>
                  </a:schemeClr>
                </a:solidFill>
              </a:rPr>
              <a:t>use for future management plans: </a:t>
            </a:r>
            <a:r>
              <a:rPr lang="en-AU" dirty="0" smtClean="0"/>
              <a:t>localisation of alternate water sources, localisation of higher conflict area</a:t>
            </a:r>
          </a:p>
          <a:p>
            <a:pPr>
              <a:buFont typeface="Symbol"/>
              <a:buChar char="Þ"/>
            </a:pPr>
            <a:r>
              <a:rPr lang="en-AU" dirty="0" smtClean="0">
                <a:solidFill>
                  <a:schemeClr val="accent2">
                    <a:lumMod val="75000"/>
                  </a:schemeClr>
                </a:solidFill>
              </a:rPr>
              <a:t>Create a Nature Reserve in </a:t>
            </a:r>
            <a:r>
              <a:rPr lang="en-AU" dirty="0" err="1" smtClean="0">
                <a:solidFill>
                  <a:schemeClr val="accent2">
                    <a:lumMod val="75000"/>
                  </a:schemeClr>
                </a:solidFill>
              </a:rPr>
              <a:t>Mangetti</a:t>
            </a:r>
            <a:r>
              <a:rPr lang="en-AU" dirty="0" smtClean="0">
                <a:solidFill>
                  <a:schemeClr val="accent2">
                    <a:lumMod val="75000"/>
                  </a:schemeClr>
                </a:solidFill>
              </a:rPr>
              <a:t> </a:t>
            </a:r>
            <a:r>
              <a:rPr lang="en-AU" dirty="0" smtClean="0"/>
              <a:t>for elephants protection</a:t>
            </a:r>
          </a:p>
          <a:p>
            <a:r>
              <a:rPr lang="en-AU" dirty="0" smtClean="0"/>
              <a:t>Educate </a:t>
            </a:r>
            <a:r>
              <a:rPr lang="en-AU" dirty="0"/>
              <a:t>and engage the community (especially </a:t>
            </a:r>
            <a:r>
              <a:rPr lang="en-AU" dirty="0" smtClean="0"/>
              <a:t>affected </a:t>
            </a:r>
            <a:r>
              <a:rPr lang="en-AU" dirty="0"/>
              <a:t>landholders</a:t>
            </a:r>
            <a:r>
              <a:rPr lang="en-AU" dirty="0" smtClean="0"/>
              <a:t>)</a:t>
            </a:r>
            <a:endParaRPr lang="en-AU" dirty="0"/>
          </a:p>
        </p:txBody>
      </p:sp>
      <p:pic>
        <p:nvPicPr>
          <p:cNvPr id="4" name="Picture 3" descr="Naankuse-Logo-Black-2048.png"/>
          <p:cNvPicPr>
            <a:picLocks noChangeAspect="1"/>
          </p:cNvPicPr>
          <p:nvPr/>
        </p:nvPicPr>
        <p:blipFill>
          <a:blip r:embed="rId2" cstate="print"/>
          <a:stretch>
            <a:fillRect/>
          </a:stretch>
        </p:blipFill>
        <p:spPr>
          <a:xfrm>
            <a:off x="7596336" y="45944"/>
            <a:ext cx="1502296" cy="1222816"/>
          </a:xfrm>
          <a:prstGeom prst="rect">
            <a:avLst/>
          </a:prstGeom>
        </p:spPr>
      </p:pic>
      <p:sp>
        <p:nvSpPr>
          <p:cNvPr id="5" name="Title 1"/>
          <p:cNvSpPr txBox="1">
            <a:spLocks/>
          </p:cNvSpPr>
          <p:nvPr/>
        </p:nvSpPr>
        <p:spPr>
          <a:xfrm>
            <a:off x="611560" y="116632"/>
            <a:ext cx="8306888" cy="1152128"/>
          </a:xfrm>
          <a:prstGeom prst="rect">
            <a:avLst/>
          </a:prstGeom>
        </p:spPr>
        <p:txBody>
          <a:bodyPr vert="horz" anchor="ctr">
            <a:normAutofit fontScale="900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800" b="0" i="0" u="none" strike="noStrike" kern="1200" cap="none" spc="0" normalizeH="0" baseline="0" noProof="0" dirty="0" smtClean="0">
                <a:ln>
                  <a:noFill/>
                </a:ln>
                <a:solidFill>
                  <a:schemeClr val="tx1"/>
                </a:solidFill>
                <a:effectLst/>
                <a:uLnTx/>
                <a:uFillTx/>
                <a:latin typeface="+mj-lt"/>
                <a:ea typeface="+mj-ea"/>
                <a:cs typeface="+mj-cs"/>
              </a:rPr>
              <a:t>Elephant Conflict Mitigation Project </a:t>
            </a:r>
            <a:r>
              <a:rPr kumimoji="0" lang="en-AU" sz="2800" b="0" i="0" u="none" strike="noStrike" kern="1200" cap="none" spc="0" normalizeH="0" baseline="0" noProof="0" dirty="0" smtClean="0">
                <a:ln>
                  <a:noFill/>
                </a:ln>
                <a:solidFill>
                  <a:schemeClr val="tx2"/>
                </a:solidFill>
                <a:effectLst/>
                <a:uLnTx/>
                <a:uFillTx/>
                <a:latin typeface="+mj-lt"/>
                <a:ea typeface="+mj-ea"/>
                <a:cs typeface="+mj-cs"/>
              </a:rPr>
              <a:t/>
            </a:r>
            <a:br>
              <a:rPr kumimoji="0" lang="en-AU" sz="2800" b="0" i="0" u="none" strike="noStrike" kern="1200" cap="none" spc="0" normalizeH="0" baseline="0" noProof="0" dirty="0" smtClean="0">
                <a:ln>
                  <a:noFill/>
                </a:ln>
                <a:solidFill>
                  <a:schemeClr val="tx2"/>
                </a:solidFill>
                <a:effectLst/>
                <a:uLnTx/>
                <a:uFillTx/>
                <a:latin typeface="+mj-lt"/>
                <a:ea typeface="+mj-ea"/>
                <a:cs typeface="+mj-cs"/>
              </a:rPr>
            </a:br>
            <a:r>
              <a:rPr kumimoji="0" lang="en-ZA" sz="2800" b="0" i="0" u="none" strike="noStrike" kern="1200" cap="none" spc="0" normalizeH="0" baseline="0" noProof="0" dirty="0" smtClean="0">
                <a:ln>
                  <a:noFill/>
                </a:ln>
                <a:solidFill>
                  <a:schemeClr val="accent2">
                    <a:lumMod val="75000"/>
                  </a:schemeClr>
                </a:solidFill>
                <a:effectLst/>
                <a:uLnTx/>
                <a:uFillTx/>
                <a:latin typeface="+mj-lt"/>
                <a:ea typeface="+mj-ea"/>
                <a:cs typeface="+mj-cs"/>
              </a:rPr>
              <a:t>Using GPS data for early warning system</a:t>
            </a:r>
            <a:br>
              <a:rPr kumimoji="0" lang="en-ZA" sz="2800" b="0" i="0" u="none" strike="noStrike" kern="1200" cap="none" spc="0" normalizeH="0" baseline="0" noProof="0" dirty="0" smtClean="0">
                <a:ln>
                  <a:noFill/>
                </a:ln>
                <a:solidFill>
                  <a:schemeClr val="accent2">
                    <a:lumMod val="75000"/>
                  </a:schemeClr>
                </a:solidFill>
                <a:effectLst/>
                <a:uLnTx/>
                <a:uFillTx/>
                <a:latin typeface="+mj-lt"/>
                <a:ea typeface="+mj-ea"/>
                <a:cs typeface="+mj-cs"/>
              </a:rPr>
            </a:br>
            <a:r>
              <a:rPr kumimoji="0" lang="en-ZA" sz="2800" b="0" i="0" u="none" strike="noStrike" kern="1200" cap="none" spc="0" normalizeH="0" baseline="0" noProof="0" dirty="0" smtClean="0">
                <a:ln>
                  <a:noFill/>
                </a:ln>
                <a:solidFill>
                  <a:schemeClr val="accent2">
                    <a:lumMod val="75000"/>
                  </a:schemeClr>
                </a:solidFill>
                <a:effectLst/>
                <a:uLnTx/>
                <a:uFillTx/>
                <a:latin typeface="+mj-lt"/>
                <a:ea typeface="+mj-ea"/>
                <a:cs typeface="+mj-cs"/>
              </a:rPr>
              <a:t>Goal</a:t>
            </a:r>
            <a:endParaRPr kumimoji="0" lang="en-AU" sz="2800" b="0"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spTree>
    <p:extLst>
      <p:ext uri="{BB962C8B-B14F-4D97-AF65-F5344CB8AC3E}">
        <p14:creationId xmlns:p14="http://schemas.microsoft.com/office/powerpoint/2010/main" val="102300791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7343728" cy="968152"/>
          </a:xfrm>
        </p:spPr>
        <p:txBody>
          <a:bodyPr>
            <a:normAutofit/>
          </a:bodyPr>
          <a:lstStyle/>
          <a:p>
            <a:r>
              <a:rPr lang="en-ZA" dirty="0" smtClean="0">
                <a:solidFill>
                  <a:schemeClr val="accent2">
                    <a:lumMod val="75000"/>
                  </a:schemeClr>
                </a:solidFill>
              </a:rPr>
              <a:t>N/</a:t>
            </a:r>
            <a:r>
              <a:rPr lang="en-ZA" dirty="0" err="1" smtClean="0">
                <a:solidFill>
                  <a:schemeClr val="accent2">
                    <a:lumMod val="75000"/>
                  </a:schemeClr>
                </a:solidFill>
              </a:rPr>
              <a:t>a’an</a:t>
            </a:r>
            <a:r>
              <a:rPr lang="en-ZA" dirty="0" smtClean="0">
                <a:solidFill>
                  <a:schemeClr val="accent2">
                    <a:lumMod val="75000"/>
                  </a:schemeClr>
                </a:solidFill>
              </a:rPr>
              <a:t> </a:t>
            </a:r>
            <a:r>
              <a:rPr lang="en-ZA" dirty="0" err="1" smtClean="0">
                <a:solidFill>
                  <a:schemeClr val="accent2">
                    <a:lumMod val="75000"/>
                  </a:schemeClr>
                </a:solidFill>
              </a:rPr>
              <a:t>ku</a:t>
            </a:r>
            <a:r>
              <a:rPr lang="en-ZA" dirty="0" smtClean="0">
                <a:solidFill>
                  <a:schemeClr val="accent2">
                    <a:lumMod val="75000"/>
                  </a:schemeClr>
                </a:solidFill>
              </a:rPr>
              <a:t> </a:t>
            </a:r>
            <a:r>
              <a:rPr lang="en-ZA" dirty="0" err="1" smtClean="0">
                <a:solidFill>
                  <a:schemeClr val="accent2">
                    <a:lumMod val="75000"/>
                  </a:schemeClr>
                </a:solidFill>
              </a:rPr>
              <a:t>sê</a:t>
            </a:r>
            <a:r>
              <a:rPr lang="en-ZA" dirty="0" smtClean="0">
                <a:solidFill>
                  <a:schemeClr val="accent2">
                    <a:lumMod val="75000"/>
                  </a:schemeClr>
                </a:solidFill>
              </a:rPr>
              <a:t> </a:t>
            </a:r>
            <a:endParaRPr lang="en-ZA" dirty="0">
              <a:solidFill>
                <a:schemeClr val="accent2">
                  <a:lumMod val="75000"/>
                </a:schemeClr>
              </a:solidFill>
            </a:endParaRPr>
          </a:p>
        </p:txBody>
      </p:sp>
      <p:sp>
        <p:nvSpPr>
          <p:cNvPr id="3" name="Content Placeholder 2"/>
          <p:cNvSpPr>
            <a:spLocks noGrp="1"/>
          </p:cNvSpPr>
          <p:nvPr>
            <p:ph sz="quarter" idx="1"/>
          </p:nvPr>
        </p:nvSpPr>
        <p:spPr/>
        <p:txBody>
          <a:bodyPr>
            <a:normAutofit/>
          </a:bodyPr>
          <a:lstStyle/>
          <a:p>
            <a:r>
              <a:rPr lang="en-ZA" dirty="0" smtClean="0"/>
              <a:t>Wildlife Sanctuary situated 43 km east of Windhoek</a:t>
            </a:r>
          </a:p>
          <a:p>
            <a:r>
              <a:rPr lang="en-ZA" dirty="0" smtClean="0"/>
              <a:t>Established in </a:t>
            </a:r>
            <a:r>
              <a:rPr lang="en-ZA" dirty="0" smtClean="0">
                <a:solidFill>
                  <a:schemeClr val="accent2">
                    <a:lumMod val="75000"/>
                  </a:schemeClr>
                </a:solidFill>
              </a:rPr>
              <a:t>2006</a:t>
            </a:r>
          </a:p>
          <a:p>
            <a:endParaRPr lang="en-ZA" dirty="0" smtClean="0">
              <a:solidFill>
                <a:schemeClr val="accent2">
                  <a:lumMod val="75000"/>
                </a:schemeClr>
              </a:solidFill>
            </a:endParaRPr>
          </a:p>
          <a:p>
            <a:pPr marL="0" indent="0">
              <a:buNone/>
            </a:pPr>
            <a:endParaRPr lang="en-ZA" dirty="0" smtClean="0"/>
          </a:p>
          <a:p>
            <a:endParaRPr lang="en-ZA" dirty="0"/>
          </a:p>
        </p:txBody>
      </p:sp>
      <p:pic>
        <p:nvPicPr>
          <p:cNvPr id="4" name="Picture 3" descr="Naankuse-Logo-Black-2048.png"/>
          <p:cNvPicPr>
            <a:picLocks noChangeAspect="1"/>
          </p:cNvPicPr>
          <p:nvPr/>
        </p:nvPicPr>
        <p:blipFill>
          <a:blip r:embed="rId2" cstate="print"/>
          <a:stretch>
            <a:fillRect/>
          </a:stretch>
        </p:blipFill>
        <p:spPr>
          <a:xfrm>
            <a:off x="7596336" y="45944"/>
            <a:ext cx="1502296" cy="1222816"/>
          </a:xfrm>
          <a:prstGeom prst="rect">
            <a:avLst/>
          </a:prstGeom>
        </p:spPr>
      </p:pic>
      <p:pic>
        <p:nvPicPr>
          <p:cNvPr id="5" name="Picture 4" descr="Copy of Marlice in desert filming Groen Namib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3356992"/>
            <a:ext cx="4757943" cy="324036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51520" y="1600200"/>
            <a:ext cx="8514528" cy="4997152"/>
          </a:xfrm>
        </p:spPr>
        <p:txBody>
          <a:bodyPr>
            <a:normAutofit/>
          </a:bodyPr>
          <a:lstStyle/>
          <a:p>
            <a:pPr marL="320040" lvl="1" indent="-320040">
              <a:spcBef>
                <a:spcPts val="700"/>
              </a:spcBef>
              <a:buClr>
                <a:schemeClr val="accent2"/>
              </a:buClr>
              <a:buSzPct val="60000"/>
              <a:buFont typeface="Wingdings"/>
              <a:buChar char=""/>
            </a:pPr>
            <a:r>
              <a:rPr lang="en-AU" dirty="0" smtClean="0">
                <a:solidFill>
                  <a:schemeClr val="accent2">
                    <a:lumMod val="75000"/>
                  </a:schemeClr>
                </a:solidFill>
              </a:rPr>
              <a:t>10 elephant cows fitted with GPS Collars</a:t>
            </a:r>
            <a:r>
              <a:rPr lang="en-AU" dirty="0" smtClean="0"/>
              <a:t>: </a:t>
            </a:r>
          </a:p>
          <a:p>
            <a:pPr marL="594360" lvl="2" indent="-320040">
              <a:spcBef>
                <a:spcPts val="700"/>
              </a:spcBef>
              <a:buSzPct val="60000"/>
              <a:buFont typeface="Wingdings"/>
              <a:buChar char=""/>
            </a:pPr>
            <a:r>
              <a:rPr lang="en-AU" dirty="0" smtClean="0"/>
              <a:t>2 in the </a:t>
            </a:r>
            <a:r>
              <a:rPr lang="en-AU" dirty="0" err="1" smtClean="0"/>
              <a:t>Mangetti</a:t>
            </a:r>
            <a:r>
              <a:rPr lang="en-AU" dirty="0" smtClean="0"/>
              <a:t> area, north east Namibia (with MET and NDC)</a:t>
            </a:r>
          </a:p>
          <a:p>
            <a:pPr marL="594360" lvl="2" indent="-320040">
              <a:spcBef>
                <a:spcPts val="700"/>
              </a:spcBef>
              <a:buSzPct val="60000"/>
              <a:buFont typeface="Wingdings"/>
              <a:buChar char=""/>
            </a:pPr>
            <a:r>
              <a:rPr lang="en-AU" dirty="0" smtClean="0"/>
              <a:t>2 in the </a:t>
            </a:r>
            <a:r>
              <a:rPr lang="en-AU" dirty="0" err="1" smtClean="0"/>
              <a:t>Rundu</a:t>
            </a:r>
            <a:r>
              <a:rPr lang="en-AU" dirty="0" smtClean="0"/>
              <a:t> area, north east Namibia (with MET)</a:t>
            </a:r>
          </a:p>
          <a:p>
            <a:pPr marL="594360" lvl="2" indent="-320040">
              <a:spcBef>
                <a:spcPts val="700"/>
              </a:spcBef>
              <a:buSzPct val="60000"/>
              <a:buFont typeface="Wingdings"/>
              <a:buChar char=""/>
            </a:pPr>
            <a:r>
              <a:rPr lang="en-AU" dirty="0" smtClean="0"/>
              <a:t>6 in the </a:t>
            </a:r>
            <a:r>
              <a:rPr lang="en-AU" dirty="0" err="1" smtClean="0"/>
              <a:t>Kamanjab</a:t>
            </a:r>
            <a:r>
              <a:rPr lang="en-AU" dirty="0" smtClean="0"/>
              <a:t> area, north west Namibia (with MET)</a:t>
            </a:r>
          </a:p>
          <a:p>
            <a:r>
              <a:rPr lang="en-AU" dirty="0" smtClean="0"/>
              <a:t>Monitoring </a:t>
            </a:r>
            <a:r>
              <a:rPr lang="en-AU" dirty="0" smtClean="0">
                <a:solidFill>
                  <a:schemeClr val="accent2">
                    <a:lumMod val="75000"/>
                  </a:schemeClr>
                </a:solidFill>
              </a:rPr>
              <a:t>movements daily </a:t>
            </a:r>
            <a:r>
              <a:rPr lang="en-AU" dirty="0" smtClean="0"/>
              <a:t>and </a:t>
            </a:r>
            <a:r>
              <a:rPr lang="en-AU" dirty="0" smtClean="0">
                <a:solidFill>
                  <a:schemeClr val="accent2">
                    <a:lumMod val="75000"/>
                  </a:schemeClr>
                </a:solidFill>
              </a:rPr>
              <a:t>updates provided to </a:t>
            </a:r>
            <a:r>
              <a:rPr lang="en-AU" dirty="0" smtClean="0">
                <a:solidFill>
                  <a:schemeClr val="accent2">
                    <a:lumMod val="75000"/>
                  </a:schemeClr>
                </a:solidFill>
              </a:rPr>
              <a:t>stakeholders</a:t>
            </a:r>
            <a:r>
              <a:rPr lang="en-AU" dirty="0" smtClean="0">
                <a:solidFill>
                  <a:schemeClr val="accent2">
                    <a:lumMod val="75000"/>
                  </a:schemeClr>
                </a:solidFill>
              </a:rPr>
              <a:t> </a:t>
            </a:r>
            <a:r>
              <a:rPr lang="en-AU" dirty="0" smtClean="0"/>
              <a:t>of elephants </a:t>
            </a:r>
            <a:r>
              <a:rPr lang="en-AU" dirty="0" smtClean="0"/>
              <a:t>conflict</a:t>
            </a:r>
            <a:r>
              <a:rPr lang="en-AU" dirty="0" smtClean="0"/>
              <a:t> </a:t>
            </a:r>
            <a:r>
              <a:rPr lang="en-AU" dirty="0" smtClean="0"/>
              <a:t>as an early warning system e.g.</a:t>
            </a:r>
          </a:p>
          <a:p>
            <a:pPr lvl="1"/>
            <a:r>
              <a:rPr lang="en-AU" dirty="0" err="1" smtClean="0"/>
              <a:t>Mangetti</a:t>
            </a:r>
            <a:r>
              <a:rPr lang="en-AU" dirty="0" smtClean="0"/>
              <a:t> – Managing the quarantine camps and veterinary fence</a:t>
            </a:r>
          </a:p>
          <a:p>
            <a:pPr lvl="1"/>
            <a:r>
              <a:rPr lang="en-AU" dirty="0" err="1" smtClean="0"/>
              <a:t>Kamanjab</a:t>
            </a:r>
            <a:r>
              <a:rPr lang="en-AU" dirty="0" smtClean="0"/>
              <a:t>/</a:t>
            </a:r>
            <a:r>
              <a:rPr lang="en-AU" dirty="0" err="1" smtClean="0"/>
              <a:t>Rundu</a:t>
            </a:r>
            <a:r>
              <a:rPr lang="en-AU" dirty="0" smtClean="0"/>
              <a:t> – Proximity to urban areas = increased likelihood of conflict situations</a:t>
            </a:r>
          </a:p>
          <a:p>
            <a:endParaRPr lang="en-AU" dirty="0" smtClean="0"/>
          </a:p>
        </p:txBody>
      </p:sp>
      <p:pic>
        <p:nvPicPr>
          <p:cNvPr id="4" name="Picture 3" descr="Naankuse-Logo-Black-2048.png"/>
          <p:cNvPicPr>
            <a:picLocks noChangeAspect="1"/>
          </p:cNvPicPr>
          <p:nvPr/>
        </p:nvPicPr>
        <p:blipFill>
          <a:blip r:embed="rId2" cstate="print"/>
          <a:stretch>
            <a:fillRect/>
          </a:stretch>
        </p:blipFill>
        <p:spPr>
          <a:xfrm>
            <a:off x="7596336" y="45944"/>
            <a:ext cx="1502296" cy="1222816"/>
          </a:xfrm>
          <a:prstGeom prst="rect">
            <a:avLst/>
          </a:prstGeom>
        </p:spPr>
      </p:pic>
      <p:sp>
        <p:nvSpPr>
          <p:cNvPr id="6" name="Title 1"/>
          <p:cNvSpPr txBox="1">
            <a:spLocks/>
          </p:cNvSpPr>
          <p:nvPr/>
        </p:nvSpPr>
        <p:spPr>
          <a:xfrm>
            <a:off x="611560" y="89520"/>
            <a:ext cx="8306888" cy="1179240"/>
          </a:xfrm>
          <a:prstGeom prst="rect">
            <a:avLst/>
          </a:prstGeom>
        </p:spPr>
        <p:txBody>
          <a:bodyPr vert="horz" anchor="ctr">
            <a:normAutofit fontScale="900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800" b="0" i="0" u="none" strike="noStrike" kern="1200" cap="none" spc="0" normalizeH="0" baseline="0" noProof="0" dirty="0" smtClean="0">
                <a:ln>
                  <a:noFill/>
                </a:ln>
                <a:solidFill>
                  <a:schemeClr val="tx1"/>
                </a:solidFill>
                <a:effectLst/>
                <a:uLnTx/>
                <a:uFillTx/>
                <a:latin typeface="+mj-lt"/>
                <a:ea typeface="+mj-ea"/>
                <a:cs typeface="+mj-cs"/>
              </a:rPr>
              <a:t>Elephant Conflict Mitigation Project </a:t>
            </a:r>
            <a:r>
              <a:rPr kumimoji="0" lang="en-AU" sz="2800" b="0" i="0" u="none" strike="noStrike" kern="1200" cap="none" spc="0" normalizeH="0" baseline="0" noProof="0" dirty="0" smtClean="0">
                <a:ln>
                  <a:noFill/>
                </a:ln>
                <a:solidFill>
                  <a:schemeClr val="tx2"/>
                </a:solidFill>
                <a:effectLst/>
                <a:uLnTx/>
                <a:uFillTx/>
                <a:latin typeface="+mj-lt"/>
                <a:ea typeface="+mj-ea"/>
                <a:cs typeface="+mj-cs"/>
              </a:rPr>
              <a:t/>
            </a:r>
            <a:br>
              <a:rPr kumimoji="0" lang="en-AU" sz="2800" b="0" i="0" u="none" strike="noStrike" kern="1200" cap="none" spc="0" normalizeH="0" baseline="0" noProof="0" dirty="0" smtClean="0">
                <a:ln>
                  <a:noFill/>
                </a:ln>
                <a:solidFill>
                  <a:schemeClr val="tx2"/>
                </a:solidFill>
                <a:effectLst/>
                <a:uLnTx/>
                <a:uFillTx/>
                <a:latin typeface="+mj-lt"/>
                <a:ea typeface="+mj-ea"/>
                <a:cs typeface="+mj-cs"/>
              </a:rPr>
            </a:br>
            <a:r>
              <a:rPr kumimoji="0" lang="en-ZA" sz="2800" b="0" i="0" u="none" strike="noStrike" kern="1200" cap="none" spc="0" normalizeH="0" baseline="0" noProof="0" dirty="0" smtClean="0">
                <a:ln>
                  <a:noFill/>
                </a:ln>
                <a:solidFill>
                  <a:schemeClr val="accent2">
                    <a:lumMod val="75000"/>
                  </a:schemeClr>
                </a:solidFill>
                <a:effectLst/>
                <a:uLnTx/>
                <a:uFillTx/>
                <a:latin typeface="+mj-lt"/>
                <a:ea typeface="+mj-ea"/>
                <a:cs typeface="+mj-cs"/>
              </a:rPr>
              <a:t>Using GPS data for early warning system</a:t>
            </a:r>
            <a:br>
              <a:rPr kumimoji="0" lang="en-ZA" sz="2800" b="0" i="0" u="none" strike="noStrike" kern="1200" cap="none" spc="0" normalizeH="0" baseline="0" noProof="0" dirty="0" smtClean="0">
                <a:ln>
                  <a:noFill/>
                </a:ln>
                <a:solidFill>
                  <a:schemeClr val="accent2">
                    <a:lumMod val="75000"/>
                  </a:schemeClr>
                </a:solidFill>
                <a:effectLst/>
                <a:uLnTx/>
                <a:uFillTx/>
                <a:latin typeface="+mj-lt"/>
                <a:ea typeface="+mj-ea"/>
                <a:cs typeface="+mj-cs"/>
              </a:rPr>
            </a:br>
            <a:r>
              <a:rPr kumimoji="0" lang="en-ZA" sz="2800" b="0" i="0" u="none" strike="noStrike" kern="1200" cap="none" spc="0" normalizeH="0" baseline="0" noProof="0" dirty="0" smtClean="0">
                <a:ln>
                  <a:noFill/>
                </a:ln>
                <a:solidFill>
                  <a:schemeClr val="accent2">
                    <a:lumMod val="75000"/>
                  </a:schemeClr>
                </a:solidFill>
                <a:effectLst/>
                <a:uLnTx/>
                <a:uFillTx/>
                <a:latin typeface="+mj-lt"/>
                <a:ea typeface="+mj-ea"/>
                <a:cs typeface="+mj-cs"/>
              </a:rPr>
              <a:t>Methods</a:t>
            </a:r>
            <a:endParaRPr kumimoji="0" lang="en-AU" sz="2800" b="0"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spTree>
    <p:extLst>
      <p:ext uri="{BB962C8B-B14F-4D97-AF65-F5344CB8AC3E}">
        <p14:creationId xmlns:p14="http://schemas.microsoft.com/office/powerpoint/2010/main" val="16525168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500"/>
                                        <p:tgtEl>
                                          <p:spTgt spid="3">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linds(horizontal)">
                                      <p:cBhvr>
                                        <p:cTn id="24" dur="500"/>
                                        <p:tgtEl>
                                          <p:spTgt spid="3">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44624"/>
            <a:ext cx="8153400" cy="1268760"/>
          </a:xfrm>
        </p:spPr>
        <p:txBody>
          <a:bodyPr>
            <a:normAutofit fontScale="90000"/>
          </a:bodyPr>
          <a:lstStyle/>
          <a:p>
            <a:r>
              <a:rPr lang="en-AU" sz="2800" dirty="0" smtClean="0">
                <a:solidFill>
                  <a:schemeClr val="tx1"/>
                </a:solidFill>
              </a:rPr>
              <a:t>Elephant Conflict Mitigation Project </a:t>
            </a:r>
            <a:r>
              <a:rPr lang="en-AU" sz="2800" dirty="0" smtClean="0"/>
              <a:t/>
            </a:r>
            <a:br>
              <a:rPr lang="en-AU" sz="2800" dirty="0" smtClean="0"/>
            </a:br>
            <a:r>
              <a:rPr lang="en-ZA" sz="2800" dirty="0" smtClean="0">
                <a:solidFill>
                  <a:schemeClr val="accent2">
                    <a:lumMod val="75000"/>
                  </a:schemeClr>
                </a:solidFill>
              </a:rPr>
              <a:t>Using GPS data for early warning system</a:t>
            </a:r>
            <a:br>
              <a:rPr lang="en-ZA" sz="2800" dirty="0" smtClean="0">
                <a:solidFill>
                  <a:schemeClr val="accent2">
                    <a:lumMod val="75000"/>
                  </a:schemeClr>
                </a:solidFill>
              </a:rPr>
            </a:br>
            <a:r>
              <a:rPr lang="en-ZA" sz="2800" dirty="0" smtClean="0">
                <a:solidFill>
                  <a:schemeClr val="accent2">
                    <a:lumMod val="75000"/>
                  </a:schemeClr>
                </a:solidFill>
              </a:rPr>
              <a:t>Trackers</a:t>
            </a:r>
            <a:r>
              <a:rPr lang="en-AU" dirty="0"/>
              <a:t>			</a:t>
            </a:r>
          </a:p>
        </p:txBody>
      </p:sp>
      <p:sp>
        <p:nvSpPr>
          <p:cNvPr id="4" name="Content Placeholder 2"/>
          <p:cNvSpPr txBox="1">
            <a:spLocks/>
          </p:cNvSpPr>
          <p:nvPr/>
        </p:nvSpPr>
        <p:spPr>
          <a:xfrm>
            <a:off x="742950" y="1556792"/>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GPS and VHF transmitter</a:t>
            </a:r>
          </a:p>
          <a:p>
            <a:pPr lvl="1"/>
            <a:r>
              <a:rPr lang="en-AU" dirty="0"/>
              <a:t>African Wildlife Tracking (AWT) </a:t>
            </a:r>
            <a:r>
              <a:rPr lang="en-AU" dirty="0" smtClean="0"/>
              <a:t>model: drop </a:t>
            </a:r>
            <a:r>
              <a:rPr lang="en-AU" dirty="0"/>
              <a:t>off mechanism </a:t>
            </a:r>
            <a:r>
              <a:rPr lang="en-AU" dirty="0" smtClean="0"/>
              <a:t>considered</a:t>
            </a:r>
            <a:endParaRPr lang="en-AU" dirty="0"/>
          </a:p>
          <a:p>
            <a:pPr lvl="1"/>
            <a:endParaRPr lang="en-AU" dirty="0"/>
          </a:p>
          <a:p>
            <a:endParaRPr lang="en-AU" dirty="0"/>
          </a:p>
        </p:txBody>
      </p:sp>
      <p:pic>
        <p:nvPicPr>
          <p:cNvPr id="4098" name="Picture 2" descr="https://scontent.fjnb1-1.fna.fbcdn.net/v/t1.0-9/12741995_10153949301704771_8036473892678341103_n.jpg?oh=d7e41ea09c0e83aaa4a0356eb366bca4&amp;oe=586101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752" y="2924944"/>
            <a:ext cx="3772248" cy="33843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aankuse-Logo-Black-2048.png"/>
          <p:cNvPicPr>
            <a:picLocks noChangeAspect="1"/>
          </p:cNvPicPr>
          <p:nvPr/>
        </p:nvPicPr>
        <p:blipFill>
          <a:blip r:embed="rId3" cstate="print"/>
          <a:stretch>
            <a:fillRect/>
          </a:stretch>
        </p:blipFill>
        <p:spPr>
          <a:xfrm>
            <a:off x="7596336" y="45944"/>
            <a:ext cx="1502296" cy="1222816"/>
          </a:xfrm>
          <a:prstGeom prst="rect">
            <a:avLst/>
          </a:prstGeom>
        </p:spPr>
      </p:pic>
      <p:pic>
        <p:nvPicPr>
          <p:cNvPr id="3" name="Picture 2" descr="F:\Behind The Scenes images &amp; video\19 Elephant Project - Collaring.jpg"/>
          <p:cNvPicPr>
            <a:picLocks noChangeAspect="1" noChangeArrowheads="1"/>
          </p:cNvPicPr>
          <p:nvPr/>
        </p:nvPicPr>
        <p:blipFill>
          <a:blip r:embed="rId4" cstate="print"/>
          <a:srcRect t="32360" r="-2919"/>
          <a:stretch>
            <a:fillRect/>
          </a:stretch>
        </p:blipFill>
        <p:spPr bwMode="auto">
          <a:xfrm>
            <a:off x="4860032" y="2924944"/>
            <a:ext cx="3433065" cy="3384376"/>
          </a:xfrm>
          <a:prstGeom prst="rect">
            <a:avLst/>
          </a:prstGeom>
          <a:noFill/>
        </p:spPr>
      </p:pic>
    </p:spTree>
    <p:extLst>
      <p:ext uri="{BB962C8B-B14F-4D97-AF65-F5344CB8AC3E}">
        <p14:creationId xmlns:p14="http://schemas.microsoft.com/office/powerpoint/2010/main" val="84500043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3100" dirty="0">
                <a:solidFill>
                  <a:schemeClr val="tx1"/>
                </a:solidFill>
              </a:rPr>
              <a:t>Elephant Conflict Mitigation Project</a:t>
            </a:r>
            <a:r>
              <a:rPr lang="en-AU" sz="3100" dirty="0"/>
              <a:t/>
            </a:r>
            <a:br>
              <a:rPr lang="en-AU" sz="3100" dirty="0"/>
            </a:br>
            <a:r>
              <a:rPr lang="en-AU" sz="3100" dirty="0">
                <a:solidFill>
                  <a:schemeClr val="accent2">
                    <a:lumMod val="75000"/>
                  </a:schemeClr>
                </a:solidFill>
              </a:rPr>
              <a:t>Case Study 1 – NDC 1</a:t>
            </a:r>
            <a:r>
              <a:rPr lang="en-AU" dirty="0"/>
              <a:t>	</a:t>
            </a:r>
          </a:p>
        </p:txBody>
      </p:sp>
      <p:pic>
        <p:nvPicPr>
          <p:cNvPr id="4" name="Picture 3"/>
          <p:cNvPicPr>
            <a:picLocks noChangeAspect="1"/>
          </p:cNvPicPr>
          <p:nvPr/>
        </p:nvPicPr>
        <p:blipFill>
          <a:blip r:embed="rId2" cstate="print"/>
          <a:stretch>
            <a:fillRect/>
          </a:stretch>
        </p:blipFill>
        <p:spPr>
          <a:xfrm>
            <a:off x="1763688" y="1340768"/>
            <a:ext cx="5760640" cy="5466961"/>
          </a:xfrm>
          <a:prstGeom prst="rect">
            <a:avLst/>
          </a:prstGeom>
        </p:spPr>
      </p:pic>
      <p:pic>
        <p:nvPicPr>
          <p:cNvPr id="5" name="Picture 4" descr="Naankuse-Logo-Black-2048.png"/>
          <p:cNvPicPr>
            <a:picLocks noChangeAspect="1"/>
          </p:cNvPicPr>
          <p:nvPr/>
        </p:nvPicPr>
        <p:blipFill>
          <a:blip r:embed="rId3" cstate="print"/>
          <a:stretch>
            <a:fillRect/>
          </a:stretch>
        </p:blipFill>
        <p:spPr>
          <a:xfrm>
            <a:off x="7596336" y="45944"/>
            <a:ext cx="1502296" cy="1222816"/>
          </a:xfrm>
          <a:prstGeom prst="rect">
            <a:avLst/>
          </a:prstGeom>
        </p:spPr>
      </p:pic>
    </p:spTree>
    <p:extLst>
      <p:ext uri="{BB962C8B-B14F-4D97-AF65-F5344CB8AC3E}">
        <p14:creationId xmlns:p14="http://schemas.microsoft.com/office/powerpoint/2010/main" val="99985144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800" dirty="0">
                <a:solidFill>
                  <a:schemeClr val="tx1"/>
                </a:solidFill>
              </a:rPr>
              <a:t>Elephant Conflict Mitigation Project</a:t>
            </a:r>
            <a:r>
              <a:rPr lang="en-AU" sz="2800" dirty="0"/>
              <a:t/>
            </a:r>
            <a:br>
              <a:rPr lang="en-AU" sz="2800" dirty="0"/>
            </a:br>
            <a:r>
              <a:rPr lang="en-AU" sz="2800" dirty="0">
                <a:solidFill>
                  <a:schemeClr val="accent2">
                    <a:lumMod val="75000"/>
                  </a:schemeClr>
                </a:solidFill>
              </a:rPr>
              <a:t>Case Study </a:t>
            </a:r>
            <a:r>
              <a:rPr lang="en-AU" sz="2800" dirty="0" smtClean="0">
                <a:solidFill>
                  <a:schemeClr val="accent2">
                    <a:lumMod val="75000"/>
                  </a:schemeClr>
                </a:solidFill>
              </a:rPr>
              <a:t>2 </a:t>
            </a:r>
            <a:r>
              <a:rPr lang="en-AU" sz="2800" dirty="0">
                <a:solidFill>
                  <a:schemeClr val="accent2">
                    <a:lumMod val="75000"/>
                  </a:schemeClr>
                </a:solidFill>
              </a:rPr>
              <a:t>– </a:t>
            </a:r>
            <a:r>
              <a:rPr lang="en-AU" sz="2800" dirty="0" err="1">
                <a:solidFill>
                  <a:schemeClr val="accent2">
                    <a:lumMod val="75000"/>
                  </a:schemeClr>
                </a:solidFill>
              </a:rPr>
              <a:t>Kamanjab</a:t>
            </a:r>
            <a:r>
              <a:rPr lang="en-AU" sz="2800" dirty="0">
                <a:solidFill>
                  <a:schemeClr val="accent2">
                    <a:lumMod val="75000"/>
                  </a:schemeClr>
                </a:solidFill>
              </a:rPr>
              <a:t> Elephant</a:t>
            </a:r>
            <a:r>
              <a:rPr lang="en-AU" sz="2800" dirty="0"/>
              <a:t>	</a:t>
            </a:r>
          </a:p>
        </p:txBody>
      </p:sp>
      <p:pic>
        <p:nvPicPr>
          <p:cNvPr id="4" name="Picture 3" descr="Naankuse-Logo-Black-2048.png"/>
          <p:cNvPicPr>
            <a:picLocks noChangeAspect="1"/>
          </p:cNvPicPr>
          <p:nvPr/>
        </p:nvPicPr>
        <p:blipFill>
          <a:blip r:embed="rId2" cstate="print"/>
          <a:stretch>
            <a:fillRect/>
          </a:stretch>
        </p:blipFill>
        <p:spPr>
          <a:xfrm>
            <a:off x="7596336" y="45944"/>
            <a:ext cx="1502296" cy="1222816"/>
          </a:xfrm>
          <a:prstGeom prst="rect">
            <a:avLst/>
          </a:prstGeom>
        </p:spPr>
      </p:pic>
      <p:pic>
        <p:nvPicPr>
          <p:cNvPr id="1026" name="Picture 2" descr="C:\Users\PC5\Documents\NaanKuSe\Presentations - talks\Kamanjab Ele2 (MET K2) and Ele6 (MET KV2) - Khorixas Conflict Map.jpg"/>
          <p:cNvPicPr>
            <a:picLocks noChangeAspect="1" noChangeArrowheads="1"/>
          </p:cNvPicPr>
          <p:nvPr/>
        </p:nvPicPr>
        <p:blipFill>
          <a:blip r:embed="rId3" cstate="print"/>
          <a:srcRect/>
          <a:stretch>
            <a:fillRect/>
          </a:stretch>
        </p:blipFill>
        <p:spPr bwMode="auto">
          <a:xfrm>
            <a:off x="467544" y="1772816"/>
            <a:ext cx="8239477" cy="4666084"/>
          </a:xfrm>
          <a:prstGeom prst="rect">
            <a:avLst/>
          </a:prstGeom>
          <a:noFill/>
        </p:spPr>
      </p:pic>
    </p:spTree>
    <p:extLst>
      <p:ext uri="{BB962C8B-B14F-4D97-AF65-F5344CB8AC3E}">
        <p14:creationId xmlns:p14="http://schemas.microsoft.com/office/powerpoint/2010/main" val="64793968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6632"/>
            <a:ext cx="7200800" cy="990600"/>
          </a:xfrm>
        </p:spPr>
        <p:txBody>
          <a:bodyPr>
            <a:normAutofit fontScale="90000"/>
          </a:bodyPr>
          <a:lstStyle/>
          <a:p>
            <a:r>
              <a:rPr lang="en-ZA" dirty="0" smtClean="0">
                <a:solidFill>
                  <a:schemeClr val="accent2">
                    <a:lumMod val="75000"/>
                  </a:schemeClr>
                </a:solidFill>
              </a:rPr>
              <a:t>Challenges faced with Tracking devices</a:t>
            </a:r>
            <a:endParaRPr lang="en-ZA" dirty="0">
              <a:solidFill>
                <a:schemeClr val="accent2">
                  <a:lumMod val="75000"/>
                </a:schemeClr>
              </a:solidFill>
            </a:endParaRPr>
          </a:p>
        </p:txBody>
      </p:sp>
      <p:sp>
        <p:nvSpPr>
          <p:cNvPr id="3" name="Content Placeholder 2"/>
          <p:cNvSpPr>
            <a:spLocks noGrp="1"/>
          </p:cNvSpPr>
          <p:nvPr>
            <p:ph sz="quarter" idx="1"/>
          </p:nvPr>
        </p:nvSpPr>
        <p:spPr/>
        <p:txBody>
          <a:bodyPr>
            <a:normAutofit/>
          </a:bodyPr>
          <a:lstStyle/>
          <a:p>
            <a:r>
              <a:rPr lang="en-ZA" dirty="0" smtClean="0"/>
              <a:t>Collar high cost</a:t>
            </a:r>
          </a:p>
          <a:p>
            <a:r>
              <a:rPr lang="en-ZA" dirty="0" smtClean="0"/>
              <a:t>Battery life</a:t>
            </a:r>
          </a:p>
          <a:p>
            <a:r>
              <a:rPr lang="en-ZA" dirty="0" smtClean="0"/>
              <a:t>Weight of collars</a:t>
            </a:r>
          </a:p>
          <a:p>
            <a:r>
              <a:rPr lang="en-ZA" dirty="0" smtClean="0"/>
              <a:t>Collaring of young carnivores?</a:t>
            </a:r>
          </a:p>
          <a:p>
            <a:r>
              <a:rPr lang="en-ZA" dirty="0" smtClean="0"/>
              <a:t>Retrieval of collars : drop off system / re capture of animal</a:t>
            </a:r>
          </a:p>
          <a:p>
            <a:r>
              <a:rPr lang="en-ZA" dirty="0" smtClean="0"/>
              <a:t>No collar - induced mortality proven amongst N/</a:t>
            </a:r>
            <a:r>
              <a:rPr lang="en-ZA" dirty="0" err="1" smtClean="0"/>
              <a:t>a’an</a:t>
            </a:r>
            <a:r>
              <a:rPr lang="en-ZA" dirty="0" smtClean="0"/>
              <a:t> </a:t>
            </a:r>
            <a:r>
              <a:rPr lang="en-ZA" dirty="0" err="1" smtClean="0"/>
              <a:t>ku</a:t>
            </a:r>
            <a:r>
              <a:rPr lang="en-ZA" dirty="0" smtClean="0"/>
              <a:t> </a:t>
            </a:r>
            <a:r>
              <a:rPr lang="en-ZA" dirty="0" err="1" smtClean="0"/>
              <a:t>sê</a:t>
            </a:r>
            <a:r>
              <a:rPr lang="en-ZA" dirty="0" smtClean="0"/>
              <a:t> collared carnivores</a:t>
            </a:r>
          </a:p>
          <a:p>
            <a:endParaRPr lang="en-ZA" dirty="0" smtClean="0"/>
          </a:p>
          <a:p>
            <a:endParaRPr lang="en-ZA" dirty="0" smtClean="0"/>
          </a:p>
          <a:p>
            <a:endParaRPr lang="en-ZA" dirty="0"/>
          </a:p>
        </p:txBody>
      </p:sp>
      <p:pic>
        <p:nvPicPr>
          <p:cNvPr id="4" name="Picture 3" descr="Naankuse-Logo-Black-2048.png"/>
          <p:cNvPicPr>
            <a:picLocks noChangeAspect="1"/>
          </p:cNvPicPr>
          <p:nvPr/>
        </p:nvPicPr>
        <p:blipFill>
          <a:blip r:embed="rId2" cstate="print"/>
          <a:stretch>
            <a:fillRect/>
          </a:stretch>
        </p:blipFill>
        <p:spPr>
          <a:xfrm>
            <a:off x="7596336" y="45944"/>
            <a:ext cx="1502296" cy="122281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solidFill>
                  <a:schemeClr val="accent2">
                    <a:lumMod val="75000"/>
                  </a:schemeClr>
                </a:solidFill>
              </a:rPr>
              <a:t>Conclusion</a:t>
            </a:r>
            <a:endParaRPr lang="en-ZA" dirty="0">
              <a:solidFill>
                <a:schemeClr val="accent2">
                  <a:lumMod val="75000"/>
                </a:schemeClr>
              </a:solidFill>
            </a:endParaRPr>
          </a:p>
        </p:txBody>
      </p:sp>
      <p:sp>
        <p:nvSpPr>
          <p:cNvPr id="3" name="Content Placeholder 2"/>
          <p:cNvSpPr>
            <a:spLocks noGrp="1"/>
          </p:cNvSpPr>
          <p:nvPr>
            <p:ph sz="quarter" idx="1"/>
          </p:nvPr>
        </p:nvSpPr>
        <p:spPr/>
        <p:txBody>
          <a:bodyPr>
            <a:normAutofit/>
          </a:bodyPr>
          <a:lstStyle/>
          <a:p>
            <a:r>
              <a:rPr lang="en-US" dirty="0" smtClean="0">
                <a:solidFill>
                  <a:schemeClr val="accent2">
                    <a:lumMod val="75000"/>
                  </a:schemeClr>
                </a:solidFill>
              </a:rPr>
              <a:t>Track where there is a need</a:t>
            </a:r>
          </a:p>
          <a:p>
            <a:r>
              <a:rPr lang="en-US" dirty="0" smtClean="0">
                <a:solidFill>
                  <a:schemeClr val="accent2">
                    <a:lumMod val="75000"/>
                  </a:schemeClr>
                </a:solidFill>
              </a:rPr>
              <a:t>Track to change perceptions</a:t>
            </a:r>
          </a:p>
          <a:p>
            <a:r>
              <a:rPr lang="en-US" dirty="0" smtClean="0">
                <a:solidFill>
                  <a:schemeClr val="accent2">
                    <a:lumMod val="75000"/>
                  </a:schemeClr>
                </a:solidFill>
              </a:rPr>
              <a:t>Track to produce academic evidence to change perception and make better decisions – evidence based conservation</a:t>
            </a:r>
          </a:p>
          <a:p>
            <a:r>
              <a:rPr lang="en-US" dirty="0" smtClean="0">
                <a:solidFill>
                  <a:schemeClr val="accent2">
                    <a:lumMod val="75000"/>
                  </a:schemeClr>
                </a:solidFill>
              </a:rPr>
              <a:t>ZERO collar mortalities</a:t>
            </a:r>
          </a:p>
          <a:p>
            <a:endParaRPr lang="en-US" dirty="0" smtClean="0">
              <a:solidFill>
                <a:schemeClr val="accent2">
                  <a:lumMod val="75000"/>
                </a:schemeClr>
              </a:solidFill>
            </a:endParaRPr>
          </a:p>
          <a:p>
            <a:endParaRPr lang="en-ZA" dirty="0"/>
          </a:p>
          <a:p>
            <a:pPr>
              <a:buNone/>
            </a:pPr>
            <a:endParaRPr lang="en-ZA" dirty="0"/>
          </a:p>
          <a:p>
            <a:endParaRPr lang="en-ZA" dirty="0"/>
          </a:p>
        </p:txBody>
      </p:sp>
      <p:pic>
        <p:nvPicPr>
          <p:cNvPr id="4" name="Picture 3" descr="Naankuse-Logo-Black-2048.png"/>
          <p:cNvPicPr>
            <a:picLocks noChangeAspect="1"/>
          </p:cNvPicPr>
          <p:nvPr/>
        </p:nvPicPr>
        <p:blipFill>
          <a:blip r:embed="rId2" cstate="print"/>
          <a:stretch>
            <a:fillRect/>
          </a:stretch>
        </p:blipFill>
        <p:spPr>
          <a:xfrm>
            <a:off x="7596336" y="45944"/>
            <a:ext cx="1502296" cy="1222816"/>
          </a:xfrm>
          <a:prstGeom prst="rect">
            <a:avLst/>
          </a:prstGeom>
        </p:spPr>
      </p:pic>
    </p:spTree>
    <p:extLst>
      <p:ext uri="{BB962C8B-B14F-4D97-AF65-F5344CB8AC3E}">
        <p14:creationId xmlns:p14="http://schemas.microsoft.com/office/powerpoint/2010/main" val="264269789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160" y="5589240"/>
            <a:ext cx="7020272" cy="792088"/>
          </a:xfrm>
        </p:spPr>
        <p:txBody>
          <a:bodyPr/>
          <a:lstStyle/>
          <a:p>
            <a:r>
              <a:rPr lang="en-ZA" dirty="0" smtClean="0">
                <a:solidFill>
                  <a:schemeClr val="accent2">
                    <a:lumMod val="75000"/>
                  </a:schemeClr>
                </a:solidFill>
              </a:rPr>
              <a:t>Thank you for your attention</a:t>
            </a:r>
            <a:endParaRPr lang="en-ZA" dirty="0">
              <a:solidFill>
                <a:schemeClr val="accent2">
                  <a:lumMod val="75000"/>
                </a:schemeClr>
              </a:solidFill>
            </a:endParaRPr>
          </a:p>
        </p:txBody>
      </p:sp>
      <p:pic>
        <p:nvPicPr>
          <p:cNvPr id="4" name="Picture 3" descr="Naankuse-Logo-Black-2048.png"/>
          <p:cNvPicPr>
            <a:picLocks noChangeAspect="1"/>
          </p:cNvPicPr>
          <p:nvPr/>
        </p:nvPicPr>
        <p:blipFill>
          <a:blip r:embed="rId2" cstate="print"/>
          <a:stretch>
            <a:fillRect/>
          </a:stretch>
        </p:blipFill>
        <p:spPr>
          <a:xfrm>
            <a:off x="7596336" y="45944"/>
            <a:ext cx="1502296" cy="1222816"/>
          </a:xfrm>
          <a:prstGeom prst="rect">
            <a:avLst/>
          </a:prstGeom>
        </p:spPr>
      </p:pic>
      <p:pic>
        <p:nvPicPr>
          <p:cNvPr id="5122" name="Picture 2" descr="D:\Utilisateurs\Anaïs\Documents\NaanKuSe\Pictures\JACKSON LEOPARD MALE N096\DSC_0408.JPG"/>
          <p:cNvPicPr>
            <a:picLocks noChangeAspect="1" noChangeArrowheads="1"/>
          </p:cNvPicPr>
          <p:nvPr/>
        </p:nvPicPr>
        <p:blipFill>
          <a:blip r:embed="rId3" cstate="print"/>
          <a:srcRect/>
          <a:stretch>
            <a:fillRect/>
          </a:stretch>
        </p:blipFill>
        <p:spPr bwMode="auto">
          <a:xfrm>
            <a:off x="1619672" y="1556792"/>
            <a:ext cx="5796136" cy="3880058"/>
          </a:xfrm>
          <a:prstGeom prst="rect">
            <a:avLst/>
          </a:prstGeom>
          <a:noFill/>
        </p:spPr>
      </p:pic>
    </p:spTree>
    <p:extLst>
      <p:ext uri="{BB962C8B-B14F-4D97-AF65-F5344CB8AC3E}">
        <p14:creationId xmlns:p14="http://schemas.microsoft.com/office/powerpoint/2010/main" val="264269789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llaring 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92896"/>
            <a:ext cx="3289121" cy="1852313"/>
          </a:xfrm>
          <a:prstGeom prst="rect">
            <a:avLst/>
          </a:prstGeom>
        </p:spPr>
      </p:pic>
      <p:pic>
        <p:nvPicPr>
          <p:cNvPr id="8" name="Picture 7" descr="P101007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161250"/>
            <a:ext cx="2987824" cy="2708920"/>
          </a:xfrm>
          <a:prstGeom prst="rect">
            <a:avLst/>
          </a:prstGeom>
        </p:spPr>
      </p:pic>
      <p:pic>
        <p:nvPicPr>
          <p:cNvPr id="10" name="Picture 9" descr="wild dogs with zebr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2924944"/>
            <a:ext cx="3744416" cy="3933056"/>
          </a:xfrm>
          <a:prstGeom prst="rect">
            <a:avLst/>
          </a:prstGeom>
        </p:spPr>
      </p:pic>
      <p:pic>
        <p:nvPicPr>
          <p:cNvPr id="12" name="Picture 11" descr="1_Van_Vuuren_Camera_Trap_Cheeta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7824" y="3728865"/>
            <a:ext cx="3384376" cy="3140968"/>
          </a:xfrm>
          <a:prstGeom prst="rect">
            <a:avLst/>
          </a:prstGeom>
        </p:spPr>
      </p:pic>
      <p:pic>
        <p:nvPicPr>
          <p:cNvPr id="13" name="Picture 12" descr="7_Van_Vuuren_Leopard_Release_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4606597" cy="2854264"/>
          </a:xfrm>
          <a:prstGeom prst="rect">
            <a:avLst/>
          </a:prstGeom>
        </p:spPr>
      </p:pic>
      <p:pic>
        <p:nvPicPr>
          <p:cNvPr id="14" name="Picture 13" descr="Elephant Collaring with MET 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0" y="0"/>
            <a:ext cx="4572000" cy="2950144"/>
          </a:xfrm>
          <a:prstGeom prst="rect">
            <a:avLst/>
          </a:prstGeom>
        </p:spPr>
      </p:pic>
      <p:pic>
        <p:nvPicPr>
          <p:cNvPr id="15" name="Picture 14"/>
          <p:cNvPicPr>
            <a:picLocks noChangeAspect="1"/>
          </p:cNvPicPr>
          <p:nvPr/>
        </p:nvPicPr>
        <p:blipFill>
          <a:blip r:embed="rId8"/>
          <a:stretch>
            <a:fillRect/>
          </a:stretch>
        </p:blipFill>
        <p:spPr>
          <a:xfrm>
            <a:off x="3275856" y="2564904"/>
            <a:ext cx="2438400" cy="2133600"/>
          </a:xfrm>
          <a:prstGeom prst="rect">
            <a:avLst/>
          </a:prstGeom>
        </p:spPr>
      </p:pic>
    </p:spTree>
    <p:extLst>
      <p:ext uri="{BB962C8B-B14F-4D97-AF65-F5344CB8AC3E}">
        <p14:creationId xmlns:p14="http://schemas.microsoft.com/office/powerpoint/2010/main" val="210288518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7199712" cy="968152"/>
          </a:xfrm>
        </p:spPr>
        <p:txBody>
          <a:bodyPr>
            <a:normAutofit/>
          </a:bodyPr>
          <a:lstStyle/>
          <a:p>
            <a:r>
              <a:rPr lang="en-ZA" dirty="0" smtClean="0">
                <a:solidFill>
                  <a:schemeClr val="accent2">
                    <a:lumMod val="75000"/>
                  </a:schemeClr>
                </a:solidFill>
              </a:rPr>
              <a:t>N/</a:t>
            </a:r>
            <a:r>
              <a:rPr lang="en-ZA" dirty="0" err="1" smtClean="0">
                <a:solidFill>
                  <a:schemeClr val="accent2">
                    <a:lumMod val="75000"/>
                  </a:schemeClr>
                </a:solidFill>
              </a:rPr>
              <a:t>a’an</a:t>
            </a:r>
            <a:r>
              <a:rPr lang="en-ZA" dirty="0" smtClean="0">
                <a:solidFill>
                  <a:schemeClr val="accent2">
                    <a:lumMod val="75000"/>
                  </a:schemeClr>
                </a:solidFill>
              </a:rPr>
              <a:t> </a:t>
            </a:r>
            <a:r>
              <a:rPr lang="en-ZA" dirty="0" err="1" smtClean="0">
                <a:solidFill>
                  <a:schemeClr val="accent2">
                    <a:lumMod val="75000"/>
                  </a:schemeClr>
                </a:solidFill>
              </a:rPr>
              <a:t>ku</a:t>
            </a:r>
            <a:r>
              <a:rPr lang="en-ZA" dirty="0" smtClean="0">
                <a:solidFill>
                  <a:schemeClr val="accent2">
                    <a:lumMod val="75000"/>
                  </a:schemeClr>
                </a:solidFill>
              </a:rPr>
              <a:t> </a:t>
            </a:r>
            <a:r>
              <a:rPr lang="en-ZA" dirty="0" err="1" smtClean="0">
                <a:solidFill>
                  <a:schemeClr val="accent2">
                    <a:lumMod val="75000"/>
                  </a:schemeClr>
                </a:solidFill>
              </a:rPr>
              <a:t>sê</a:t>
            </a:r>
            <a:r>
              <a:rPr lang="en-ZA" dirty="0" smtClean="0">
                <a:solidFill>
                  <a:schemeClr val="accent2">
                    <a:lumMod val="75000"/>
                  </a:schemeClr>
                </a:solidFill>
              </a:rPr>
              <a:t> Tracking devices</a:t>
            </a:r>
            <a:endParaRPr lang="en-ZA" dirty="0">
              <a:solidFill>
                <a:schemeClr val="accent2">
                  <a:lumMod val="75000"/>
                </a:schemeClr>
              </a:solidFill>
            </a:endParaRPr>
          </a:p>
        </p:txBody>
      </p:sp>
      <p:sp>
        <p:nvSpPr>
          <p:cNvPr id="3" name="Content Placeholder 2"/>
          <p:cNvSpPr>
            <a:spLocks noGrp="1"/>
          </p:cNvSpPr>
          <p:nvPr>
            <p:ph sz="quarter" idx="1"/>
          </p:nvPr>
        </p:nvSpPr>
        <p:spPr/>
        <p:txBody>
          <a:bodyPr>
            <a:normAutofit fontScale="92500" lnSpcReduction="20000"/>
          </a:bodyPr>
          <a:lstStyle/>
          <a:p>
            <a:r>
              <a:rPr lang="en-ZA" dirty="0" smtClean="0"/>
              <a:t>VHF devices: tracked with telemetry equipment</a:t>
            </a:r>
          </a:p>
          <a:p>
            <a:r>
              <a:rPr lang="en-ZA" dirty="0" smtClean="0"/>
              <a:t>GPS collars: Iridium system </a:t>
            </a:r>
          </a:p>
          <a:p>
            <a:r>
              <a:rPr lang="en-ZA" dirty="0" smtClean="0"/>
              <a:t>Drop off system + tracking with VHF used to retrieve collar </a:t>
            </a:r>
          </a:p>
          <a:p>
            <a:r>
              <a:rPr lang="en-ZA" dirty="0" smtClean="0"/>
              <a:t>Data download: via online server (AWT) or sky-Q, or specific software</a:t>
            </a:r>
          </a:p>
          <a:p>
            <a:r>
              <a:rPr lang="en-ZA" dirty="0" smtClean="0"/>
              <a:t>Suppliers used: </a:t>
            </a:r>
          </a:p>
          <a:p>
            <a:pPr lvl="1"/>
            <a:r>
              <a:rPr lang="en-ZA" dirty="0" smtClean="0"/>
              <a:t>African Wildlife Tracking: Robust, less expensive, but GPS runs as soon as manufactured</a:t>
            </a:r>
          </a:p>
          <a:p>
            <a:pPr lvl="1"/>
            <a:r>
              <a:rPr lang="en-ZA" dirty="0" err="1" smtClean="0"/>
              <a:t>Vectronics</a:t>
            </a:r>
            <a:r>
              <a:rPr lang="en-ZA" dirty="0" smtClean="0"/>
              <a:t>: not 100% reliable, get data every other day at best, more expensive, but can switch off GPS</a:t>
            </a:r>
          </a:p>
          <a:p>
            <a:pPr lvl="1"/>
            <a:r>
              <a:rPr lang="en-ZA" dirty="0" err="1" smtClean="0"/>
              <a:t>Sirtrack</a:t>
            </a:r>
            <a:r>
              <a:rPr lang="en-ZA" dirty="0" smtClean="0"/>
              <a:t>: reliable, expensive, can switch off GPS</a:t>
            </a:r>
          </a:p>
          <a:p>
            <a:pPr lvl="1">
              <a:buNone/>
            </a:pPr>
            <a:endParaRPr lang="en-ZA" dirty="0" smtClean="0"/>
          </a:p>
          <a:p>
            <a:endParaRPr lang="en-ZA" dirty="0"/>
          </a:p>
        </p:txBody>
      </p:sp>
      <p:pic>
        <p:nvPicPr>
          <p:cNvPr id="4" name="Picture 3" descr="Naankuse-Logo-Black-2048.png"/>
          <p:cNvPicPr>
            <a:picLocks noChangeAspect="1"/>
          </p:cNvPicPr>
          <p:nvPr/>
        </p:nvPicPr>
        <p:blipFill>
          <a:blip r:embed="rId2" cstate="print"/>
          <a:stretch>
            <a:fillRect/>
          </a:stretch>
        </p:blipFill>
        <p:spPr>
          <a:xfrm>
            <a:off x="7596336" y="45944"/>
            <a:ext cx="1502296" cy="122281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ZA" sz="2400" dirty="0" smtClean="0">
                <a:solidFill>
                  <a:schemeClr val="tx1"/>
                </a:solidFill>
              </a:rPr>
              <a:t>Human – carnivore conflict N/</a:t>
            </a:r>
            <a:r>
              <a:rPr lang="en-ZA" sz="2400" dirty="0" err="1" smtClean="0">
                <a:solidFill>
                  <a:schemeClr val="tx1"/>
                </a:solidFill>
              </a:rPr>
              <a:t>a’an</a:t>
            </a:r>
            <a:r>
              <a:rPr lang="en-ZA" sz="2400" dirty="0" smtClean="0">
                <a:solidFill>
                  <a:schemeClr val="tx1"/>
                </a:solidFill>
              </a:rPr>
              <a:t> </a:t>
            </a:r>
            <a:r>
              <a:rPr lang="en-ZA" sz="2400" dirty="0" err="1" smtClean="0">
                <a:solidFill>
                  <a:schemeClr val="tx1"/>
                </a:solidFill>
              </a:rPr>
              <a:t>ku</a:t>
            </a:r>
            <a:r>
              <a:rPr lang="en-ZA" sz="2400" dirty="0" smtClean="0">
                <a:solidFill>
                  <a:schemeClr val="tx1"/>
                </a:solidFill>
              </a:rPr>
              <a:t> </a:t>
            </a:r>
            <a:r>
              <a:rPr lang="en-ZA" sz="2400" dirty="0" err="1" smtClean="0">
                <a:solidFill>
                  <a:schemeClr val="tx1"/>
                </a:solidFill>
              </a:rPr>
              <a:t>sê</a:t>
            </a:r>
            <a:r>
              <a:rPr lang="en-ZA" sz="2400" dirty="0" smtClean="0">
                <a:solidFill>
                  <a:schemeClr val="tx1"/>
                </a:solidFill>
              </a:rPr>
              <a:t> </a:t>
            </a:r>
            <a:r>
              <a:rPr lang="en-ZA" sz="2400" dirty="0" smtClean="0"/>
              <a:t/>
            </a:r>
            <a:br>
              <a:rPr lang="en-ZA" sz="2400" dirty="0" smtClean="0"/>
            </a:br>
            <a:r>
              <a:rPr lang="en-ZA" sz="2400" dirty="0" smtClean="0">
                <a:solidFill>
                  <a:schemeClr val="accent2">
                    <a:lumMod val="75000"/>
                  </a:schemeClr>
                </a:solidFill>
              </a:rPr>
              <a:t>Using GPS collars to keep carnivores in the wild</a:t>
            </a:r>
            <a:endParaRPr lang="en-ZA" sz="2400" dirty="0">
              <a:solidFill>
                <a:schemeClr val="accent2">
                  <a:lumMod val="75000"/>
                </a:schemeClr>
              </a:solidFill>
            </a:endParaRPr>
          </a:p>
        </p:txBody>
      </p:sp>
      <p:sp>
        <p:nvSpPr>
          <p:cNvPr id="3" name="Content Placeholder 2"/>
          <p:cNvSpPr>
            <a:spLocks noGrp="1"/>
          </p:cNvSpPr>
          <p:nvPr>
            <p:ph sz="quarter" idx="1"/>
          </p:nvPr>
        </p:nvSpPr>
        <p:spPr>
          <a:xfrm>
            <a:off x="107504" y="1600200"/>
            <a:ext cx="8658544" cy="5257800"/>
          </a:xfrm>
        </p:spPr>
        <p:txBody>
          <a:bodyPr>
            <a:normAutofit fontScale="77500" lnSpcReduction="20000"/>
          </a:bodyPr>
          <a:lstStyle/>
          <a:p>
            <a:r>
              <a:rPr lang="en-ZA" dirty="0" smtClean="0"/>
              <a:t>Situation faced:</a:t>
            </a:r>
          </a:p>
          <a:p>
            <a:pPr lvl="1"/>
            <a:r>
              <a:rPr lang="en-ZA" dirty="0" smtClean="0">
                <a:solidFill>
                  <a:schemeClr val="accent2">
                    <a:lumMod val="75000"/>
                  </a:schemeClr>
                </a:solidFill>
              </a:rPr>
              <a:t>Indiscriminate killing </a:t>
            </a:r>
            <a:r>
              <a:rPr lang="en-ZA" dirty="0" smtClean="0"/>
              <a:t>of carnivore suspected of livestock predation</a:t>
            </a:r>
          </a:p>
          <a:p>
            <a:pPr lvl="1"/>
            <a:r>
              <a:rPr lang="en-ZA" dirty="0" smtClean="0"/>
              <a:t>Farmers want the carnivore suspected </a:t>
            </a:r>
            <a:r>
              <a:rPr lang="en-ZA" dirty="0" smtClean="0"/>
              <a:t>off </a:t>
            </a:r>
            <a:r>
              <a:rPr lang="en-ZA" dirty="0" smtClean="0"/>
              <a:t>of their </a:t>
            </a:r>
            <a:r>
              <a:rPr lang="en-ZA" dirty="0" smtClean="0"/>
              <a:t>property </a:t>
            </a:r>
            <a:r>
              <a:rPr lang="en-ZA" dirty="0" smtClean="0"/>
              <a:t>(either lethal or non-lethal removal): contact N/a’an ku sê for removal</a:t>
            </a:r>
          </a:p>
          <a:p>
            <a:pPr lvl="1">
              <a:buNone/>
            </a:pPr>
            <a:endParaRPr lang="en-ZA" dirty="0" smtClean="0"/>
          </a:p>
          <a:p>
            <a:r>
              <a:rPr lang="en-ZA" dirty="0" smtClean="0"/>
              <a:t>Aim / purpose:</a:t>
            </a:r>
          </a:p>
          <a:p>
            <a:pPr lvl="1"/>
            <a:r>
              <a:rPr lang="en-ZA" dirty="0" smtClean="0">
                <a:solidFill>
                  <a:schemeClr val="accent2">
                    <a:lumMod val="75000"/>
                  </a:schemeClr>
                </a:solidFill>
              </a:rPr>
              <a:t>Decrease lethal removal</a:t>
            </a:r>
          </a:p>
          <a:p>
            <a:pPr lvl="1"/>
            <a:r>
              <a:rPr lang="en-ZA" dirty="0" smtClean="0">
                <a:solidFill>
                  <a:schemeClr val="accent2">
                    <a:lumMod val="75000"/>
                  </a:schemeClr>
                </a:solidFill>
              </a:rPr>
              <a:t>Decrease non-lethal removal</a:t>
            </a:r>
          </a:p>
          <a:p>
            <a:pPr lvl="1"/>
            <a:r>
              <a:rPr lang="en-ZA" dirty="0" smtClean="0">
                <a:solidFill>
                  <a:schemeClr val="accent2">
                    <a:lumMod val="75000"/>
                  </a:schemeClr>
                </a:solidFill>
              </a:rPr>
              <a:t>Increase tolerance for carnivore</a:t>
            </a:r>
          </a:p>
          <a:p>
            <a:pPr lvl="1">
              <a:buNone/>
            </a:pPr>
            <a:endParaRPr lang="en-ZA" dirty="0" smtClean="0"/>
          </a:p>
          <a:p>
            <a:r>
              <a:rPr lang="en-ZA" dirty="0" smtClean="0"/>
              <a:t>Methods: </a:t>
            </a:r>
          </a:p>
          <a:p>
            <a:pPr lvl="1"/>
            <a:r>
              <a:rPr lang="en-ZA" dirty="0" smtClean="0">
                <a:solidFill>
                  <a:schemeClr val="accent2">
                    <a:lumMod val="75000"/>
                  </a:schemeClr>
                </a:solidFill>
              </a:rPr>
              <a:t>Identify </a:t>
            </a:r>
            <a:r>
              <a:rPr lang="en-ZA" dirty="0" smtClean="0">
                <a:solidFill>
                  <a:schemeClr val="accent2">
                    <a:lumMod val="75000"/>
                  </a:schemeClr>
                </a:solidFill>
              </a:rPr>
              <a:t>true habitual </a:t>
            </a:r>
            <a:r>
              <a:rPr lang="en-ZA" dirty="0" smtClean="0">
                <a:solidFill>
                  <a:schemeClr val="accent2">
                    <a:lumMod val="75000"/>
                  </a:schemeClr>
                </a:solidFill>
              </a:rPr>
              <a:t>livestock </a:t>
            </a:r>
            <a:r>
              <a:rPr lang="en-ZA" dirty="0" smtClean="0">
                <a:solidFill>
                  <a:schemeClr val="accent2">
                    <a:lumMod val="75000"/>
                  </a:schemeClr>
                </a:solidFill>
              </a:rPr>
              <a:t>raider</a:t>
            </a:r>
            <a:r>
              <a:rPr lang="en-ZA" dirty="0" smtClean="0">
                <a:solidFill>
                  <a:schemeClr val="accent2">
                    <a:lumMod val="75000"/>
                  </a:schemeClr>
                </a:solidFill>
              </a:rPr>
              <a:t> </a:t>
            </a:r>
            <a:r>
              <a:rPr lang="en-ZA" dirty="0" smtClean="0"/>
              <a:t>and target to remove only these, </a:t>
            </a:r>
            <a:r>
              <a:rPr lang="en-ZA" dirty="0" smtClean="0">
                <a:solidFill>
                  <a:srgbClr val="FF0000"/>
                </a:solidFill>
              </a:rPr>
              <a:t>using GPS collars</a:t>
            </a:r>
          </a:p>
          <a:p>
            <a:pPr lvl="1"/>
            <a:r>
              <a:rPr lang="en-ZA" dirty="0" smtClean="0"/>
              <a:t>Promote </a:t>
            </a:r>
            <a:r>
              <a:rPr lang="en-ZA" dirty="0" smtClean="0">
                <a:solidFill>
                  <a:schemeClr val="accent2">
                    <a:lumMod val="75000"/>
                  </a:schemeClr>
                </a:solidFill>
              </a:rPr>
              <a:t>livestock protection </a:t>
            </a:r>
            <a:r>
              <a:rPr lang="en-ZA" dirty="0" smtClean="0"/>
              <a:t>measures</a:t>
            </a:r>
          </a:p>
          <a:p>
            <a:pPr lvl="1"/>
            <a:r>
              <a:rPr lang="en-ZA" dirty="0" smtClean="0"/>
              <a:t>Help farmer with livestock management methods: </a:t>
            </a:r>
            <a:r>
              <a:rPr lang="en-ZA" dirty="0" smtClean="0">
                <a:solidFill>
                  <a:schemeClr val="accent2">
                    <a:lumMod val="75000"/>
                  </a:schemeClr>
                </a:solidFill>
              </a:rPr>
              <a:t>identify carnivore hot spot with GPS data </a:t>
            </a:r>
            <a:r>
              <a:rPr lang="en-ZA" dirty="0" smtClean="0"/>
              <a:t>=&gt; avoid the area with herd</a:t>
            </a:r>
          </a:p>
          <a:p>
            <a:endParaRPr lang="en-ZA" dirty="0"/>
          </a:p>
        </p:txBody>
      </p:sp>
      <p:pic>
        <p:nvPicPr>
          <p:cNvPr id="4" name="Picture 3" descr="Naankuse-Logo-Black-2048.png"/>
          <p:cNvPicPr>
            <a:picLocks noChangeAspect="1"/>
          </p:cNvPicPr>
          <p:nvPr/>
        </p:nvPicPr>
        <p:blipFill>
          <a:blip r:embed="rId2" cstate="print"/>
          <a:stretch>
            <a:fillRect/>
          </a:stretch>
        </p:blipFill>
        <p:spPr>
          <a:xfrm>
            <a:off x="7596336" y="45944"/>
            <a:ext cx="1502296" cy="1222816"/>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heckerboard(across)">
                                      <p:cBhvr>
                                        <p:cTn id="18" dur="500"/>
                                        <p:tgtEl>
                                          <p:spTgt spid="3">
                                            <p:txEl>
                                              <p:pRg st="4" end="4"/>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heckerboard(across)">
                                      <p:cBhvr>
                                        <p:cTn id="21" dur="500"/>
                                        <p:tgtEl>
                                          <p:spTgt spid="3">
                                            <p:txEl>
                                              <p:pRg st="5" end="5"/>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checkerboard(across)">
                                      <p:cBhvr>
                                        <p:cTn id="24" dur="500"/>
                                        <p:tgtEl>
                                          <p:spTgt spid="3">
                                            <p:txEl>
                                              <p:pRg st="6" end="6"/>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checkerboard(across)">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checkerboard(across)">
                                      <p:cBhvr>
                                        <p:cTn id="32" dur="500"/>
                                        <p:tgtEl>
                                          <p:spTgt spid="3">
                                            <p:txEl>
                                              <p:pRg st="9" end="9"/>
                                            </p:txEl>
                                          </p:spTgt>
                                        </p:tgtEl>
                                      </p:cBhvr>
                                    </p:animEffect>
                                  </p:childTnLst>
                                </p:cTn>
                              </p:par>
                              <p:par>
                                <p:cTn id="33" presetID="5" presetClass="entr" presetSubtype="1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35" dur="500"/>
                                        <p:tgtEl>
                                          <p:spTgt spid="3">
                                            <p:txEl>
                                              <p:pRg st="10" end="10"/>
                                            </p:txEl>
                                          </p:spTgt>
                                        </p:tgtEl>
                                      </p:cBhvr>
                                    </p:animEffect>
                                  </p:childTnLst>
                                </p:cTn>
                              </p:par>
                              <p:par>
                                <p:cTn id="36" presetID="5" presetClass="entr" presetSubtype="10" fill="hold"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38" dur="500"/>
                                        <p:tgtEl>
                                          <p:spTgt spid="3">
                                            <p:txEl>
                                              <p:pRg st="11" end="11"/>
                                            </p:txEl>
                                          </p:spTgt>
                                        </p:tgtEl>
                                      </p:cBhvr>
                                    </p:animEffect>
                                  </p:childTnLst>
                                </p:cTn>
                              </p:par>
                              <p:par>
                                <p:cTn id="39" presetID="5" presetClass="entr" presetSubtype="1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41"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aankuse-Logo-Black-2048.png"/>
          <p:cNvPicPr>
            <a:picLocks noChangeAspect="1"/>
          </p:cNvPicPr>
          <p:nvPr/>
        </p:nvPicPr>
        <p:blipFill>
          <a:blip r:embed="rId2" cstate="print"/>
          <a:stretch>
            <a:fillRect/>
          </a:stretch>
        </p:blipFill>
        <p:spPr>
          <a:xfrm>
            <a:off x="7596336" y="45944"/>
            <a:ext cx="1502296" cy="1222816"/>
          </a:xfrm>
          <a:prstGeom prst="rect">
            <a:avLst/>
          </a:prstGeom>
        </p:spPr>
      </p:pic>
      <p:pic>
        <p:nvPicPr>
          <p:cNvPr id="2050" name="Picture 2" descr="F:\Behind The Scenes images &amp; video\12 Compare leopard home range to cheetah home range.jpg"/>
          <p:cNvPicPr>
            <a:picLocks noChangeAspect="1" noChangeArrowheads="1"/>
          </p:cNvPicPr>
          <p:nvPr/>
        </p:nvPicPr>
        <p:blipFill>
          <a:blip r:embed="rId3" cstate="print"/>
          <a:srcRect/>
          <a:stretch>
            <a:fillRect/>
          </a:stretch>
        </p:blipFill>
        <p:spPr bwMode="auto">
          <a:xfrm>
            <a:off x="1835696" y="-19517"/>
            <a:ext cx="4849683"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ZA" sz="2800" dirty="0" smtClean="0">
                <a:solidFill>
                  <a:schemeClr val="tx1"/>
                </a:solidFill>
              </a:rPr>
              <a:t>Human – carnivore conflict N/</a:t>
            </a:r>
            <a:r>
              <a:rPr lang="en-ZA" sz="2800" dirty="0" err="1" smtClean="0">
                <a:solidFill>
                  <a:schemeClr val="tx1"/>
                </a:solidFill>
              </a:rPr>
              <a:t>a’an</a:t>
            </a:r>
            <a:r>
              <a:rPr lang="en-ZA" sz="2800" dirty="0" smtClean="0">
                <a:solidFill>
                  <a:schemeClr val="tx1"/>
                </a:solidFill>
              </a:rPr>
              <a:t> </a:t>
            </a:r>
            <a:r>
              <a:rPr lang="en-ZA" sz="2800" dirty="0" err="1" smtClean="0">
                <a:solidFill>
                  <a:schemeClr val="tx1"/>
                </a:solidFill>
              </a:rPr>
              <a:t>ku</a:t>
            </a:r>
            <a:r>
              <a:rPr lang="en-ZA" sz="2800" dirty="0" smtClean="0">
                <a:solidFill>
                  <a:schemeClr val="tx1"/>
                </a:solidFill>
              </a:rPr>
              <a:t> </a:t>
            </a:r>
            <a:r>
              <a:rPr lang="en-ZA" sz="2800" dirty="0" err="1" smtClean="0">
                <a:solidFill>
                  <a:schemeClr val="tx1"/>
                </a:solidFill>
              </a:rPr>
              <a:t>sê</a:t>
            </a:r>
            <a:r>
              <a:rPr lang="en-ZA" sz="2800" dirty="0" smtClean="0">
                <a:solidFill>
                  <a:schemeClr val="tx1"/>
                </a:solidFill>
              </a:rPr>
              <a:t> :</a:t>
            </a:r>
            <a:r>
              <a:rPr lang="en-ZA" sz="2800" dirty="0" smtClean="0">
                <a:solidFill>
                  <a:schemeClr val="accent2">
                    <a:lumMod val="75000"/>
                  </a:schemeClr>
                </a:solidFill>
              </a:rPr>
              <a:t/>
            </a:r>
            <a:br>
              <a:rPr lang="en-ZA" sz="2800" dirty="0" smtClean="0">
                <a:solidFill>
                  <a:schemeClr val="accent2">
                    <a:lumMod val="75000"/>
                  </a:schemeClr>
                </a:solidFill>
              </a:rPr>
            </a:br>
            <a:r>
              <a:rPr lang="en-ZA" sz="2800" dirty="0" smtClean="0">
                <a:solidFill>
                  <a:schemeClr val="accent2">
                    <a:lumMod val="75000"/>
                  </a:schemeClr>
                </a:solidFill>
              </a:rPr>
              <a:t> </a:t>
            </a:r>
            <a:r>
              <a:rPr lang="en-US" sz="2800" dirty="0" smtClean="0">
                <a:solidFill>
                  <a:schemeClr val="accent2">
                    <a:lumMod val="75000"/>
                  </a:schemeClr>
                </a:solidFill>
              </a:rPr>
              <a:t>Data Sharing</a:t>
            </a:r>
            <a:endParaRPr lang="en-US" sz="2800" dirty="0">
              <a:solidFill>
                <a:schemeClr val="accent2">
                  <a:lumMod val="75000"/>
                </a:schemeClr>
              </a:solidFill>
            </a:endParaRPr>
          </a:p>
        </p:txBody>
      </p:sp>
      <p:sp>
        <p:nvSpPr>
          <p:cNvPr id="2" name="Content Placeholder 1"/>
          <p:cNvSpPr>
            <a:spLocks noGrp="1"/>
          </p:cNvSpPr>
          <p:nvPr>
            <p:ph sz="quarter" idx="1"/>
          </p:nvPr>
        </p:nvSpPr>
        <p:spPr/>
        <p:txBody>
          <a:bodyPr>
            <a:normAutofit fontScale="77500" lnSpcReduction="20000"/>
          </a:bodyPr>
          <a:lstStyle/>
          <a:p>
            <a:pPr>
              <a:lnSpc>
                <a:spcPct val="200000"/>
              </a:lnSpc>
            </a:pPr>
            <a:r>
              <a:rPr lang="en-US" dirty="0" smtClean="0"/>
              <a:t>Sharing carnivore movements daily providing GPS locations of the previous day via email</a:t>
            </a:r>
          </a:p>
          <a:p>
            <a:pPr>
              <a:lnSpc>
                <a:spcPct val="200000"/>
              </a:lnSpc>
            </a:pPr>
            <a:r>
              <a:rPr lang="en-US" dirty="0" smtClean="0"/>
              <a:t>Identify kill site</a:t>
            </a:r>
          </a:p>
          <a:p>
            <a:pPr>
              <a:lnSpc>
                <a:spcPct val="200000"/>
              </a:lnSpc>
            </a:pPr>
            <a:r>
              <a:rPr lang="en-US" dirty="0" smtClean="0"/>
              <a:t>Farmer check kill site and killed species </a:t>
            </a:r>
          </a:p>
          <a:p>
            <a:pPr>
              <a:lnSpc>
                <a:spcPct val="200000"/>
              </a:lnSpc>
            </a:pPr>
            <a:r>
              <a:rPr lang="en-US" dirty="0" smtClean="0"/>
              <a:t>Sharing knowledge on certain patterns</a:t>
            </a:r>
          </a:p>
          <a:p>
            <a:pPr>
              <a:lnSpc>
                <a:spcPct val="200000"/>
              </a:lnSpc>
            </a:pPr>
            <a:r>
              <a:rPr lang="en-US" dirty="0" smtClean="0"/>
              <a:t>Constant communication between farmer and N/</a:t>
            </a:r>
            <a:r>
              <a:rPr lang="en-US" dirty="0" err="1" smtClean="0"/>
              <a:t>a’anku</a:t>
            </a:r>
            <a:r>
              <a:rPr lang="en-US" dirty="0" smtClean="0"/>
              <a:t> </a:t>
            </a:r>
            <a:r>
              <a:rPr lang="en-US" dirty="0" err="1" smtClean="0"/>
              <a:t>sê</a:t>
            </a:r>
            <a:endParaRPr lang="en-US" dirty="0"/>
          </a:p>
        </p:txBody>
      </p:sp>
      <p:pic>
        <p:nvPicPr>
          <p:cNvPr id="4" name="Picture 3" descr="Naankuse-Logo-Black-2048.png"/>
          <p:cNvPicPr>
            <a:picLocks noChangeAspect="1"/>
          </p:cNvPicPr>
          <p:nvPr/>
        </p:nvPicPr>
        <p:blipFill>
          <a:blip r:embed="rId2" cstate="print"/>
          <a:stretch>
            <a:fillRect/>
          </a:stretch>
        </p:blipFill>
        <p:spPr>
          <a:xfrm>
            <a:off x="7596336" y="45944"/>
            <a:ext cx="1502296" cy="1222816"/>
          </a:xfrm>
          <a:prstGeom prst="rect">
            <a:avLst/>
          </a:prstGeom>
        </p:spPr>
      </p:pic>
    </p:spTree>
    <p:extLst>
      <p:ext uri="{BB962C8B-B14F-4D97-AF65-F5344CB8AC3E}">
        <p14:creationId xmlns:p14="http://schemas.microsoft.com/office/powerpoint/2010/main" val="62337089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ZA" sz="2800" dirty="0" smtClean="0">
                <a:solidFill>
                  <a:schemeClr val="tx1"/>
                </a:solidFill>
              </a:rPr>
              <a:t>Human – carnivore conflict N/</a:t>
            </a:r>
            <a:r>
              <a:rPr lang="en-ZA" sz="2800" dirty="0" err="1" smtClean="0">
                <a:solidFill>
                  <a:schemeClr val="tx1"/>
                </a:solidFill>
              </a:rPr>
              <a:t>a’an</a:t>
            </a:r>
            <a:r>
              <a:rPr lang="en-ZA" sz="2800" dirty="0" smtClean="0">
                <a:solidFill>
                  <a:schemeClr val="tx1"/>
                </a:solidFill>
              </a:rPr>
              <a:t> </a:t>
            </a:r>
            <a:r>
              <a:rPr lang="en-ZA" sz="2800" dirty="0" err="1" smtClean="0">
                <a:solidFill>
                  <a:schemeClr val="tx1"/>
                </a:solidFill>
              </a:rPr>
              <a:t>ku</a:t>
            </a:r>
            <a:r>
              <a:rPr lang="en-ZA" sz="2800" dirty="0" smtClean="0">
                <a:solidFill>
                  <a:schemeClr val="tx1"/>
                </a:solidFill>
              </a:rPr>
              <a:t> </a:t>
            </a:r>
            <a:r>
              <a:rPr lang="en-ZA" sz="2800" dirty="0" err="1" smtClean="0">
                <a:solidFill>
                  <a:schemeClr val="tx1"/>
                </a:solidFill>
              </a:rPr>
              <a:t>sê</a:t>
            </a:r>
            <a:r>
              <a:rPr lang="en-US" sz="2800" dirty="0" smtClean="0">
                <a:solidFill>
                  <a:schemeClr val="tx1"/>
                </a:solidFill>
              </a:rPr>
              <a:t>: </a:t>
            </a:r>
            <a:br>
              <a:rPr lang="en-US" sz="2800" dirty="0" smtClean="0">
                <a:solidFill>
                  <a:schemeClr val="tx1"/>
                </a:solidFill>
              </a:rPr>
            </a:br>
            <a:r>
              <a:rPr lang="en-US" sz="2800" dirty="0" smtClean="0">
                <a:solidFill>
                  <a:schemeClr val="accent2">
                    <a:lumMod val="75000"/>
                  </a:schemeClr>
                </a:solidFill>
              </a:rPr>
              <a:t>Data Sharing</a:t>
            </a:r>
            <a:endParaRPr lang="en-US" sz="2800" dirty="0">
              <a:solidFill>
                <a:schemeClr val="accent2">
                  <a:lumMod val="75000"/>
                </a:schemeClr>
              </a:solidFill>
            </a:endParaRPr>
          </a:p>
        </p:txBody>
      </p:sp>
      <p:pic>
        <p:nvPicPr>
          <p:cNvPr id="5" name="Content Placeholder 4"/>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11560" y="1813520"/>
            <a:ext cx="7938786" cy="4495800"/>
          </a:xfrm>
        </p:spPr>
      </p:pic>
      <p:pic>
        <p:nvPicPr>
          <p:cNvPr id="4" name="Picture 3" descr="Naankuse-Logo-Black-2048.png"/>
          <p:cNvPicPr>
            <a:picLocks noChangeAspect="1"/>
          </p:cNvPicPr>
          <p:nvPr/>
        </p:nvPicPr>
        <p:blipFill>
          <a:blip r:embed="rId3" cstate="print"/>
          <a:stretch>
            <a:fillRect/>
          </a:stretch>
        </p:blipFill>
        <p:spPr>
          <a:xfrm>
            <a:off x="7596336" y="45944"/>
            <a:ext cx="1502296" cy="1222816"/>
          </a:xfrm>
          <a:prstGeom prst="rect">
            <a:avLst/>
          </a:prstGeom>
        </p:spPr>
      </p:pic>
    </p:spTree>
    <p:extLst>
      <p:ext uri="{BB962C8B-B14F-4D97-AF65-F5344CB8AC3E}">
        <p14:creationId xmlns:p14="http://schemas.microsoft.com/office/powerpoint/2010/main" val="414860859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1854</TotalTime>
  <Words>4488</Words>
  <Application>Microsoft Macintosh PowerPoint</Application>
  <PresentationFormat>On-screen Show (4:3)</PresentationFormat>
  <Paragraphs>332</Paragraphs>
  <Slides>36</Slides>
  <Notes>4</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Median</vt:lpstr>
      <vt:lpstr>Tracking to CHANGE</vt:lpstr>
      <vt:lpstr>Disclosure</vt:lpstr>
      <vt:lpstr>N/a’an ku sê </vt:lpstr>
      <vt:lpstr>PowerPoint Presentation</vt:lpstr>
      <vt:lpstr>N/a’an ku sê Tracking devices</vt:lpstr>
      <vt:lpstr>Human – carnivore conflict N/a’an ku sê  Using GPS collars to keep carnivores in the wild</vt:lpstr>
      <vt:lpstr>PowerPoint Presentation</vt:lpstr>
      <vt:lpstr>Human – carnivore conflict N/a’an ku sê :  Data Sharing</vt:lpstr>
      <vt:lpstr>Human – carnivore conflict N/a’an ku sê:  Data Sharing</vt:lpstr>
      <vt:lpstr>Human – carnivore conflict N/a’an ku sê :  Human focus</vt:lpstr>
      <vt:lpstr>Human – carnivore conflict N/a’an ku sê:  Human focus</vt:lpstr>
      <vt:lpstr>Human – carnivore conflict N/a’an ku sê  Results 2015-2016</vt:lpstr>
      <vt:lpstr>Conflict call 2015 - 2016</vt:lpstr>
      <vt:lpstr>Human – carnivore conflict N/a’an ku sê:  Results 2008 – 2016</vt:lpstr>
      <vt:lpstr>Human – carnivore conflict N/a’an ku sê  Using GPS to track translocated animals</vt:lpstr>
      <vt:lpstr>Successful translocation Lightning case study</vt:lpstr>
      <vt:lpstr>Succes of Translocation: cheetahs (1) “Cheetahs (Acinonyx jubatus) running the gauntlet: an evaluation of translocations into free-range environments in Namibia”, Weise,van Vuuren et al. (2015), PeerJ, DOI 10.7717/peerj.1346 </vt:lpstr>
      <vt:lpstr>PowerPoint Presentation</vt:lpstr>
      <vt:lpstr>Success of translocation: other species “Financial costs of large carnivore translocations--accounting for conservation”, Weise van Vuuren et al. (2014), PLoS One, 15;9(8):e105042 doi: 10.1371  “A home away from home: insights from successful leopard (Panthera pardus) translocations” Weise van Vuuren et al. (2015), Biodivers Conserv, 24:1755–1774, DOI 10.1007/s10531-015-0895-7</vt:lpstr>
      <vt:lpstr>Human  - Puff Adder conflict project Monitoring of translocated animals</vt:lpstr>
      <vt:lpstr>Human  - Puff Adder conflict project Monitoring of translocated animals: Trackers</vt:lpstr>
      <vt:lpstr>PowerPoint Presentation</vt:lpstr>
      <vt:lpstr>PowerPoint Presentation</vt:lpstr>
      <vt:lpstr>Human  - Puff Adder conflict project Monitoring of translocated animals Results</vt:lpstr>
      <vt:lpstr>Puff Adder Project Case Study 1</vt:lpstr>
      <vt:lpstr>PowerPoint Presentation</vt:lpstr>
      <vt:lpstr>Wild dog project in Mangetti Using GPS data for early warning system</vt:lpstr>
      <vt:lpstr>Elephant Conflict Mitigation Project  Using GPS data for early warning system Situation</vt:lpstr>
      <vt:lpstr>PowerPoint Presentation</vt:lpstr>
      <vt:lpstr>PowerPoint Presentation</vt:lpstr>
      <vt:lpstr>Elephant Conflict Mitigation Project  Using GPS data for early warning system Trackers   </vt:lpstr>
      <vt:lpstr>Elephant Conflict Mitigation Project Case Study 1 – NDC 1 </vt:lpstr>
      <vt:lpstr>Elephant Conflict Mitigation Project Case Study 2 – Kamanjab Elephant </vt:lpstr>
      <vt:lpstr>Challenges faced with Tracking devices</vt:lpstr>
      <vt:lpstr>Conclusion</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PC5</dc:creator>
  <cp:lastModifiedBy>Rudie van Vuuren</cp:lastModifiedBy>
  <cp:revision>299</cp:revision>
  <dcterms:created xsi:type="dcterms:W3CDTF">2016-10-17T07:43:20Z</dcterms:created>
  <dcterms:modified xsi:type="dcterms:W3CDTF">2016-11-23T13:25:31Z</dcterms:modified>
</cp:coreProperties>
</file>