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15122525"/>
  <p:notesSz cx="9990138" cy="14374813"/>
  <p:defaultTextStyle>
    <a:defPPr>
      <a:defRPr lang="en-US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752" y="3186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ony\Notice%20board\_templates_for_Powerpoint.xlsx" TargetMode="External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kudu</a:t>
            </a:r>
          </a:p>
        </c:rich>
      </c:tx>
      <c:layout>
        <c:manualLayout>
          <c:xMode val="edge"/>
          <c:yMode val="edge"/>
          <c:x val="0.40824136123059585"/>
          <c:y val="4.8964270973931379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9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1.75 8.47 0.44 0.00 0.46 0.44 0.00 0.00 0.45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1.7543859649122842</c:v>
                </c:pt>
                <c:pt idx="1">
                  <c:v>8.4745762711864536</c:v>
                </c:pt>
                <c:pt idx="2">
                  <c:v>0.44247787610619482</c:v>
                </c:pt>
                <c:pt idx="3">
                  <c:v>0</c:v>
                </c:pt>
                <c:pt idx="4">
                  <c:v>0.45871559633027531</c:v>
                </c:pt>
                <c:pt idx="5">
                  <c:v>0.44444444444444475</c:v>
                </c:pt>
                <c:pt idx="6">
                  <c:v>0</c:v>
                </c:pt>
                <c:pt idx="7">
                  <c:v>0</c:v>
                </c:pt>
                <c:pt idx="8">
                  <c:v>0.45248868778280643</c:v>
                </c:pt>
              </c:numCache>
            </c:numRef>
          </c:val>
        </c:ser>
        <c:gapWidth val="55"/>
        <c:gapDepth val="90"/>
        <c:shape val="box"/>
        <c:axId val="83655296"/>
        <c:axId val="84226432"/>
        <c:axId val="0"/>
      </c:bar3DChart>
      <c:catAx>
        <c:axId val="8365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226432"/>
        <c:crosses val="autoZero"/>
        <c:auto val="1"/>
        <c:lblAlgn val="ctr"/>
        <c:lblOffset val="100"/>
      </c:catAx>
      <c:valAx>
        <c:axId val="84226432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365529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Springbok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124.12 871.61 610.62 84.79 127.98 618.22 0.00 45.25 298.19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124.12280701754365</c:v>
                </c:pt>
                <c:pt idx="1">
                  <c:v>871.61016949152474</c:v>
                </c:pt>
                <c:pt idx="2">
                  <c:v>610.6194690265487</c:v>
                </c:pt>
                <c:pt idx="3">
                  <c:v>84.792626728110719</c:v>
                </c:pt>
                <c:pt idx="4">
                  <c:v>127.98165137614679</c:v>
                </c:pt>
                <c:pt idx="5">
                  <c:v>618.22222222222217</c:v>
                </c:pt>
                <c:pt idx="6">
                  <c:v>0</c:v>
                </c:pt>
                <c:pt idx="7">
                  <c:v>45.248868778280546</c:v>
                </c:pt>
                <c:pt idx="8">
                  <c:v>298.19004524886873</c:v>
                </c:pt>
              </c:numCache>
            </c:numRef>
          </c:val>
        </c:ser>
        <c:gapWidth val="55"/>
        <c:gapDepth val="90"/>
        <c:shape val="box"/>
        <c:axId val="84826752"/>
        <c:axId val="84832640"/>
        <c:axId val="0"/>
      </c:bar3DChart>
      <c:catAx>
        <c:axId val="84826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832640"/>
        <c:crosses val="autoZero"/>
        <c:auto val="1"/>
        <c:lblAlgn val="ctr"/>
        <c:lblOffset val="100"/>
      </c:catAx>
      <c:valAx>
        <c:axId val="8483264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82675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Zebra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0.00 0.00 0.00 0.00 0.46 0.00 0.00 0.00 0.00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0.45871559633027531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55"/>
        <c:gapDepth val="90"/>
        <c:shape val="box"/>
        <c:axId val="84856832"/>
        <c:axId val="84858368"/>
        <c:axId val="0"/>
      </c:bar3DChart>
      <c:catAx>
        <c:axId val="8485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858368"/>
        <c:crosses val="autoZero"/>
        <c:auto val="1"/>
        <c:lblAlgn val="ctr"/>
        <c:lblOffset val="100"/>
      </c:catAx>
      <c:valAx>
        <c:axId val="84858368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856832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Jackal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0.44 0.00 0.00 1.38 1.83 1.78 0.00 0.00 0.45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0.43859649122807076</c:v>
                </c:pt>
                <c:pt idx="1">
                  <c:v>0</c:v>
                </c:pt>
                <c:pt idx="2">
                  <c:v>0</c:v>
                </c:pt>
                <c:pt idx="3">
                  <c:v>1.3824884792626742</c:v>
                </c:pt>
                <c:pt idx="4">
                  <c:v>1.834862385321101</c:v>
                </c:pt>
                <c:pt idx="5">
                  <c:v>1.7777777777777777</c:v>
                </c:pt>
                <c:pt idx="6">
                  <c:v>0</c:v>
                </c:pt>
                <c:pt idx="7">
                  <c:v>0</c:v>
                </c:pt>
                <c:pt idx="8">
                  <c:v>0.45248868778280643</c:v>
                </c:pt>
              </c:numCache>
            </c:numRef>
          </c:val>
        </c:ser>
        <c:gapWidth val="55"/>
        <c:gapDepth val="90"/>
        <c:shape val="box"/>
        <c:axId val="84771968"/>
        <c:axId val="84773504"/>
        <c:axId val="0"/>
      </c:bar3DChart>
      <c:catAx>
        <c:axId val="84771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773504"/>
        <c:crosses val="autoZero"/>
        <c:auto val="1"/>
        <c:lblAlgn val="ctr"/>
        <c:lblOffset val="100"/>
      </c:catAx>
      <c:valAx>
        <c:axId val="84773504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771968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klipspringer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0.00 0.00 0.00 0.00 0.00 0.00 0.00 0.00 0.00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55"/>
        <c:gapDepth val="90"/>
        <c:shape val="box"/>
        <c:axId val="84789504"/>
        <c:axId val="84869120"/>
        <c:axId val="0"/>
      </c:bar3DChart>
      <c:catAx>
        <c:axId val="8478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869120"/>
        <c:crosses val="autoZero"/>
        <c:auto val="1"/>
        <c:lblAlgn val="ctr"/>
        <c:lblOffset val="100"/>
      </c:catAx>
      <c:valAx>
        <c:axId val="84869120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789504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Steenbok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3.51 3.81 0.00 5.07 5.05 1.78 0.00 0.45 0.00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3.5087719298245608</c:v>
                </c:pt>
                <c:pt idx="1">
                  <c:v>3.8135593220338957</c:v>
                </c:pt>
                <c:pt idx="2">
                  <c:v>0</c:v>
                </c:pt>
                <c:pt idx="3">
                  <c:v>5.0691244239631388</c:v>
                </c:pt>
                <c:pt idx="4">
                  <c:v>5.0458715596330279</c:v>
                </c:pt>
                <c:pt idx="5">
                  <c:v>1.7777777777777777</c:v>
                </c:pt>
                <c:pt idx="6">
                  <c:v>0</c:v>
                </c:pt>
                <c:pt idx="7">
                  <c:v>0.45248868778280643</c:v>
                </c:pt>
                <c:pt idx="8">
                  <c:v>0</c:v>
                </c:pt>
              </c:numCache>
            </c:numRef>
          </c:val>
        </c:ser>
        <c:gapWidth val="55"/>
        <c:gapDepth val="90"/>
        <c:shape val="box"/>
        <c:axId val="84884864"/>
        <c:axId val="84898944"/>
        <c:axId val="0"/>
      </c:bar3DChart>
      <c:catAx>
        <c:axId val="8488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898944"/>
        <c:crosses val="autoZero"/>
        <c:auto val="1"/>
        <c:lblAlgn val="ctr"/>
        <c:lblOffset val="100"/>
      </c:catAx>
      <c:valAx>
        <c:axId val="84898944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884864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2639958466730269E-2"/>
          <c:y val="5.0595238095238124E-2"/>
          <c:w val="0.70238124080643749"/>
          <c:h val="0.8720238095238123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rgbClr val="FF8BBA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spPr>
              <a:solidFill>
                <a:srgbClr val="D3D389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31707317073170732"/>
                  <c:y val="-0.1843971631205674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5853658536585374"/>
                  <c:y val="7.235773719774399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4364829396325471"/>
                  <c:y val="7.8014184397163122E-2"/>
                </c:manualLayout>
              </c:layout>
              <c:dLblPos val="bestFit"/>
              <c:showVal val="1"/>
            </c:dLbl>
            <c:numFmt formatCode="&quot;N$&quot;\ #,##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bestFit"/>
            <c:showVal val="1"/>
          </c:dLbls>
          <c:cat>
            <c:strRef>
              <c:f>Income!$C$4:$F$4</c:f>
              <c:strCache>
                <c:ptCount val="4"/>
                <c:pt idx="0">
                  <c:v>Own Use</c:v>
                </c:pt>
                <c:pt idx="1">
                  <c:v>Trophy</c:v>
                </c:pt>
                <c:pt idx="2">
                  <c:v>Capture</c:v>
                </c:pt>
                <c:pt idx="3">
                  <c:v>Shoot and sell</c:v>
                </c:pt>
              </c:strCache>
            </c:strRef>
          </c:cat>
          <c:val>
            <c:numRef>
              <c:f>Income!$C$9:$F$9</c:f>
              <c:numCache>
                <c:formatCode>General</c:formatCode>
                <c:ptCount val="4"/>
                <c:pt idx="0">
                  <c:v>44220</c:v>
                </c:pt>
                <c:pt idx="1">
                  <c:v>21200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313136162857818"/>
          <c:y val="0.26129111520634379"/>
          <c:w val="0.23247839446898441"/>
          <c:h val="0.44446305913888434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21762467832918767"/>
          <c:y val="8.0892675300833605E-2"/>
          <c:w val="0.74502138521246131"/>
          <c:h val="0.68245256228217377"/>
        </c:manualLayout>
      </c:layout>
      <c:bar3DChart>
        <c:barDir val="col"/>
        <c:grouping val="clustered"/>
        <c:ser>
          <c:idx val="0"/>
          <c:order val="0"/>
          <c:tx>
            <c:strRef>
              <c:f>Income!$G$4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9050"/>
            </a:sp3d>
          </c:spPr>
          <c:cat>
            <c:numRef>
              <c:f>Income!$A$5:$A$9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Income!$G$5:$G$9</c:f>
              <c:numCache>
                <c:formatCode>"N$"\ #,##0</c:formatCode>
                <c:ptCount val="5"/>
                <c:pt idx="0">
                  <c:v>10746</c:v>
                </c:pt>
                <c:pt idx="1">
                  <c:v>149897</c:v>
                </c:pt>
                <c:pt idx="2">
                  <c:v>45903.840000000011</c:v>
                </c:pt>
                <c:pt idx="3">
                  <c:v>130310</c:v>
                </c:pt>
                <c:pt idx="4">
                  <c:v>65420</c:v>
                </c:pt>
              </c:numCache>
            </c:numRef>
          </c:val>
        </c:ser>
        <c:shape val="box"/>
        <c:axId val="86063744"/>
        <c:axId val="86184320"/>
        <c:axId val="0"/>
      </c:bar3DChart>
      <c:catAx>
        <c:axId val="86063744"/>
        <c:scaling>
          <c:orientation val="minMax"/>
        </c:scaling>
        <c:axPos val="b"/>
        <c:numFmt formatCode="General" sourceLinked="1"/>
        <c:tickLblPos val="nextTo"/>
        <c:crossAx val="86184320"/>
        <c:crosses val="autoZero"/>
        <c:auto val="1"/>
        <c:lblAlgn val="ctr"/>
        <c:lblOffset val="100"/>
      </c:catAx>
      <c:valAx>
        <c:axId val="86184320"/>
        <c:scaling>
          <c:orientation val="minMax"/>
        </c:scaling>
        <c:axPos val="l"/>
        <c:majorGridlines/>
        <c:numFmt formatCode="&quot;N$&quot;\ #,##0" sourceLinked="0"/>
        <c:tickLblPos val="nextTo"/>
        <c:crossAx val="86063744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plotArea>
      <c:layout>
        <c:manualLayout>
          <c:layoutTarget val="inner"/>
          <c:xMode val="edge"/>
          <c:yMode val="edge"/>
          <c:x val="0.31033681091371235"/>
          <c:y val="6.9611871459629493E-2"/>
          <c:w val="0.68397648786364007"/>
          <c:h val="0.92681964955183815"/>
        </c:manualLayout>
      </c:layout>
      <c:barChart>
        <c:barDir val="bar"/>
        <c:grouping val="clustered"/>
        <c:ser>
          <c:idx val="2"/>
          <c:order val="2"/>
          <c:tx>
            <c:v>Weak</c:v>
          </c:tx>
          <c:spPr>
            <a:solidFill>
              <a:srgbClr val="FF0000"/>
            </a:solidFill>
            <a:ln w="3175">
              <a:solidFill>
                <a:srgbClr val="C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5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8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4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7"/>
            <c:spPr>
              <a:solidFill>
                <a:srgbClr val="FF0000"/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0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1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3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6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8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performance!$D$2:$D$32</c:f>
              <c:numCache>
                <c:formatCode>General</c:formatCode>
                <c:ptCount val="31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-1.1399999856948841</c:v>
                </c:pt>
                <c:pt idx="8">
                  <c:v>0</c:v>
                </c:pt>
                <c:pt idx="10">
                  <c:v>-0.63300001621246405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30">
                  <c:v>0</c:v>
                </c:pt>
              </c:numCache>
            </c:numRef>
          </c:val>
        </c:ser>
        <c:ser>
          <c:idx val="3"/>
          <c:order val="3"/>
          <c:tx>
            <c:v>Good</c:v>
          </c:tx>
          <c:spPr>
            <a:solidFill>
              <a:srgbClr val="339966"/>
            </a:solidFill>
            <a:ln w="12700">
              <a:solidFill>
                <a:srgbClr val="008000"/>
              </a:solidFill>
              <a:prstDash val="solid"/>
            </a:ln>
            <a:scene3d>
              <a:camera prst="orthographicFront"/>
              <a:lightRig rig="sunset" dir="t"/>
            </a:scene3d>
            <a:sp3d prstMaterial="powder">
              <a:bevelT w="63500"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4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7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0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1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3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6"/>
            <c:spPr>
              <a:solidFill>
                <a:schemeClr val="accent3">
                  <a:lumMod val="75000"/>
                </a:schemeClr>
              </a:solidFill>
              <a:ln w="6350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8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9BBB59">
                  <a:lumMod val="75000"/>
                </a:srgbClr>
              </a:solidFill>
              <a:ln w="15875">
                <a:noFill/>
                <a:prstDash val="sysDot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performance!$E$2:$E$32</c:f>
              <c:numCache>
                <c:formatCode>General</c:formatCode>
                <c:ptCount val="31"/>
                <c:pt idx="0">
                  <c:v>0.75999999046325772</c:v>
                </c:pt>
                <c:pt idx="2">
                  <c:v>0.75999999046325772</c:v>
                </c:pt>
                <c:pt idx="3">
                  <c:v>0.9120000004768376</c:v>
                </c:pt>
                <c:pt idx="5">
                  <c:v>1.026000022888184</c:v>
                </c:pt>
                <c:pt idx="7">
                  <c:v>0</c:v>
                </c:pt>
                <c:pt idx="8">
                  <c:v>0.56999999284744263</c:v>
                </c:pt>
                <c:pt idx="10">
                  <c:v>0</c:v>
                </c:pt>
                <c:pt idx="12">
                  <c:v>1.5199999809265137</c:v>
                </c:pt>
                <c:pt idx="13">
                  <c:v>1.5199999809265137</c:v>
                </c:pt>
                <c:pt idx="14">
                  <c:v>1.1399999856948841</c:v>
                </c:pt>
                <c:pt idx="15">
                  <c:v>1.1399999856948841</c:v>
                </c:pt>
                <c:pt idx="17">
                  <c:v>1.3869999647140503</c:v>
                </c:pt>
                <c:pt idx="19">
                  <c:v>2.2799999713897705</c:v>
                </c:pt>
                <c:pt idx="20">
                  <c:v>1.1399999856948841</c:v>
                </c:pt>
                <c:pt idx="21">
                  <c:v>0.9120000004768376</c:v>
                </c:pt>
                <c:pt idx="23">
                  <c:v>1.4440000057220459</c:v>
                </c:pt>
                <c:pt idx="25">
                  <c:v>1.1399999856948841</c:v>
                </c:pt>
                <c:pt idx="26">
                  <c:v>2.2799999713897705</c:v>
                </c:pt>
                <c:pt idx="28">
                  <c:v>1.7100000381469727</c:v>
                </c:pt>
                <c:pt idx="30">
                  <c:v>1.2840000391006481</c:v>
                </c:pt>
              </c:numCache>
            </c:numRef>
          </c:val>
        </c:ser>
        <c:ser>
          <c:idx val="0"/>
          <c:order val="0"/>
          <c:tx>
            <c:v>Weak</c:v>
          </c:tx>
          <c:spPr>
            <a:solidFill>
              <a:srgbClr val="FF0000"/>
            </a:solidFill>
            <a:ln w="3175">
              <a:solidFill>
                <a:srgbClr val="C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5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8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4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7"/>
            <c:spPr>
              <a:solidFill>
                <a:srgbClr val="FF0000"/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0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1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3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6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8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performance!$D$2:$D$32</c:f>
              <c:numCache>
                <c:formatCode>General</c:formatCode>
                <c:ptCount val="31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-1.1399999856948841</c:v>
                </c:pt>
                <c:pt idx="8">
                  <c:v>0</c:v>
                </c:pt>
                <c:pt idx="10">
                  <c:v>-0.63300001621246405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v>Good</c:v>
          </c:tx>
          <c:spPr>
            <a:solidFill>
              <a:srgbClr val="339966"/>
            </a:solidFill>
            <a:ln w="12700">
              <a:solidFill>
                <a:srgbClr val="008000"/>
              </a:solidFill>
              <a:prstDash val="solid"/>
            </a:ln>
            <a:scene3d>
              <a:camera prst="orthographicFront"/>
              <a:lightRig rig="sunset" dir="t"/>
            </a:scene3d>
            <a:sp3d prstMaterial="powder">
              <a:bevelT w="63500"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4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7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0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1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3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6"/>
            <c:spPr>
              <a:solidFill>
                <a:schemeClr val="accent3">
                  <a:lumMod val="75000"/>
                </a:schemeClr>
              </a:solidFill>
              <a:ln w="6350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8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9BBB59">
                  <a:lumMod val="75000"/>
                </a:srgbClr>
              </a:solidFill>
              <a:ln w="15875">
                <a:noFill/>
                <a:prstDash val="sysDot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performance!$E$2:$E$32</c:f>
              <c:numCache>
                <c:formatCode>General</c:formatCode>
                <c:ptCount val="31"/>
                <c:pt idx="0">
                  <c:v>0.75999999046325772</c:v>
                </c:pt>
                <c:pt idx="2">
                  <c:v>0.75999999046325772</c:v>
                </c:pt>
                <c:pt idx="3">
                  <c:v>0.9120000004768376</c:v>
                </c:pt>
                <c:pt idx="5">
                  <c:v>1.026000022888184</c:v>
                </c:pt>
                <c:pt idx="7">
                  <c:v>0</c:v>
                </c:pt>
                <c:pt idx="8">
                  <c:v>0.56999999284744263</c:v>
                </c:pt>
                <c:pt idx="10">
                  <c:v>0</c:v>
                </c:pt>
                <c:pt idx="12">
                  <c:v>1.5199999809265137</c:v>
                </c:pt>
                <c:pt idx="13">
                  <c:v>1.5199999809265137</c:v>
                </c:pt>
                <c:pt idx="14">
                  <c:v>1.1399999856948841</c:v>
                </c:pt>
                <c:pt idx="15">
                  <c:v>1.1399999856948841</c:v>
                </c:pt>
                <c:pt idx="17">
                  <c:v>1.3869999647140503</c:v>
                </c:pt>
                <c:pt idx="19">
                  <c:v>2.2799999713897705</c:v>
                </c:pt>
                <c:pt idx="20">
                  <c:v>1.1399999856948841</c:v>
                </c:pt>
                <c:pt idx="21">
                  <c:v>0.9120000004768376</c:v>
                </c:pt>
                <c:pt idx="23">
                  <c:v>1.4440000057220459</c:v>
                </c:pt>
                <c:pt idx="25">
                  <c:v>1.1399999856948841</c:v>
                </c:pt>
                <c:pt idx="26">
                  <c:v>2.2799999713897705</c:v>
                </c:pt>
                <c:pt idx="28">
                  <c:v>1.7100000381469727</c:v>
                </c:pt>
                <c:pt idx="30">
                  <c:v>1.2840000391006481</c:v>
                </c:pt>
              </c:numCache>
            </c:numRef>
          </c:val>
        </c:ser>
        <c:gapWidth val="0"/>
        <c:overlap val="60"/>
        <c:axId val="86593920"/>
        <c:axId val="86595456"/>
      </c:barChart>
      <c:catAx>
        <c:axId val="86593920"/>
        <c:scaling>
          <c:orientation val="minMax"/>
        </c:scaling>
        <c:axPos val="l"/>
        <c:numFmt formatCode="General" sourceLinked="1"/>
        <c:majorTickMark val="none"/>
        <c:tickLblPos val="low"/>
        <c:spPr>
          <a:ln w="19050" cmpd="sng">
            <a:solidFill>
              <a:schemeClr val="tx1"/>
            </a:solidFill>
            <a:prstDash val="solid"/>
          </a:ln>
          <a:effectLst/>
        </c:spPr>
        <c:txPr>
          <a:bodyPr rot="0" vert="horz"/>
          <a:lstStyle/>
          <a:p>
            <a:pPr>
              <a:defRPr lang="en-GB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595456"/>
        <c:crosses val="autoZero"/>
        <c:auto val="1"/>
        <c:lblAlgn val="ctr"/>
        <c:lblOffset val="100"/>
        <c:tickLblSkip val="1"/>
        <c:tickMarkSkip val="1"/>
      </c:catAx>
      <c:valAx>
        <c:axId val="86595456"/>
        <c:scaling>
          <c:orientation val="minMax"/>
          <c:max val="6"/>
          <c:min val="-6"/>
        </c:scaling>
        <c:axPos val="b"/>
        <c:numFmt formatCode="General" sourceLinked="1"/>
        <c:maj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lang="en-GB"/>
            </a:pPr>
            <a:endParaRPr lang="en-US"/>
          </a:p>
        </c:txPr>
        <c:crossAx val="86593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0"/>
      </a:srgbClr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T w="0"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7.1378823642468031E-2"/>
          <c:y val="3.3101354961149798E-2"/>
          <c:w val="0.91229823960792089"/>
          <c:h val="0.82924438093194985"/>
        </c:manualLayout>
      </c:layout>
      <c:bar3DChart>
        <c:barDir val="col"/>
        <c:grouping val="stacked"/>
        <c:varyColors val="1"/>
        <c:ser>
          <c:idx val="0"/>
          <c:order val="0"/>
          <c:spPr>
            <a:ln>
              <a:solidFill>
                <a:sysClr val="window" lastClr="FFFFFF">
                  <a:lumMod val="85000"/>
                </a:sysClr>
              </a:solidFill>
            </a:ln>
          </c:spPr>
          <c:cat>
            <c:strRef>
              <c:f>'HWC species'!$B$2:$B$6</c:f>
              <c:strCache>
                <c:ptCount val="5"/>
                <c:pt idx="0">
                  <c:v>Jackal</c:v>
                </c:pt>
                <c:pt idx="1">
                  <c:v>Hyaena</c:v>
                </c:pt>
                <c:pt idx="2">
                  <c:v>Cheetah</c:v>
                </c:pt>
                <c:pt idx="3">
                  <c:v>Elephant</c:v>
                </c:pt>
                <c:pt idx="4">
                  <c:v>Leopard</c:v>
                </c:pt>
              </c:strCache>
            </c:strRef>
          </c:cat>
          <c:val>
            <c:numRef>
              <c:f>'HWC species'!$C$2:$C$6</c:f>
              <c:numCache>
                <c:formatCode>General</c:formatCode>
                <c:ptCount val="5"/>
                <c:pt idx="0">
                  <c:v>38</c:v>
                </c:pt>
                <c:pt idx="1">
                  <c:v>18</c:v>
                </c:pt>
                <c:pt idx="2">
                  <c:v>12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gapWidth val="55"/>
        <c:gapDepth val="90"/>
        <c:shape val="box"/>
        <c:axId val="86970368"/>
        <c:axId val="86971904"/>
        <c:axId val="0"/>
      </c:bar3DChart>
      <c:catAx>
        <c:axId val="86970368"/>
        <c:scaling>
          <c:orientation val="minMax"/>
        </c:scaling>
        <c:axPos val="b"/>
        <c:numFmt formatCode="General" sourceLinked="1"/>
        <c:tickLblPos val="nextTo"/>
        <c:txPr>
          <a:bodyPr rot="-1500000" vert="horz" anchor="t" anchorCtr="0"/>
          <a:lstStyle/>
          <a:p>
            <a:pPr>
              <a:defRPr lang="en-GB" sz="800"/>
            </a:pPr>
            <a:endParaRPr lang="en-US"/>
          </a:p>
        </c:txPr>
        <c:crossAx val="86971904"/>
        <c:crosses val="autoZero"/>
        <c:auto val="1"/>
        <c:lblAlgn val="ctr"/>
        <c:lblOffset val="100"/>
      </c:catAx>
      <c:valAx>
        <c:axId val="869719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697036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'HWC damage'!$C$1</c:f>
              <c:strCache>
                <c:ptCount val="1"/>
                <c:pt idx="0">
                  <c:v>Crop damage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cat>
            <c:numRef>
              <c:f>[4]Data!$B$2:$B$8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damage'!$C$2:$C$8</c:f>
              <c:numCache>
                <c:formatCode>General</c:formatCode>
                <c:ptCount val="7"/>
                <c:pt idx="1">
                  <c:v>10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'HWC damage'!$D$1</c:f>
              <c:strCache>
                <c:ptCount val="1"/>
                <c:pt idx="0">
                  <c:v>Human attack</c:v>
                </c:pt>
              </c:strCache>
            </c:strRef>
          </c:tx>
          <c:spPr>
            <a:ln w="28575">
              <a:noFill/>
            </a:ln>
          </c:spPr>
          <c:cat>
            <c:numRef>
              <c:f>[4]Data!$B$2:$B$8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damage'!$D$2:$D$8</c:f>
              <c:numCache>
                <c:formatCode>General</c:formatCode>
                <c:ptCount val="7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'HWC damage'!$E$1</c:f>
              <c:strCache>
                <c:ptCount val="1"/>
                <c:pt idx="0">
                  <c:v>Livestock attack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cat>
            <c:numRef>
              <c:f>'HWC damage'!$B$2:$B$8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damage'!$E$2:$E$8</c:f>
              <c:numCache>
                <c:formatCode>General</c:formatCode>
                <c:ptCount val="7"/>
                <c:pt idx="0">
                  <c:v>53</c:v>
                </c:pt>
                <c:pt idx="1">
                  <c:v>101</c:v>
                </c:pt>
                <c:pt idx="2">
                  <c:v>86</c:v>
                </c:pt>
                <c:pt idx="3">
                  <c:v>134</c:v>
                </c:pt>
                <c:pt idx="6">
                  <c:v>137</c:v>
                </c:pt>
              </c:numCache>
            </c:numRef>
          </c:val>
        </c:ser>
        <c:ser>
          <c:idx val="3"/>
          <c:order val="3"/>
          <c:tx>
            <c:strRef>
              <c:f>'HWC damage'!$F$1</c:f>
              <c:strCache>
                <c:ptCount val="1"/>
                <c:pt idx="0">
                  <c:v>Other damage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cat>
            <c:numRef>
              <c:f>[4]Data!$B$2:$B$8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damage'!$F$2:$F$8</c:f>
              <c:numCache>
                <c:formatCode>General</c:formatCode>
                <c:ptCount val="7"/>
                <c:pt idx="0">
                  <c:v>66</c:v>
                </c:pt>
                <c:pt idx="1">
                  <c:v>46</c:v>
                </c:pt>
                <c:pt idx="2">
                  <c:v>32</c:v>
                </c:pt>
                <c:pt idx="3">
                  <c:v>26</c:v>
                </c:pt>
                <c:pt idx="6">
                  <c:v>1</c:v>
                </c:pt>
              </c:numCache>
            </c:numRef>
          </c:val>
        </c:ser>
        <c:shape val="box"/>
        <c:axId val="87006208"/>
        <c:axId val="87024384"/>
        <c:axId val="0"/>
      </c:bar3DChart>
      <c:catAx>
        <c:axId val="87006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7024384"/>
        <c:crosses val="autoZero"/>
        <c:auto val="1"/>
        <c:lblAlgn val="ctr"/>
        <c:lblOffset val="100"/>
      </c:catAx>
      <c:valAx>
        <c:axId val="87024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7006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44450"/>
      <a:bevelB w="44450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Gemsbok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3.07 0.00 0.00 0.46 21.56 0.00 0.00 0.90 0.00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3.070175438596491</c:v>
                </c:pt>
                <c:pt idx="1">
                  <c:v>0</c:v>
                </c:pt>
                <c:pt idx="2">
                  <c:v>0</c:v>
                </c:pt>
                <c:pt idx="3">
                  <c:v>0.46082949308755827</c:v>
                </c:pt>
                <c:pt idx="4">
                  <c:v>21.55963302752291</c:v>
                </c:pt>
                <c:pt idx="5">
                  <c:v>0</c:v>
                </c:pt>
                <c:pt idx="6">
                  <c:v>0</c:v>
                </c:pt>
                <c:pt idx="7">
                  <c:v>0.90497737556561098</c:v>
                </c:pt>
                <c:pt idx="8">
                  <c:v>0</c:v>
                </c:pt>
              </c:numCache>
            </c:numRef>
          </c:val>
        </c:ser>
        <c:gapWidth val="55"/>
        <c:gapDepth val="90"/>
        <c:shape val="box"/>
        <c:axId val="84242432"/>
        <c:axId val="84243968"/>
        <c:axId val="0"/>
      </c:bar3DChart>
      <c:catAx>
        <c:axId val="84242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243968"/>
        <c:crosses val="autoZero"/>
        <c:auto val="1"/>
        <c:lblAlgn val="ctr"/>
        <c:lblOffset val="100"/>
      </c:catAx>
      <c:valAx>
        <c:axId val="84243968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24243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sideWall>
      <c:spPr>
        <a:solidFill>
          <a:srgbClr val="FFCCCC"/>
        </a:solidFill>
      </c:spPr>
    </c:sideWall>
    <c:backWall>
      <c:spPr>
        <a:solidFill>
          <a:srgbClr val="FFCCCC"/>
        </a:solidFill>
      </c:spPr>
    </c:backWall>
    <c:plotArea>
      <c:layout>
        <c:manualLayout>
          <c:layoutTarget val="inner"/>
          <c:xMode val="edge"/>
          <c:yMode val="edge"/>
          <c:x val="8.2829499253769798E-2"/>
          <c:y val="2.8252405949256338E-2"/>
          <c:w val="0.90478050056827064"/>
          <c:h val="0.71232465707621162"/>
        </c:manualLayout>
      </c:layout>
      <c:bar3DChart>
        <c:barDir val="col"/>
        <c:grouping val="stacked"/>
        <c:ser>
          <c:idx val="0"/>
          <c:order val="0"/>
          <c:tx>
            <c:strRef>
              <c:f>poaching_type!$C$1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9525"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[5]data!$B$2:$B$9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poaching_type!$C$2:$C$9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poaching_type!$D$1</c:f>
              <c:strCache>
                <c:ptCount val="1"/>
                <c:pt idx="0">
                  <c:v>Subsistence</c:v>
                </c:pt>
              </c:strCache>
            </c:strRef>
          </c:tx>
          <c:spPr>
            <a:solidFill>
              <a:srgbClr val="A6A6A6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poaching_type!$B$2:$B$9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poaching_type!$D$2:$D$9</c:f>
              <c:numCache>
                <c:formatCode>General</c:formatCode>
                <c:ptCount val="8"/>
                <c:pt idx="1">
                  <c:v>3</c:v>
                </c:pt>
              </c:numCache>
            </c:numRef>
          </c:val>
        </c:ser>
        <c:gapWidth val="55"/>
        <c:gapDepth val="90"/>
        <c:shape val="box"/>
        <c:axId val="86902272"/>
        <c:axId val="86903808"/>
        <c:axId val="0"/>
      </c:bar3DChart>
      <c:catAx>
        <c:axId val="8690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6903808"/>
        <c:crosses val="autoZero"/>
        <c:auto val="1"/>
        <c:lblAlgn val="ctr"/>
        <c:lblOffset val="100"/>
      </c:catAx>
      <c:valAx>
        <c:axId val="86903808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90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974705367711447"/>
          <c:y val="0.9023939195100612"/>
          <c:w val="0.72445221472309362"/>
          <c:h val="9.7606522588931766E-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25400"/>
      <a:bevelB w="25400"/>
    </a:sp3d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sideWall>
      <c:spPr>
        <a:solidFill>
          <a:srgbClr val="FFCCCC"/>
        </a:solidFill>
      </c:spPr>
    </c:sideWall>
    <c:backWall>
      <c:spPr>
        <a:solidFill>
          <a:srgbClr val="FFCCCC"/>
        </a:solidFill>
      </c:spPr>
    </c:backWall>
    <c:plotArea>
      <c:layout>
        <c:manualLayout>
          <c:layoutTarget val="inner"/>
          <c:xMode val="edge"/>
          <c:yMode val="edge"/>
          <c:x val="8.2829499253769798E-2"/>
          <c:y val="2.8252405949256338E-2"/>
          <c:w val="0.90478050056827064"/>
          <c:h val="0.59274319409625198"/>
        </c:manualLayout>
      </c:layout>
      <c:bar3DChart>
        <c:barDir val="col"/>
        <c:grouping val="stacked"/>
        <c:ser>
          <c:idx val="0"/>
          <c:order val="0"/>
          <c:tx>
            <c:strRef>
              <c:f>poaching_recoveries!$C$1</c:f>
              <c:strCache>
                <c:ptCount val="1"/>
                <c:pt idx="0">
                  <c:v>Snares and traps recovered</c:v>
                </c:pt>
              </c:strCache>
            </c:strRef>
          </c:tx>
          <c:spPr>
            <a:solidFill>
              <a:srgbClr val="A6A6A6"/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poaching_recoveries!$B$2:$B$9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poaching_recoveries!$C$2:$C$9</c:f>
              <c:numCache>
                <c:formatCode>General</c:formatCode>
                <c:ptCount val="8"/>
                <c:pt idx="1">
                  <c:v>17</c:v>
                </c:pt>
                <c:pt idx="2">
                  <c:v>0</c:v>
                </c:pt>
                <c:pt idx="4">
                  <c:v>0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poaching_recoveries!$D$1</c:f>
              <c:strCache>
                <c:ptCount val="1"/>
                <c:pt idx="0">
                  <c:v>Firearms recovered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rgbClr val="000000"/>
              </a:contourClr>
            </a:sp3d>
          </c:spPr>
          <c:cat>
            <c:numRef>
              <c:f>poaching_recoveries!$B$2:$B$9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poaching_recoveries!$D$2:$D$9</c:f>
              <c:numCache>
                <c:formatCode>General</c:formatCode>
                <c:ptCount val="8"/>
              </c:numCache>
            </c:numRef>
          </c:val>
        </c:ser>
        <c:gapWidth val="55"/>
        <c:gapDepth val="90"/>
        <c:shape val="box"/>
        <c:axId val="86936960"/>
        <c:axId val="86942848"/>
        <c:axId val="0"/>
      </c:bar3DChart>
      <c:catAx>
        <c:axId val="8693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6942848"/>
        <c:crosses val="autoZero"/>
        <c:auto val="1"/>
        <c:lblAlgn val="ctr"/>
        <c:lblOffset val="100"/>
      </c:catAx>
      <c:valAx>
        <c:axId val="86942848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93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342374363316491E-2"/>
          <c:y val="0.76347539517201601"/>
          <c:w val="0.98765762563668369"/>
          <c:h val="0.1408594329296282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25400"/>
      <a:bevelB w="25400"/>
    </a:sp3d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2829499253769798E-2"/>
          <c:y val="2.8252405949256338E-2"/>
          <c:w val="0.90478050056827064"/>
          <c:h val="0.59274319409625176"/>
        </c:manualLayout>
      </c:layout>
      <c:lineChart>
        <c:grouping val="standard"/>
        <c:ser>
          <c:idx val="0"/>
          <c:order val="0"/>
          <c:tx>
            <c:strRef>
              <c:f>poaching_arrests!$C$1</c:f>
              <c:strCache>
                <c:ptCount val="1"/>
                <c:pt idx="0">
                  <c:v>Arrests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poaching_arrests!$B$2:$B$9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poaching_arrests!$C$2:$C$9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poaching_arrests!$D$1</c:f>
              <c:strCache>
                <c:ptCount val="1"/>
                <c:pt idx="0">
                  <c:v>Convictions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poaching_arrests!$B$2:$B$9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poaching_arrests!$D$2:$D$9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marker val="1"/>
        <c:axId val="87045248"/>
        <c:axId val="87046784"/>
      </c:lineChart>
      <c:catAx>
        <c:axId val="87045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7046784"/>
        <c:crosses val="autoZero"/>
        <c:auto val="1"/>
        <c:lblAlgn val="ctr"/>
        <c:lblOffset val="100"/>
      </c:catAx>
      <c:valAx>
        <c:axId val="87046784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7045248"/>
        <c:crosses val="autoZero"/>
        <c:crossBetween val="midCat"/>
        <c:majorUnit val="1"/>
      </c:valAx>
      <c:spPr>
        <a:solidFill>
          <a:srgbClr val="FFCCCC"/>
        </a:solidFill>
      </c:spPr>
    </c:plotArea>
    <c:legend>
      <c:legendPos val="b"/>
      <c:layout>
        <c:manualLayout>
          <c:xMode val="edge"/>
          <c:yMode val="edge"/>
          <c:x val="8.8678282814723314E-2"/>
          <c:y val="0.76347539517201601"/>
          <c:w val="0.84815325204994974"/>
          <c:h val="0.10811906359238709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25400"/>
      <a:bevelB w="25400"/>
    </a:sp3d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20"/>
      <c:depthPercent val="100"/>
      <c:rAngAx val="1"/>
    </c:view3D>
    <c:sideWall>
      <c:spPr>
        <a:solidFill>
          <a:srgbClr val="FFCCCC"/>
        </a:solidFill>
      </c:spPr>
    </c:sideWall>
    <c:backWall>
      <c:spPr>
        <a:solidFill>
          <a:srgbClr val="FFCCCC"/>
        </a:solidFill>
      </c:spPr>
    </c:backWall>
    <c:plotArea>
      <c:layout>
        <c:manualLayout>
          <c:layoutTarget val="inner"/>
          <c:xMode val="edge"/>
          <c:yMode val="edge"/>
          <c:x val="9.0827599450318569E-2"/>
          <c:y val="4.0683464566929117E-2"/>
          <c:w val="0.90023190857354662"/>
          <c:h val="0.77611076115485567"/>
        </c:manualLayout>
      </c:layout>
      <c:bar3DChart>
        <c:barDir val="col"/>
        <c:grouping val="clustered"/>
        <c:ser>
          <c:idx val="0"/>
          <c:order val="0"/>
          <c:tx>
            <c:strRef>
              <c:f>rainfall!$C$1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A6A6A6"/>
            </a:solidFill>
            <a:ln w="9525">
              <a:solidFill>
                <a:sysClr val="windowText" lastClr="000000"/>
              </a:solidFill>
            </a:ln>
          </c:spPr>
          <c:cat>
            <c:numRef>
              <c:f>[2]Rainfall!$B$2:$B$9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rainfall!$C$2:$C$9</c:f>
              <c:numCache>
                <c:formatCode>General</c:formatCode>
                <c:ptCount val="8"/>
              </c:numCache>
            </c:numRef>
          </c:val>
        </c:ser>
        <c:shape val="box"/>
        <c:axId val="87062784"/>
        <c:axId val="87068672"/>
        <c:axId val="0"/>
      </c:bar3DChart>
      <c:catAx>
        <c:axId val="8706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7068672"/>
        <c:crosses val="autoZero"/>
        <c:auto val="1"/>
        <c:lblAlgn val="ctr"/>
        <c:lblOffset val="100"/>
      </c:catAx>
      <c:valAx>
        <c:axId val="87068672"/>
        <c:scaling>
          <c:orientation val="minMax"/>
          <c:max val="300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7062784"/>
        <c:crosses val="autoZero"/>
        <c:crossBetween val="between"/>
        <c:majorUnit val="300"/>
      </c:valAx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Elephant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0.88 0.00 0.00 0.00 3.21 0.00 0.00 0.00 0.00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0.87719298245614064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3.2110091743119269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55"/>
        <c:gapDepth val="90"/>
        <c:shape val="box"/>
        <c:axId val="84411520"/>
        <c:axId val="84413056"/>
        <c:axId val="0"/>
      </c:bar3DChart>
      <c:catAx>
        <c:axId val="84411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413056"/>
        <c:crosses val="autoZero"/>
        <c:auto val="1"/>
        <c:lblAlgn val="ctr"/>
        <c:lblOffset val="100"/>
      </c:catAx>
      <c:valAx>
        <c:axId val="84413056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411520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Giraffe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0.00 0.00 0.00 0.92 0.46 0.00 0.00 0.00 0.45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0.92165898617511588</c:v>
                </c:pt>
                <c:pt idx="4">
                  <c:v>0.45871559633027531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0.45248868778280643</c:v>
                </c:pt>
              </c:numCache>
            </c:numRef>
          </c:val>
        </c:ser>
        <c:gapWidth val="55"/>
        <c:gapDepth val="90"/>
        <c:shape val="box"/>
        <c:axId val="84453632"/>
        <c:axId val="84459520"/>
        <c:axId val="0"/>
      </c:bar3DChart>
      <c:catAx>
        <c:axId val="8445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459520"/>
        <c:crosses val="autoZero"/>
        <c:auto val="1"/>
        <c:lblAlgn val="ctr"/>
        <c:lblOffset val="100"/>
      </c:catAx>
      <c:valAx>
        <c:axId val="84459520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453632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Ostrich</a:t>
            </a:r>
          </a:p>
        </c:rich>
      </c:tx>
      <c:layout>
        <c:manualLayout>
          <c:xMode val="edge"/>
          <c:yMode val="edge"/>
          <c:x val="0.40824136123059585"/>
          <c:y val="4.89642709739313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2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11.84 0.85 11.95 22.12 35.32 13.78 0.00 14.93 29.41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0.00</c:formatCode>
                <c:ptCount val="9"/>
                <c:pt idx="0">
                  <c:v>11.842105263157894</c:v>
                </c:pt>
                <c:pt idx="1">
                  <c:v>0.84745762711864403</c:v>
                </c:pt>
                <c:pt idx="2">
                  <c:v>11.946902654867271</c:v>
                </c:pt>
                <c:pt idx="3">
                  <c:v>22.119815668202815</c:v>
                </c:pt>
                <c:pt idx="4">
                  <c:v>35.321100917431203</c:v>
                </c:pt>
                <c:pt idx="5">
                  <c:v>13.777777777777768</c:v>
                </c:pt>
                <c:pt idx="6">
                  <c:v>0</c:v>
                </c:pt>
                <c:pt idx="7">
                  <c:v>14.932126696832578</c:v>
                </c:pt>
                <c:pt idx="8">
                  <c:v>29.411764705882355</c:v>
                </c:pt>
              </c:numCache>
            </c:numRef>
          </c:val>
        </c:ser>
        <c:gapWidth val="55"/>
        <c:gapDepth val="90"/>
        <c:shape val="box"/>
        <c:axId val="84471168"/>
        <c:axId val="84472960"/>
        <c:axId val="0"/>
      </c:bar3DChart>
      <c:catAx>
        <c:axId val="84471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472960"/>
        <c:crosses val="autoZero"/>
        <c:auto val="1"/>
        <c:lblAlgn val="ctr"/>
        <c:lblOffset val="100"/>
      </c:catAx>
      <c:valAx>
        <c:axId val="8447296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47116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Cheetah</a:t>
            </a:r>
          </a:p>
        </c:rich>
      </c:tx>
      <c:layout>
        <c:manualLayout>
          <c:xMode val="edge"/>
          <c:yMode val="edge"/>
          <c:x val="0.40824136123059585"/>
          <c:y val="4.8964270973931431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9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0.00 2.50 0.25 11.00 2.33 0.00 0.00 10.25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0.25</c:v>
                </c:pt>
                <c:pt idx="3">
                  <c:v>11</c:v>
                </c:pt>
                <c:pt idx="4">
                  <c:v>2.3333333333333335</c:v>
                </c:pt>
                <c:pt idx="5">
                  <c:v>0</c:v>
                </c:pt>
                <c:pt idx="6">
                  <c:v>0</c:v>
                </c:pt>
                <c:pt idx="7">
                  <c:v>10.25</c:v>
                </c:pt>
              </c:numCache>
            </c:numRef>
          </c:val>
        </c:ser>
        <c:gapWidth val="55"/>
        <c:gapDepth val="90"/>
        <c:shape val="box"/>
        <c:axId val="84505344"/>
        <c:axId val="84506880"/>
        <c:axId val="0"/>
      </c:bar3DChart>
      <c:catAx>
        <c:axId val="84505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506880"/>
        <c:crosses val="autoZero"/>
        <c:auto val="1"/>
        <c:lblAlgn val="ctr"/>
        <c:lblOffset val="100"/>
      </c:catAx>
      <c:valAx>
        <c:axId val="8450688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50534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Hyaena</a:t>
            </a:r>
          </a:p>
        </c:rich>
      </c:tx>
      <c:layout>
        <c:manualLayout>
          <c:xMode val="edge"/>
          <c:yMode val="edge"/>
          <c:x val="0.40824136123059585"/>
          <c:y val="4.8964270973931431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9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0.00 2.50 1.75 3.67 5.67 0.00 0.00 9.25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1.75</c:v>
                </c:pt>
                <c:pt idx="3">
                  <c:v>3.6666666666666665</c:v>
                </c:pt>
                <c:pt idx="4">
                  <c:v>5.666666666666667</c:v>
                </c:pt>
                <c:pt idx="5">
                  <c:v>0</c:v>
                </c:pt>
                <c:pt idx="6">
                  <c:v>0</c:v>
                </c:pt>
                <c:pt idx="7">
                  <c:v>9.25</c:v>
                </c:pt>
              </c:numCache>
            </c:numRef>
          </c:val>
        </c:ser>
        <c:gapWidth val="55"/>
        <c:gapDepth val="90"/>
        <c:shape val="box"/>
        <c:axId val="84535168"/>
        <c:axId val="84536704"/>
        <c:axId val="0"/>
      </c:bar3DChart>
      <c:catAx>
        <c:axId val="84535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536704"/>
        <c:crosses val="autoZero"/>
        <c:auto val="1"/>
        <c:lblAlgn val="ctr"/>
        <c:lblOffset val="100"/>
      </c:catAx>
      <c:valAx>
        <c:axId val="84536704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53516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Leopard</a:t>
            </a:r>
          </a:p>
        </c:rich>
      </c:tx>
      <c:layout>
        <c:manualLayout>
          <c:xMode val="edge"/>
          <c:yMode val="edge"/>
          <c:x val="0.40824136123059585"/>
          <c:y val="4.8964270973931431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9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0.00 1.75 0.25 1.00 2.67 0.00 0.00 0.00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0</c:v>
                </c:pt>
                <c:pt idx="1">
                  <c:v>1.75</c:v>
                </c:pt>
                <c:pt idx="2">
                  <c:v>0.25</c:v>
                </c:pt>
                <c:pt idx="3">
                  <c:v>1</c:v>
                </c:pt>
                <c:pt idx="4">
                  <c:v>2.6666666666666665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gapWidth val="55"/>
        <c:gapDepth val="90"/>
        <c:shape val="box"/>
        <c:axId val="84618240"/>
        <c:axId val="84636416"/>
        <c:axId val="0"/>
      </c:bar3DChart>
      <c:catAx>
        <c:axId val="84618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636416"/>
        <c:crosses val="autoZero"/>
        <c:auto val="1"/>
        <c:lblAlgn val="ctr"/>
        <c:lblOffset val="100"/>
      </c:catAx>
      <c:valAx>
        <c:axId val="84636416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618240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Lion</a:t>
            </a:r>
          </a:p>
        </c:rich>
      </c:tx>
      <c:layout>
        <c:manualLayout>
          <c:xMode val="edge"/>
          <c:yMode val="edge"/>
          <c:x val="0.40824136123059585"/>
          <c:y val="4.8964270973931431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9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0.00 0.00 0.25 0.00 0.00 0.00 0.00 0.00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gapWidth val="55"/>
        <c:gapDepth val="90"/>
        <c:shape val="box"/>
        <c:axId val="84672896"/>
        <c:axId val="84674432"/>
        <c:axId val="0"/>
      </c:bar3DChart>
      <c:catAx>
        <c:axId val="84672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4674432"/>
        <c:crosses val="autoZero"/>
        <c:auto val="1"/>
        <c:lblAlgn val="ctr"/>
        <c:lblOffset val="100"/>
      </c:catAx>
      <c:valAx>
        <c:axId val="84674432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4672896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4697788"/>
            <a:ext cx="9089390" cy="324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4536" y="808636"/>
            <a:ext cx="1804512" cy="172018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004" y="808636"/>
            <a:ext cx="5235311" cy="172018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004" y="4704787"/>
            <a:ext cx="3519911" cy="1330572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138" y="4704787"/>
            <a:ext cx="3519911" cy="1330572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3385066"/>
            <a:ext cx="4726630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4795800"/>
            <a:ext cx="4726630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602103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3.jpeg"/><Relationship Id="rId18" Type="http://schemas.openxmlformats.org/officeDocument/2006/relationships/chart" Target="../charts/chart13.xml"/><Relationship Id="rId26" Type="http://schemas.openxmlformats.org/officeDocument/2006/relationships/image" Target="../media/image11.png"/><Relationship Id="rId3" Type="http://schemas.openxmlformats.org/officeDocument/2006/relationships/chart" Target="../charts/chart2.xml"/><Relationship Id="rId21" Type="http://schemas.openxmlformats.org/officeDocument/2006/relationships/image" Target="../media/image6.jpeg"/><Relationship Id="rId34" Type="http://schemas.openxmlformats.org/officeDocument/2006/relationships/image" Target="../media/image19.png"/><Relationship Id="rId7" Type="http://schemas.openxmlformats.org/officeDocument/2006/relationships/chart" Target="../charts/chart6.xml"/><Relationship Id="rId12" Type="http://schemas.openxmlformats.org/officeDocument/2006/relationships/image" Target="../media/image2.jpeg"/><Relationship Id="rId17" Type="http://schemas.openxmlformats.org/officeDocument/2006/relationships/chart" Target="../charts/chart12.xml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2" Type="http://schemas.openxmlformats.org/officeDocument/2006/relationships/chart" Target="../charts/chart1.xml"/><Relationship Id="rId16" Type="http://schemas.openxmlformats.org/officeDocument/2006/relationships/chart" Target="../charts/chart11.xml"/><Relationship Id="rId20" Type="http://schemas.openxmlformats.org/officeDocument/2006/relationships/image" Target="../media/image5.jpe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11" Type="http://schemas.openxmlformats.org/officeDocument/2006/relationships/image" Target="../media/image1.jpeg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5" Type="http://schemas.openxmlformats.org/officeDocument/2006/relationships/chart" Target="../charts/chart4.xml"/><Relationship Id="rId15" Type="http://schemas.openxmlformats.org/officeDocument/2006/relationships/chart" Target="../charts/chart10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10" Type="http://schemas.openxmlformats.org/officeDocument/2006/relationships/chart" Target="../charts/chart9.xml"/><Relationship Id="rId19" Type="http://schemas.openxmlformats.org/officeDocument/2006/relationships/chart" Target="../charts/chart14.xml"/><Relationship Id="rId31" Type="http://schemas.openxmlformats.org/officeDocument/2006/relationships/image" Target="../media/image16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image" Target="../media/image4.jpeg"/><Relationship Id="rId22" Type="http://schemas.openxmlformats.org/officeDocument/2006/relationships/image" Target="../media/image7.jpe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11" Type="http://schemas.openxmlformats.org/officeDocument/2006/relationships/image" Target="../media/image22.jpeg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 flipH="1">
            <a:off x="0" y="0"/>
            <a:ext cx="10693400" cy="7925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 flipH="1">
            <a:off x="0" y="14832000"/>
            <a:ext cx="10693400" cy="2884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80232" y="1008534"/>
            <a:ext cx="10225136" cy="8568952"/>
          </a:xfrm>
          <a:prstGeom prst="roundRect">
            <a:avLst>
              <a:gd name="adj" fmla="val 2505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80232" y="9721502"/>
            <a:ext cx="5364808" cy="2880320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0000" y="72430"/>
            <a:ext cx="7234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70000"/>
                    </a:schemeClr>
                  </a:outerShdw>
                </a:effectLst>
                <a:latin typeface="Bradley Hand ITC" pitchFamily="66" charset="0"/>
              </a:rPr>
              <a:t>Annual Natural Resource Report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schemeClr val="tx1">
                    <a:alpha val="70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248" y="9797366"/>
            <a:ext cx="1600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Locally rare species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48" y="1410385"/>
            <a:ext cx="11424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Game counts 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478" y="12025758"/>
            <a:ext cx="2143140" cy="5361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Locally rare species are those which are currently infrequently observed in the conservancy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36" y="9797366"/>
            <a:ext cx="91121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Mortalities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248" y="6100595"/>
            <a:ext cx="16623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Wildlife Populations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48" y="1080542"/>
            <a:ext cx="12740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Trends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9976" y="12025758"/>
            <a:ext cx="2171038" cy="35123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No mortalities were recorded during patrols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24248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2358474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4392700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426926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8461152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444928" y="8065318"/>
            <a:ext cx="3995096" cy="6643786"/>
          </a:xfrm>
          <a:prstGeom prst="roundRect">
            <a:avLst>
              <a:gd name="adj" fmla="val 2674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516936" y="8090818"/>
            <a:ext cx="15031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Predator sightings</a:t>
            </a:r>
            <a:endParaRPr lang="en-GB" sz="1600" dirty="0">
              <a:solidFill>
                <a:schemeClr val="accent1"/>
              </a:solidFill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6426926" y="83788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8461152" y="83788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632584" y="12419046"/>
            <a:ext cx="3664772" cy="35719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The index (Y-axis) is calculated as the number of sightings per event book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6426926" y="10467082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8461152" y="10467082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7" name="Picture 26" descr="Jarvis_kudu.jpg"/>
          <p:cNvPicPr>
            <a:picLocks noChangeAspect="1"/>
          </p:cNvPicPr>
          <p:nvPr/>
        </p:nvPicPr>
        <p:blipFill>
          <a:blip r:embed="rId11" cstate="print"/>
          <a:srcRect l="11175"/>
          <a:stretch>
            <a:fillRect/>
          </a:stretch>
        </p:blipFill>
        <p:spPr>
          <a:xfrm>
            <a:off x="4632385" y="6780262"/>
            <a:ext cx="1534622" cy="2581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59515" y="9165648"/>
            <a:ext cx="707492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Photo: A. Jarvis</a:t>
            </a:r>
            <a:endParaRPr lang="en-GB" sz="8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0232" y="12817830"/>
            <a:ext cx="1927216" cy="1792800"/>
            <a:chOff x="407036" y="12897254"/>
            <a:chExt cx="1927216" cy="1792800"/>
          </a:xfrm>
        </p:grpSpPr>
        <p:pic>
          <p:nvPicPr>
            <p:cNvPr id="30" name="Picture 29" descr="Jarvis_springbok.jpg"/>
            <p:cNvPicPr>
              <a:picLocks noChangeAspect="1"/>
            </p:cNvPicPr>
            <p:nvPr/>
          </p:nvPicPr>
          <p:blipFill>
            <a:blip r:embed="rId12" cstate="print"/>
            <a:srcRect r="28038"/>
            <a:stretch>
              <a:fillRect/>
            </a:stretch>
          </p:blipFill>
          <p:spPr>
            <a:xfrm>
              <a:off x="407036" y="12897254"/>
              <a:ext cx="1927216" cy="17928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626760" y="14494240"/>
              <a:ext cx="707492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</a:rPr>
                <a:t>Photo: A. Jarvis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75932" y="12817846"/>
            <a:ext cx="1957228" cy="1792784"/>
            <a:chOff x="6569018" y="12817846"/>
            <a:chExt cx="1957228" cy="1792784"/>
          </a:xfrm>
        </p:grpSpPr>
        <p:pic>
          <p:nvPicPr>
            <p:cNvPr id="33" name="Picture 32" descr="Linder_cheetah.JPG"/>
            <p:cNvPicPr>
              <a:picLocks noChangeAspect="1"/>
            </p:cNvPicPr>
            <p:nvPr/>
          </p:nvPicPr>
          <p:blipFill>
            <a:blip r:embed="rId13" cstate="print"/>
            <a:srcRect l="1395" r="16737"/>
            <a:stretch>
              <a:fillRect/>
            </a:stretch>
          </p:blipFill>
          <p:spPr>
            <a:xfrm>
              <a:off x="6569018" y="12817846"/>
              <a:ext cx="1957228" cy="179278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796312" y="14414816"/>
              <a:ext cx="729934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S. Linder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11750" y="12817012"/>
            <a:ext cx="1793618" cy="1793618"/>
            <a:chOff x="8755766" y="12817012"/>
            <a:chExt cx="1793618" cy="1793618"/>
          </a:xfrm>
        </p:grpSpPr>
        <p:pic>
          <p:nvPicPr>
            <p:cNvPr id="36" name="Picture 35" descr="Linder_leopard.JPG"/>
            <p:cNvPicPr>
              <a:picLocks noChangeAspect="1"/>
            </p:cNvPicPr>
            <p:nvPr/>
          </p:nvPicPr>
          <p:blipFill>
            <a:blip r:embed="rId14" cstate="print"/>
            <a:srcRect l="18930" t="23811" r="35715" b="15717"/>
            <a:stretch>
              <a:fillRect/>
            </a:stretch>
          </p:blipFill>
          <p:spPr>
            <a:xfrm>
              <a:off x="8755766" y="12817012"/>
              <a:ext cx="1793618" cy="179361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19450" y="14414816"/>
              <a:ext cx="729934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S. Linder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346832" y="5761062"/>
            <a:ext cx="4202552" cy="5760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Data from the annual North-West game count. The Y-axis represents the number of animals seen per 100km driven</a:t>
            </a:r>
            <a:r>
              <a:rPr lang="en-US" sz="1400" i="1" dirty="0" smtClean="0">
                <a:solidFill>
                  <a:schemeClr val="accent1"/>
                </a:solidFill>
              </a:rPr>
              <a:t>.</a:t>
            </a:r>
            <a:endParaRPr lang="en-GB" sz="14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/>
        </p:nvGraphicFramePr>
        <p:xfrm>
          <a:off x="324248" y="3744838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/>
        </p:nvGraphicFramePr>
        <p:xfrm>
          <a:off x="2358474" y="3744838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/>
        </p:nvGraphicFramePr>
        <p:xfrm>
          <a:off x="4392700" y="3744838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/>
        </p:nvGraphicFramePr>
        <p:xfrm>
          <a:off x="6426926" y="3744838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/>
        </p:nvGraphicFramePr>
        <p:xfrm>
          <a:off x="8461152" y="3744838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389976" y="10133030"/>
          <a:ext cx="2057400" cy="1790700"/>
        </p:xfrm>
        <a:graphic>
          <a:graphicData uri="http://schemas.openxmlformats.org/drawingml/2006/table">
            <a:tbl>
              <a:tblPr/>
              <a:tblGrid>
                <a:gridCol w="1143000"/>
                <a:gridCol w="914400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Animals </a:t>
                      </a:r>
                      <a:endParaRPr lang="en-GB" sz="12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dead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6516936" y="6265118"/>
            <a:ext cx="4030191" cy="1512168"/>
            <a:chOff x="6516936" y="6265118"/>
            <a:chExt cx="4030191" cy="1512168"/>
          </a:xfrm>
        </p:grpSpPr>
        <p:pic>
          <p:nvPicPr>
            <p:cNvPr id="47" name="Picture 46" descr="Guillemin_zebra.JPG"/>
            <p:cNvPicPr>
              <a:picLocks noChangeAspect="1"/>
            </p:cNvPicPr>
            <p:nvPr/>
          </p:nvPicPr>
          <p:blipFill>
            <a:blip r:embed="rId20" cstate="print"/>
            <a:srcRect l="13299" t="51410" r="19275" b="14858"/>
            <a:stretch>
              <a:fillRect/>
            </a:stretch>
          </p:blipFill>
          <p:spPr>
            <a:xfrm>
              <a:off x="6516936" y="6265118"/>
              <a:ext cx="4030191" cy="151216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666510" y="7581472"/>
              <a:ext cx="880617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V. Guillemin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187956" y="12817846"/>
            <a:ext cx="2016224" cy="1792800"/>
            <a:chOff x="2187956" y="12817846"/>
            <a:chExt cx="2016224" cy="1792800"/>
          </a:xfrm>
        </p:grpSpPr>
        <p:pic>
          <p:nvPicPr>
            <p:cNvPr id="50" name="Picture 49" descr="Guillemin_ele.jpg"/>
            <p:cNvPicPr>
              <a:picLocks noChangeAspect="1"/>
            </p:cNvPicPr>
            <p:nvPr/>
          </p:nvPicPr>
          <p:blipFill>
            <a:blip r:embed="rId21" cstate="print"/>
            <a:srcRect l="8033" r="16992"/>
            <a:stretch>
              <a:fillRect/>
            </a:stretch>
          </p:blipFill>
          <p:spPr>
            <a:xfrm>
              <a:off x="2187956" y="12817846"/>
              <a:ext cx="2016224" cy="17928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323563" y="14414832"/>
              <a:ext cx="880617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V. Guillemin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84688" y="12817830"/>
            <a:ext cx="1999627" cy="1792800"/>
            <a:chOff x="4284688" y="12817830"/>
            <a:chExt cx="1999627" cy="1792800"/>
          </a:xfrm>
        </p:grpSpPr>
        <p:pic>
          <p:nvPicPr>
            <p:cNvPr id="53" name="Picture 52" descr="Jarvis_gemsbok.JPG"/>
            <p:cNvPicPr>
              <a:picLocks noChangeAspect="1"/>
            </p:cNvPicPr>
            <p:nvPr/>
          </p:nvPicPr>
          <p:blipFill>
            <a:blip r:embed="rId22" cstate="print"/>
            <a:srcRect l="12115" r="13220"/>
            <a:stretch>
              <a:fillRect/>
            </a:stretch>
          </p:blipFill>
          <p:spPr>
            <a:xfrm>
              <a:off x="4284688" y="12817830"/>
              <a:ext cx="1999627" cy="17928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576823" y="14414816"/>
              <a:ext cx="707492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A. Jarvis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5" name="Picture 54" descr="elephant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084888" y="1567829"/>
            <a:ext cx="295657" cy="304801"/>
          </a:xfrm>
          <a:prstGeom prst="rect">
            <a:avLst/>
          </a:prstGeom>
        </p:spPr>
      </p:pic>
      <p:pic>
        <p:nvPicPr>
          <p:cNvPr id="56" name="Picture 55" descr="gemsbok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9704" y="1567829"/>
            <a:ext cx="301753" cy="304801"/>
          </a:xfrm>
          <a:prstGeom prst="rect">
            <a:avLst/>
          </a:prstGeom>
        </p:spPr>
      </p:pic>
      <p:pic>
        <p:nvPicPr>
          <p:cNvPr id="57" name="Picture 56" descr="kudu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041393" y="1567829"/>
            <a:ext cx="243840" cy="304801"/>
          </a:xfrm>
          <a:prstGeom prst="rect">
            <a:avLst/>
          </a:prstGeom>
        </p:spPr>
      </p:pic>
      <p:pic>
        <p:nvPicPr>
          <p:cNvPr id="58" name="Picture 57" descr="giraffe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151783" y="1567829"/>
            <a:ext cx="246889" cy="304801"/>
          </a:xfrm>
          <a:prstGeom prst="rect">
            <a:avLst/>
          </a:prstGeom>
        </p:spPr>
      </p:pic>
      <p:pic>
        <p:nvPicPr>
          <p:cNvPr id="59" name="Picture 58" descr="springbok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80432" y="3671301"/>
            <a:ext cx="304801" cy="289561"/>
          </a:xfrm>
          <a:prstGeom prst="rect">
            <a:avLst/>
          </a:prstGeom>
        </p:spPr>
      </p:pic>
      <p:pic>
        <p:nvPicPr>
          <p:cNvPr id="60" name="Picture 59" descr="zebra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996656" y="3729214"/>
            <a:ext cx="304801" cy="231648"/>
          </a:xfrm>
          <a:prstGeom prst="rect">
            <a:avLst/>
          </a:prstGeom>
        </p:spPr>
      </p:pic>
      <p:pic>
        <p:nvPicPr>
          <p:cNvPr id="61" name="Picture 60" descr="jackal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103176" y="3656061"/>
            <a:ext cx="277369" cy="304801"/>
          </a:xfrm>
          <a:prstGeom prst="rect">
            <a:avLst/>
          </a:prstGeom>
        </p:spPr>
      </p:pic>
      <p:pic>
        <p:nvPicPr>
          <p:cNvPr id="62" name="Picture 61" descr="klipspringer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173120" y="3656061"/>
            <a:ext cx="225552" cy="304801"/>
          </a:xfrm>
          <a:prstGeom prst="rect">
            <a:avLst/>
          </a:prstGeom>
        </p:spPr>
      </p:pic>
      <p:pic>
        <p:nvPicPr>
          <p:cNvPr id="63" name="Picture 62" descr="steenbok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0117336" y="3720070"/>
            <a:ext cx="304801" cy="240792"/>
          </a:xfrm>
          <a:prstGeom prst="rect">
            <a:avLst/>
          </a:prstGeom>
        </p:spPr>
      </p:pic>
      <p:pic>
        <p:nvPicPr>
          <p:cNvPr id="64" name="Picture 63" descr="cheetah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084343" y="8374302"/>
            <a:ext cx="304801" cy="195072"/>
          </a:xfrm>
          <a:prstGeom prst="rect">
            <a:avLst/>
          </a:prstGeom>
        </p:spPr>
      </p:pic>
      <p:pic>
        <p:nvPicPr>
          <p:cNvPr id="65" name="Picture 64" descr="hyaena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0117336" y="8322485"/>
            <a:ext cx="304801" cy="246889"/>
          </a:xfrm>
          <a:prstGeom prst="rect">
            <a:avLst/>
          </a:prstGeom>
        </p:spPr>
      </p:pic>
      <p:pic>
        <p:nvPicPr>
          <p:cNvPr id="66" name="Picture 65" descr="leopard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8084343" y="10480822"/>
            <a:ext cx="304801" cy="176784"/>
          </a:xfrm>
          <a:prstGeom prst="rect">
            <a:avLst/>
          </a:prstGeom>
        </p:spPr>
      </p:pic>
      <p:pic>
        <p:nvPicPr>
          <p:cNvPr id="67" name="Picture 66" descr="lion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0117336" y="10511302"/>
            <a:ext cx="304801" cy="146304"/>
          </a:xfrm>
          <a:prstGeom prst="rect">
            <a:avLst/>
          </a:prstGeom>
        </p:spPr>
      </p:pic>
      <p:pic>
        <p:nvPicPr>
          <p:cNvPr id="68" name="Picture 4" descr="Z:\Notice boards\_icons\ostrich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0193334" y="1560470"/>
            <a:ext cx="255587" cy="304800"/>
          </a:xfrm>
          <a:prstGeom prst="rect">
            <a:avLst/>
          </a:prstGeom>
          <a:noFill/>
        </p:spPr>
      </p:pic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346040" y="6489692"/>
          <a:ext cx="3714776" cy="2447925"/>
        </p:xfrm>
        <a:graphic>
          <a:graphicData uri="http://schemas.openxmlformats.org/drawingml/2006/table">
            <a:tbl>
              <a:tblPr/>
              <a:tblGrid>
                <a:gridCol w="1143000"/>
                <a:gridCol w="857264"/>
                <a:gridCol w="857256"/>
                <a:gridCol w="857256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Animals  seen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Minimum estimate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Likely estimate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Cheetah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Duiker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Gemsbok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Giraffe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Jackal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Kudu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Ostrich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Springbok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Steenbok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417478" y="10133030"/>
          <a:ext cx="2143140" cy="1571625"/>
        </p:xfrm>
        <a:graphic>
          <a:graphicData uri="http://schemas.openxmlformats.org/drawingml/2006/table">
            <a:tbl>
              <a:tblPr/>
              <a:tblGrid>
                <a:gridCol w="1498600"/>
                <a:gridCol w="644540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Animals  seen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Damara Dik Dik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Giraffe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Hartebeest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Klipspringer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 rhinoceros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03164" y="14926711"/>
            <a:ext cx="566428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i="1" dirty="0" err="1" smtClean="0">
                <a:solidFill>
                  <a:schemeClr val="bg1"/>
                </a:solidFill>
              </a:rPr>
              <a:t>Sorris</a:t>
            </a:r>
            <a:r>
              <a:rPr lang="en-US" sz="800" i="1" dirty="0" smtClean="0">
                <a:solidFill>
                  <a:schemeClr val="bg1"/>
                </a:solidFill>
              </a:rPr>
              <a:t> </a:t>
            </a:r>
            <a:r>
              <a:rPr lang="en-US" sz="800" i="1" dirty="0" err="1" smtClean="0">
                <a:solidFill>
                  <a:schemeClr val="bg1"/>
                </a:solidFill>
              </a:rPr>
              <a:t>Sorris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 flipH="1">
            <a:off x="0" y="0"/>
            <a:ext cx="10729192" cy="79251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 flipH="1">
            <a:off x="0" y="14832000"/>
            <a:ext cx="10729192" cy="28845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418576" y="6193110"/>
            <a:ext cx="6084888" cy="849694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155166" y="1008534"/>
            <a:ext cx="10549384" cy="5052530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155166" y="6193110"/>
            <a:ext cx="4212000" cy="561662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99182" y="6265118"/>
            <a:ext cx="2644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Natural Resource Management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182" y="10585598"/>
            <a:ext cx="3816424" cy="61900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Red bars indicate weak areas in the conservancy management performance which need to be addressed. Green bars indicate positive management performance.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875246" y="11317230"/>
          <a:ext cx="3168352" cy="2764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825827"/>
                <a:gridCol w="342525"/>
              </a:tblGrid>
              <a:tr h="254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 of Community Game Guards:</a:t>
                      </a:r>
                      <a:endParaRPr lang="en-GB" sz="1200" dirty="0"/>
                    </a:p>
                  </a:txBody>
                  <a:tcPr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GB" sz="1200" dirty="0"/>
                    </a:p>
                  </a:txBody>
                  <a:tcPr marT="46800" marB="46800"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99182" y="11317230"/>
            <a:ext cx="517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Effort: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9182" y="1080542"/>
            <a:ext cx="102553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Use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62592" y="6553150"/>
            <a:ext cx="19845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Human-Wildlife Conflict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2296" y="6265118"/>
            <a:ext cx="6369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Threats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51024" y="13393910"/>
            <a:ext cx="2088232" cy="11521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The species chart indicates the </a:t>
            </a:r>
            <a:r>
              <a:rPr lang="en-US" sz="1200" i="1" u="sng" dirty="0" smtClean="0">
                <a:solidFill>
                  <a:schemeClr val="accent1"/>
                </a:solidFill>
              </a:rPr>
              <a:t>most</a:t>
            </a:r>
            <a:r>
              <a:rPr lang="en-US" sz="1200" i="1" dirty="0" smtClean="0">
                <a:solidFill>
                  <a:schemeClr val="accent1"/>
                </a:solidFill>
              </a:rPr>
              <a:t> troublesome to </a:t>
            </a:r>
            <a:r>
              <a:rPr lang="en-US" sz="1200" i="1" u="sng" dirty="0" smtClean="0">
                <a:solidFill>
                  <a:schemeClr val="accent1"/>
                </a:solidFill>
              </a:rPr>
              <a:t>least</a:t>
            </a:r>
            <a:r>
              <a:rPr lang="en-US" sz="1200" i="1" dirty="0" smtClean="0">
                <a:solidFill>
                  <a:schemeClr val="accent1"/>
                </a:solidFill>
              </a:rPr>
              <a:t> troublesome conflict species in the conservancy. The Y-axis in HWC and poaching charts represents number of incidents.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162992" y="6481142"/>
            <a:ext cx="2484488" cy="633670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99182" y="6553150"/>
            <a:ext cx="11281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Performance: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34206" y="6553150"/>
            <a:ext cx="7525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Poaching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5166" y="11918980"/>
            <a:ext cx="4212000" cy="277107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299182" y="12061856"/>
            <a:ext cx="2239331" cy="606261"/>
            <a:chOff x="10981432" y="10339377"/>
            <a:chExt cx="2239331" cy="606261"/>
          </a:xfrm>
        </p:grpSpPr>
        <p:sp>
          <p:nvSpPr>
            <p:cNvPr id="57" name="TextBox 56"/>
            <p:cNvSpPr txBox="1"/>
            <p:nvPr/>
          </p:nvSpPr>
          <p:spPr>
            <a:xfrm>
              <a:off x="11044386" y="10699417"/>
              <a:ext cx="111043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cs typeface="Calibri" pitchFamily="34" charset="0"/>
                </a:rPr>
                <a:t>Rainfall (mm)</a:t>
              </a:r>
              <a:endParaRPr lang="en-GB" sz="1600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981432" y="10339377"/>
              <a:ext cx="223933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u="sng" dirty="0" smtClean="0">
                  <a:solidFill>
                    <a:schemeClr val="accent1"/>
                  </a:solidFill>
                  <a:cs typeface="Calibri" pitchFamily="34" charset="0"/>
                </a:rPr>
                <a:t>Environmental monitoring</a:t>
              </a:r>
              <a:endParaRPr lang="en-GB" sz="1600" b="1" u="sng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1481" y="6561130"/>
            <a:ext cx="1214446" cy="261610"/>
            <a:chOff x="13193731" y="6561130"/>
            <a:chExt cx="1214446" cy="261610"/>
          </a:xfrm>
        </p:grpSpPr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13193731" y="6561130"/>
              <a:ext cx="1214446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Weak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Good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4" name="AutoShape 4"/>
            <p:cNvCxnSpPr>
              <a:cxnSpLocks noChangeShapeType="1"/>
            </p:cNvCxnSpPr>
            <p:nvPr/>
          </p:nvCxnSpPr>
          <p:spPr bwMode="auto">
            <a:xfrm rot="10800000">
              <a:off x="13296766" y="6775444"/>
              <a:ext cx="39703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5"/>
            <p:cNvCxnSpPr>
              <a:cxnSpLocks noChangeShapeType="1"/>
            </p:cNvCxnSpPr>
            <p:nvPr/>
          </p:nvCxnSpPr>
          <p:spPr bwMode="auto">
            <a:xfrm>
              <a:off x="13908110" y="6775444"/>
              <a:ext cx="428628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2" name="TextBox 71"/>
          <p:cNvSpPr txBox="1"/>
          <p:nvPr/>
        </p:nvSpPr>
        <p:spPr>
          <a:xfrm>
            <a:off x="203164" y="72430"/>
            <a:ext cx="103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60000"/>
                    </a:schemeClr>
                  </a:outerShdw>
                </a:effectLst>
                <a:latin typeface="Bradley Hand ITC" pitchFamily="66" charset="0"/>
              </a:rPr>
              <a:t>Sorris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60000"/>
                    </a:schemeClr>
                  </a:outerShdw>
                </a:effectLst>
                <a:latin typeface="Bradley Hand ITC" pitchFamily="66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60000"/>
                    </a:schemeClr>
                  </a:outerShdw>
                </a:effectLst>
                <a:latin typeface="Bradley Hand ITC" pitchFamily="66" charset="0"/>
              </a:rPr>
              <a:t>Sorris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60000"/>
                    </a:schemeClr>
                  </a:outerShdw>
                </a:effectLst>
                <a:latin typeface="Bradley Hand ITC" pitchFamily="66" charset="0"/>
              </a:rPr>
              <a:t>- 2009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schemeClr val="tx1">
                    <a:alpha val="60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0357" y="4775180"/>
            <a:ext cx="18530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Introductions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18468" y="1080542"/>
            <a:ext cx="13370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Income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417478" y="5132370"/>
          <a:ext cx="2714644" cy="792408"/>
        </p:xfrm>
        <a:graphic>
          <a:graphicData uri="http://schemas.openxmlformats.org/drawingml/2006/table">
            <a:tbl>
              <a:tblPr/>
              <a:tblGrid>
                <a:gridCol w="597035"/>
                <a:gridCol w="1520574"/>
                <a:gridCol w="597035"/>
              </a:tblGrid>
              <a:tr h="155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Hartmann’s zebra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Hartebeest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Hartebeest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4560882" y="7019406"/>
            <a:ext cx="567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Incidents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60882" y="11948628"/>
            <a:ext cx="51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Damage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8916" y="14419310"/>
            <a:ext cx="3357586" cy="28575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Years with no bars indicate gaps in data collection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cxnSp>
        <p:nvCxnSpPr>
          <p:cNvPr id="104" name="AutoShape 5"/>
          <p:cNvCxnSpPr>
            <a:cxnSpLocks noChangeShapeType="1"/>
          </p:cNvCxnSpPr>
          <p:nvPr/>
        </p:nvCxnSpPr>
        <p:spPr bwMode="auto">
          <a:xfrm rot="5400000">
            <a:off x="9275790" y="3417858"/>
            <a:ext cx="928694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" name="TextBox 104"/>
          <p:cNvSpPr txBox="1"/>
          <p:nvPr/>
        </p:nvSpPr>
        <p:spPr>
          <a:xfrm>
            <a:off x="4560882" y="9418650"/>
            <a:ext cx="81592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Species 2009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34206" y="6846882"/>
            <a:ext cx="567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Incidents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17479" y="1417595"/>
          <a:ext cx="5643601" cy="2714647"/>
        </p:xfrm>
        <a:graphic>
          <a:graphicData uri="http://schemas.openxmlformats.org/drawingml/2006/table">
            <a:tbl>
              <a:tblPr/>
              <a:tblGrid>
                <a:gridCol w="989085"/>
                <a:gridCol w="558542"/>
                <a:gridCol w="558542"/>
                <a:gridCol w="558542"/>
                <a:gridCol w="558542"/>
                <a:gridCol w="651632"/>
                <a:gridCol w="651632"/>
                <a:gridCol w="558542"/>
                <a:gridCol w="558542"/>
              </a:tblGrid>
              <a:tr h="1630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Quota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Type of Utilisation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used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6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Own 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Trophy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Capture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Shoot &amp; Sell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Traditional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Problem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Springbok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Kudu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Hyena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Jackal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Ostrich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Klipspringer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Baboon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Steenbok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Zebra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Gemsbok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Leopard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Cheetah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Sandgrouse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Chart 51"/>
          <p:cNvGraphicFramePr/>
          <p:nvPr/>
        </p:nvGraphicFramePr>
        <p:xfrm>
          <a:off x="7275526" y="4132238"/>
          <a:ext cx="3124200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Chart 52"/>
          <p:cNvGraphicFramePr/>
          <p:nvPr/>
        </p:nvGraphicFramePr>
        <p:xfrm>
          <a:off x="6132519" y="1417594"/>
          <a:ext cx="456088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Chart 72"/>
          <p:cNvGraphicFramePr>
            <a:graphicFrameLocks noChangeAspect="1"/>
          </p:cNvGraphicFramePr>
          <p:nvPr/>
        </p:nvGraphicFramePr>
        <p:xfrm>
          <a:off x="346040" y="6704006"/>
          <a:ext cx="3980497" cy="35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4632320" y="7275510"/>
          <a:ext cx="3149602" cy="1800225"/>
        </p:xfrm>
        <a:graphic>
          <a:graphicData uri="http://schemas.openxmlformats.org/drawingml/2006/table">
            <a:tbl>
              <a:tblPr/>
              <a:tblGrid>
                <a:gridCol w="751717"/>
                <a:gridCol w="342555"/>
                <a:gridCol w="342555"/>
                <a:gridCol w="342555"/>
                <a:gridCol w="342555"/>
                <a:gridCol w="342555"/>
                <a:gridCol w="342555"/>
                <a:gridCol w="342555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Baboon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Caracal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Cheetah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Elephant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Hyaena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Jackal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Leopard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Lion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Chart 74"/>
          <p:cNvGraphicFramePr>
            <a:graphicFrameLocks/>
          </p:cNvGraphicFramePr>
          <p:nvPr/>
        </p:nvGraphicFramePr>
        <p:xfrm>
          <a:off x="4489444" y="9561526"/>
          <a:ext cx="3848101" cy="22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6" name="Chart 75"/>
          <p:cNvGraphicFramePr/>
          <p:nvPr/>
        </p:nvGraphicFramePr>
        <p:xfrm>
          <a:off x="4489444" y="12061856"/>
          <a:ext cx="391477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7" name="Chart 76"/>
          <p:cNvGraphicFramePr/>
          <p:nvPr/>
        </p:nvGraphicFramePr>
        <p:xfrm>
          <a:off x="8151931" y="7061196"/>
          <a:ext cx="2495549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9" name="Chart 78"/>
          <p:cNvGraphicFramePr/>
          <p:nvPr/>
        </p:nvGraphicFramePr>
        <p:xfrm>
          <a:off x="8151931" y="8847146"/>
          <a:ext cx="2495549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1" name="Chart 80"/>
          <p:cNvGraphicFramePr/>
          <p:nvPr/>
        </p:nvGraphicFramePr>
        <p:xfrm>
          <a:off x="8151931" y="10918848"/>
          <a:ext cx="2495549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4" name="Chart 83"/>
          <p:cNvGraphicFramePr/>
          <p:nvPr/>
        </p:nvGraphicFramePr>
        <p:xfrm>
          <a:off x="346040" y="12633360"/>
          <a:ext cx="3733799" cy="180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9990170" y="14926711"/>
            <a:ext cx="566428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i="1" dirty="0" err="1" smtClean="0">
                <a:solidFill>
                  <a:schemeClr val="bg1"/>
                </a:solidFill>
              </a:rPr>
              <a:t>Sorris</a:t>
            </a:r>
            <a:r>
              <a:rPr lang="en-US" sz="800" i="1" dirty="0" smtClean="0">
                <a:solidFill>
                  <a:schemeClr val="bg1"/>
                </a:solidFill>
              </a:rPr>
              <a:t> </a:t>
            </a:r>
            <a:r>
              <a:rPr lang="en-US" sz="800" i="1" dirty="0" err="1" smtClean="0">
                <a:solidFill>
                  <a:schemeClr val="bg1"/>
                </a:solidFill>
              </a:rPr>
              <a:t>Sorris</a:t>
            </a:r>
            <a:endParaRPr lang="en-GB" sz="800" i="1" dirty="0">
              <a:solidFill>
                <a:schemeClr val="bg1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275130" y="4346552"/>
            <a:ext cx="2520696" cy="1696012"/>
            <a:chOff x="4275130" y="4346552"/>
            <a:chExt cx="2520696" cy="1696012"/>
          </a:xfrm>
        </p:grpSpPr>
        <p:pic>
          <p:nvPicPr>
            <p:cNvPr id="86" name="Picture 85" descr="Gemsbok_Helge_small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5130" y="4346552"/>
              <a:ext cx="2520696" cy="165506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5989420" y="5846750"/>
              <a:ext cx="786040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H. </a:t>
              </a:r>
              <a:r>
                <a:rPr lang="en-US" sz="800" dirty="0" err="1" smtClean="0">
                  <a:solidFill>
                    <a:schemeClr val="bg1"/>
                  </a:solidFill>
                </a:rPr>
                <a:t>Denker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410</Words>
  <Application>Microsoft Office PowerPoint</Application>
  <PresentationFormat>Custom</PresentationFormat>
  <Paragraphs>325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Tony</dc:creator>
  <cp:lastModifiedBy> Tony</cp:lastModifiedBy>
  <cp:revision>88</cp:revision>
  <dcterms:created xsi:type="dcterms:W3CDTF">2010-07-26T10:37:01Z</dcterms:created>
  <dcterms:modified xsi:type="dcterms:W3CDTF">2010-08-09T14:41:05Z</dcterms:modified>
</cp:coreProperties>
</file>