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63" r:id="rId2"/>
  </p:sldIdLst>
  <p:sldSz cx="32004000" cy="44958000"/>
  <p:notesSz cx="12398375" cy="17792700"/>
  <p:defaultTextStyle>
    <a:defPPr>
      <a:defRPr lang="en-US"/>
    </a:defPPr>
    <a:lvl1pPr algn="l" rtl="0" fontAlgn="base">
      <a:spcBef>
        <a:spcPct val="0"/>
      </a:spcBef>
      <a:spcAft>
        <a:spcPct val="0"/>
      </a:spcAft>
      <a:defRPr sz="3600" kern="1200">
        <a:solidFill>
          <a:schemeClr val="tx1"/>
        </a:solidFill>
        <a:latin typeface="Times New Roman" pitchFamily="18" charset="0"/>
        <a:ea typeface="+mn-ea"/>
        <a:cs typeface="Arial" charset="0"/>
      </a:defRPr>
    </a:lvl1pPr>
    <a:lvl2pPr marL="457200" algn="l" rtl="0" fontAlgn="base">
      <a:spcBef>
        <a:spcPct val="0"/>
      </a:spcBef>
      <a:spcAft>
        <a:spcPct val="0"/>
      </a:spcAft>
      <a:defRPr sz="3600" kern="1200">
        <a:solidFill>
          <a:schemeClr val="tx1"/>
        </a:solidFill>
        <a:latin typeface="Times New Roman" pitchFamily="18" charset="0"/>
        <a:ea typeface="+mn-ea"/>
        <a:cs typeface="Arial" charset="0"/>
      </a:defRPr>
    </a:lvl2pPr>
    <a:lvl3pPr marL="914400" algn="l" rtl="0" fontAlgn="base">
      <a:spcBef>
        <a:spcPct val="0"/>
      </a:spcBef>
      <a:spcAft>
        <a:spcPct val="0"/>
      </a:spcAft>
      <a:defRPr sz="36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36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3600" kern="1200">
        <a:solidFill>
          <a:schemeClr val="tx1"/>
        </a:solidFill>
        <a:latin typeface="Times New Roman" pitchFamily="18" charset="0"/>
        <a:ea typeface="+mn-ea"/>
        <a:cs typeface="Arial" charset="0"/>
      </a:defRPr>
    </a:lvl5pPr>
    <a:lvl6pPr marL="2286000" algn="l" defTabSz="914400" rtl="0" eaLnBrk="1" latinLnBrk="0" hangingPunct="1">
      <a:defRPr sz="3600" kern="1200">
        <a:solidFill>
          <a:schemeClr val="tx1"/>
        </a:solidFill>
        <a:latin typeface="Times New Roman" pitchFamily="18" charset="0"/>
        <a:ea typeface="+mn-ea"/>
        <a:cs typeface="Arial" charset="0"/>
      </a:defRPr>
    </a:lvl6pPr>
    <a:lvl7pPr marL="2743200" algn="l" defTabSz="914400" rtl="0" eaLnBrk="1" latinLnBrk="0" hangingPunct="1">
      <a:defRPr sz="3600" kern="1200">
        <a:solidFill>
          <a:schemeClr val="tx1"/>
        </a:solidFill>
        <a:latin typeface="Times New Roman" pitchFamily="18" charset="0"/>
        <a:ea typeface="+mn-ea"/>
        <a:cs typeface="Arial" charset="0"/>
      </a:defRPr>
    </a:lvl7pPr>
    <a:lvl8pPr marL="3200400" algn="l" defTabSz="914400" rtl="0" eaLnBrk="1" latinLnBrk="0" hangingPunct="1">
      <a:defRPr sz="3600" kern="1200">
        <a:solidFill>
          <a:schemeClr val="tx1"/>
        </a:solidFill>
        <a:latin typeface="Times New Roman" pitchFamily="18" charset="0"/>
        <a:ea typeface="+mn-ea"/>
        <a:cs typeface="Arial" charset="0"/>
      </a:defRPr>
    </a:lvl8pPr>
    <a:lvl9pPr marL="3657600" algn="l" defTabSz="914400" rtl="0" eaLnBrk="1" latinLnBrk="0" hangingPunct="1">
      <a:defRPr sz="36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CDE74"/>
    <a:srgbClr val="C0E696"/>
    <a:srgbClr val="DFF2CA"/>
    <a:srgbClr val="679E2A"/>
    <a:srgbClr val="456A1C"/>
    <a:srgbClr val="FFFF00"/>
    <a:srgbClr val="89CD3F"/>
    <a:srgbClr val="74B32F"/>
    <a:srgbClr val="80C634"/>
    <a:srgbClr val="D2EDB5"/>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7692" autoAdjust="0"/>
    <p:restoredTop sz="94658" autoAdjust="0"/>
  </p:normalViewPr>
  <p:slideViewPr>
    <p:cSldViewPr>
      <p:cViewPr>
        <p:scale>
          <a:sx n="10" d="100"/>
          <a:sy n="10" d="100"/>
        </p:scale>
        <p:origin x="-864" y="-210"/>
      </p:cViewPr>
      <p:guideLst>
        <p:guide orient="horz" pos="13968"/>
        <p:guide pos="100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2"/>
            <a:ext cx="5375501" cy="891764"/>
          </a:xfrm>
          <a:prstGeom prst="rect">
            <a:avLst/>
          </a:prstGeom>
          <a:noFill/>
          <a:ln w="9525">
            <a:noFill/>
            <a:miter lim="800000"/>
            <a:headEnd/>
            <a:tailEnd/>
          </a:ln>
          <a:effectLst/>
        </p:spPr>
        <p:txBody>
          <a:bodyPr vert="horz" wrap="square" lIns="172360" tIns="86177" rIns="172360" bIns="86177" numCol="1" anchor="t" anchorCtr="0" compatLnSpc="1">
            <a:prstTxWarp prst="textNoShape">
              <a:avLst/>
            </a:prstTxWarp>
          </a:bodyPr>
          <a:lstStyle>
            <a:lvl1pPr defTabSz="1722707">
              <a:defRPr sz="2100">
                <a:cs typeface="+mn-cs"/>
              </a:defRPr>
            </a:lvl1pPr>
          </a:lstStyle>
          <a:p>
            <a:pPr>
              <a:defRPr/>
            </a:pPr>
            <a:endParaRPr lang="en-US" dirty="0"/>
          </a:p>
        </p:txBody>
      </p:sp>
      <p:sp>
        <p:nvSpPr>
          <p:cNvPr id="4099" name="Rectangle 3"/>
          <p:cNvSpPr>
            <a:spLocks noGrp="1" noChangeArrowheads="1"/>
          </p:cNvSpPr>
          <p:nvPr>
            <p:ph type="dt" sz="quarter" idx="1"/>
          </p:nvPr>
        </p:nvSpPr>
        <p:spPr bwMode="auto">
          <a:xfrm>
            <a:off x="7022879" y="2"/>
            <a:ext cx="5375498" cy="891764"/>
          </a:xfrm>
          <a:prstGeom prst="rect">
            <a:avLst/>
          </a:prstGeom>
          <a:noFill/>
          <a:ln w="9525">
            <a:noFill/>
            <a:miter lim="800000"/>
            <a:headEnd/>
            <a:tailEnd/>
          </a:ln>
          <a:effectLst/>
        </p:spPr>
        <p:txBody>
          <a:bodyPr vert="horz" wrap="square" lIns="172360" tIns="86177" rIns="172360" bIns="86177" numCol="1" anchor="t" anchorCtr="0" compatLnSpc="1">
            <a:prstTxWarp prst="textNoShape">
              <a:avLst/>
            </a:prstTxWarp>
          </a:bodyPr>
          <a:lstStyle>
            <a:lvl1pPr algn="r" defTabSz="1722707">
              <a:defRPr sz="2100">
                <a:cs typeface="+mn-cs"/>
              </a:defRPr>
            </a:lvl1pPr>
          </a:lstStyle>
          <a:p>
            <a:pPr>
              <a:defRPr/>
            </a:pPr>
            <a:endParaRPr lang="en-US" dirty="0"/>
          </a:p>
        </p:txBody>
      </p:sp>
      <p:sp>
        <p:nvSpPr>
          <p:cNvPr id="4100" name="Rectangle 4"/>
          <p:cNvSpPr>
            <a:spLocks noGrp="1" noChangeArrowheads="1"/>
          </p:cNvSpPr>
          <p:nvPr>
            <p:ph type="ftr" sz="quarter" idx="2"/>
          </p:nvPr>
        </p:nvSpPr>
        <p:spPr bwMode="auto">
          <a:xfrm>
            <a:off x="0" y="16900936"/>
            <a:ext cx="5375501" cy="891764"/>
          </a:xfrm>
          <a:prstGeom prst="rect">
            <a:avLst/>
          </a:prstGeom>
          <a:noFill/>
          <a:ln w="9525">
            <a:noFill/>
            <a:miter lim="800000"/>
            <a:headEnd/>
            <a:tailEnd/>
          </a:ln>
          <a:effectLst/>
        </p:spPr>
        <p:txBody>
          <a:bodyPr vert="horz" wrap="square" lIns="172360" tIns="86177" rIns="172360" bIns="86177" numCol="1" anchor="b" anchorCtr="0" compatLnSpc="1">
            <a:prstTxWarp prst="textNoShape">
              <a:avLst/>
            </a:prstTxWarp>
          </a:bodyPr>
          <a:lstStyle>
            <a:lvl1pPr defTabSz="1722707">
              <a:defRPr sz="2100">
                <a:cs typeface="+mn-cs"/>
              </a:defRPr>
            </a:lvl1pPr>
          </a:lstStyle>
          <a:p>
            <a:pPr>
              <a:defRPr/>
            </a:pPr>
            <a:endParaRPr lang="en-US" dirty="0"/>
          </a:p>
        </p:txBody>
      </p:sp>
      <p:sp>
        <p:nvSpPr>
          <p:cNvPr id="4101" name="Rectangle 5"/>
          <p:cNvSpPr>
            <a:spLocks noGrp="1" noChangeArrowheads="1"/>
          </p:cNvSpPr>
          <p:nvPr>
            <p:ph type="sldNum" sz="quarter" idx="3"/>
          </p:nvPr>
        </p:nvSpPr>
        <p:spPr bwMode="auto">
          <a:xfrm>
            <a:off x="7022879" y="16900936"/>
            <a:ext cx="5375498" cy="891764"/>
          </a:xfrm>
          <a:prstGeom prst="rect">
            <a:avLst/>
          </a:prstGeom>
          <a:noFill/>
          <a:ln w="9525">
            <a:noFill/>
            <a:miter lim="800000"/>
            <a:headEnd/>
            <a:tailEnd/>
          </a:ln>
          <a:effectLst/>
        </p:spPr>
        <p:txBody>
          <a:bodyPr vert="horz" wrap="square" lIns="172360" tIns="86177" rIns="172360" bIns="86177" numCol="1" anchor="b" anchorCtr="0" compatLnSpc="1">
            <a:prstTxWarp prst="textNoShape">
              <a:avLst/>
            </a:prstTxWarp>
          </a:bodyPr>
          <a:lstStyle>
            <a:lvl1pPr algn="r" defTabSz="1722707">
              <a:defRPr sz="2100">
                <a:cs typeface="+mn-cs"/>
              </a:defRPr>
            </a:lvl1pPr>
          </a:lstStyle>
          <a:p>
            <a:pPr>
              <a:defRPr/>
            </a:pPr>
            <a:fld id="{640029DA-7E40-4C6A-8482-A99F6882332C}"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372630" cy="888926"/>
          </a:xfrm>
          <a:prstGeom prst="rect">
            <a:avLst/>
          </a:prstGeom>
        </p:spPr>
        <p:txBody>
          <a:bodyPr vert="horz" lIns="164267" tIns="82134" rIns="164267" bIns="82134" rtlCol="0"/>
          <a:lstStyle>
            <a:lvl1pPr algn="l">
              <a:defRPr sz="2100">
                <a:cs typeface="+mn-cs"/>
              </a:defRPr>
            </a:lvl1pPr>
          </a:lstStyle>
          <a:p>
            <a:pPr>
              <a:defRPr/>
            </a:pPr>
            <a:endParaRPr lang="en-GB" dirty="0"/>
          </a:p>
        </p:txBody>
      </p:sp>
      <p:sp>
        <p:nvSpPr>
          <p:cNvPr id="3" name="Date Placeholder 2"/>
          <p:cNvSpPr>
            <a:spLocks noGrp="1"/>
          </p:cNvSpPr>
          <p:nvPr>
            <p:ph type="dt" idx="1"/>
          </p:nvPr>
        </p:nvSpPr>
        <p:spPr>
          <a:xfrm>
            <a:off x="7022877" y="0"/>
            <a:ext cx="5372630" cy="888926"/>
          </a:xfrm>
          <a:prstGeom prst="rect">
            <a:avLst/>
          </a:prstGeom>
        </p:spPr>
        <p:txBody>
          <a:bodyPr vert="horz" lIns="164267" tIns="82134" rIns="164267" bIns="82134" rtlCol="0"/>
          <a:lstStyle>
            <a:lvl1pPr algn="r">
              <a:defRPr sz="2100">
                <a:cs typeface="+mn-cs"/>
              </a:defRPr>
            </a:lvl1pPr>
          </a:lstStyle>
          <a:p>
            <a:pPr>
              <a:defRPr/>
            </a:pPr>
            <a:fld id="{92A6A2FC-7E71-4EF8-9045-39299804448C}" type="datetimeFigureOut">
              <a:rPr lang="en-US"/>
              <a:pPr>
                <a:defRPr/>
              </a:pPr>
              <a:t>1/3/2011</a:t>
            </a:fld>
            <a:endParaRPr lang="en-GB" dirty="0"/>
          </a:p>
        </p:txBody>
      </p:sp>
      <p:sp>
        <p:nvSpPr>
          <p:cNvPr id="4" name="Slide Image Placeholder 3"/>
          <p:cNvSpPr>
            <a:spLocks noGrp="1" noRot="1" noChangeAspect="1"/>
          </p:cNvSpPr>
          <p:nvPr>
            <p:ph type="sldImg" idx="2"/>
          </p:nvPr>
        </p:nvSpPr>
        <p:spPr>
          <a:xfrm>
            <a:off x="3824288" y="1333500"/>
            <a:ext cx="4749800" cy="6672263"/>
          </a:xfrm>
          <a:prstGeom prst="rect">
            <a:avLst/>
          </a:prstGeom>
          <a:noFill/>
          <a:ln w="12700">
            <a:solidFill>
              <a:prstClr val="black"/>
            </a:solidFill>
          </a:ln>
        </p:spPr>
        <p:txBody>
          <a:bodyPr vert="horz" lIns="164267" tIns="82134" rIns="164267" bIns="82134" rtlCol="0" anchor="ctr"/>
          <a:lstStyle/>
          <a:p>
            <a:pPr lvl="0"/>
            <a:endParaRPr lang="en-GB" noProof="0" dirty="0" smtClean="0"/>
          </a:p>
        </p:txBody>
      </p:sp>
      <p:sp>
        <p:nvSpPr>
          <p:cNvPr id="5" name="Notes Placeholder 4"/>
          <p:cNvSpPr>
            <a:spLocks noGrp="1"/>
          </p:cNvSpPr>
          <p:nvPr>
            <p:ph type="body" sz="quarter" idx="3"/>
          </p:nvPr>
        </p:nvSpPr>
        <p:spPr>
          <a:xfrm>
            <a:off x="1239838" y="8451888"/>
            <a:ext cx="9918700" cy="8006006"/>
          </a:xfrm>
          <a:prstGeom prst="rect">
            <a:avLst/>
          </a:prstGeom>
        </p:spPr>
        <p:txBody>
          <a:bodyPr vert="horz" lIns="164267" tIns="82134" rIns="164267" bIns="82134"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16900935"/>
            <a:ext cx="5372630" cy="888924"/>
          </a:xfrm>
          <a:prstGeom prst="rect">
            <a:avLst/>
          </a:prstGeom>
        </p:spPr>
        <p:txBody>
          <a:bodyPr vert="horz" lIns="164267" tIns="82134" rIns="164267" bIns="82134" rtlCol="0" anchor="b"/>
          <a:lstStyle>
            <a:lvl1pPr algn="l">
              <a:defRPr sz="2100">
                <a:cs typeface="+mn-cs"/>
              </a:defRPr>
            </a:lvl1pPr>
          </a:lstStyle>
          <a:p>
            <a:pPr>
              <a:defRPr/>
            </a:pPr>
            <a:endParaRPr lang="en-GB" dirty="0"/>
          </a:p>
        </p:txBody>
      </p:sp>
      <p:sp>
        <p:nvSpPr>
          <p:cNvPr id="7" name="Slide Number Placeholder 6"/>
          <p:cNvSpPr>
            <a:spLocks noGrp="1"/>
          </p:cNvSpPr>
          <p:nvPr>
            <p:ph type="sldNum" sz="quarter" idx="5"/>
          </p:nvPr>
        </p:nvSpPr>
        <p:spPr>
          <a:xfrm>
            <a:off x="7022877" y="16900935"/>
            <a:ext cx="5372630" cy="888924"/>
          </a:xfrm>
          <a:prstGeom prst="rect">
            <a:avLst/>
          </a:prstGeom>
        </p:spPr>
        <p:txBody>
          <a:bodyPr vert="horz" lIns="164267" tIns="82134" rIns="164267" bIns="82134" rtlCol="0" anchor="b"/>
          <a:lstStyle>
            <a:lvl1pPr algn="r">
              <a:defRPr sz="2100">
                <a:cs typeface="+mn-cs"/>
              </a:defRPr>
            </a:lvl1pPr>
          </a:lstStyle>
          <a:p>
            <a:pPr>
              <a:defRPr/>
            </a:pPr>
            <a:fld id="{971E5C91-1606-4D77-AF5A-01595F657C9D}" type="slidenum">
              <a:rPr lang="en-GB"/>
              <a:pPr>
                <a:defRPr/>
              </a:pPr>
              <a:t>‹#›</a:t>
            </a:fld>
            <a:endParaRPr lang="en-GB"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00300" y="13966825"/>
            <a:ext cx="27203400" cy="9636125"/>
          </a:xfrm>
        </p:spPr>
        <p:txBody>
          <a:bodyPr/>
          <a:lstStyle/>
          <a:p>
            <a:r>
              <a:rPr lang="en-US" smtClean="0"/>
              <a:t>Click to edit Master title style</a:t>
            </a:r>
            <a:endParaRPr lang="en-GB"/>
          </a:p>
        </p:txBody>
      </p:sp>
      <p:sp>
        <p:nvSpPr>
          <p:cNvPr id="3" name="Subtitle 2"/>
          <p:cNvSpPr>
            <a:spLocks noGrp="1"/>
          </p:cNvSpPr>
          <p:nvPr>
            <p:ph type="subTitle" idx="1"/>
          </p:nvPr>
        </p:nvSpPr>
        <p:spPr>
          <a:xfrm>
            <a:off x="4800600" y="25476200"/>
            <a:ext cx="22402800" cy="1148873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DB9D723-8911-4DBB-AD17-97922FC38D91}"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FCC207B-6BAC-4AC5-8F09-CCAD7EAEC6F0}"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2802850" y="3995738"/>
            <a:ext cx="6800850" cy="3596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400300" y="3995738"/>
            <a:ext cx="20250150" cy="3596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D7DDDD94-89BC-4C4C-A5B5-B0284C7C5666}"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6EFCDCB-A44A-4ABC-9CC3-05A11A957D8F}"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28888" y="28889325"/>
            <a:ext cx="27203400" cy="8929688"/>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2528888" y="19054763"/>
            <a:ext cx="27203400" cy="983456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F1F67CB-B71D-49F7-A0CA-588F10095F03}"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400300" y="12987338"/>
            <a:ext cx="13525500" cy="2697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16078200" y="12987338"/>
            <a:ext cx="13525500" cy="2697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53CFFC02-BE6D-4EDE-B02D-ABFA82F89465}"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00200" y="1800225"/>
            <a:ext cx="28803600" cy="749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1600200" y="10063163"/>
            <a:ext cx="14141450" cy="41941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00200" y="14257338"/>
            <a:ext cx="14141450" cy="259032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16257588" y="10063163"/>
            <a:ext cx="14146212" cy="41941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6257588" y="14257338"/>
            <a:ext cx="14146212" cy="259032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F1CB6721-8397-4A95-87B7-FBBB21C2516A}"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5B3FE21B-984F-4C09-A38E-242191B1921B}"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DD62FBDB-2A8A-4A47-8DE0-6E4BA009EA0E}"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00200" y="1790700"/>
            <a:ext cx="10529888" cy="7616825"/>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12512675" y="1790700"/>
            <a:ext cx="17891125" cy="383698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1600200" y="9407525"/>
            <a:ext cx="10529888" cy="30753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988FE6CC-847E-446B-8D36-C36389943487}"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73800" y="31470600"/>
            <a:ext cx="19202400" cy="3714750"/>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6273800" y="4016375"/>
            <a:ext cx="19202400" cy="2697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6273800" y="35185350"/>
            <a:ext cx="19202400" cy="52768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B65AF232-56DD-4CFF-91B7-607E99FB1754}"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400300" y="3995738"/>
            <a:ext cx="27203400" cy="7493000"/>
          </a:xfrm>
          <a:prstGeom prst="rect">
            <a:avLst/>
          </a:prstGeom>
          <a:noFill/>
          <a:ln w="9525">
            <a:noFill/>
            <a:miter lim="800000"/>
            <a:headEnd/>
            <a:tailEnd/>
          </a:ln>
        </p:spPr>
        <p:txBody>
          <a:bodyPr vert="horz" wrap="square" lIns="439781" tIns="219890" rIns="439781" bIns="21989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2400300" y="12987338"/>
            <a:ext cx="27203400" cy="26974800"/>
          </a:xfrm>
          <a:prstGeom prst="rect">
            <a:avLst/>
          </a:prstGeom>
          <a:noFill/>
          <a:ln w="9525">
            <a:noFill/>
            <a:miter lim="800000"/>
            <a:headEnd/>
            <a:tailEnd/>
          </a:ln>
        </p:spPr>
        <p:txBody>
          <a:bodyPr vert="horz" wrap="square" lIns="439781" tIns="219890" rIns="439781" bIns="21989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400300" y="40962263"/>
            <a:ext cx="6667500" cy="2997200"/>
          </a:xfrm>
          <a:prstGeom prst="rect">
            <a:avLst/>
          </a:prstGeom>
          <a:noFill/>
          <a:ln w="9525">
            <a:noFill/>
            <a:miter lim="800000"/>
            <a:headEnd/>
            <a:tailEnd/>
          </a:ln>
          <a:effectLst/>
        </p:spPr>
        <p:txBody>
          <a:bodyPr vert="horz" wrap="square" lIns="439781" tIns="219890" rIns="439781" bIns="219890" numCol="1" anchor="t" anchorCtr="0" compatLnSpc="1">
            <a:prstTxWarp prst="textNoShape">
              <a:avLst/>
            </a:prstTxWarp>
          </a:bodyPr>
          <a:lstStyle>
            <a:lvl1pPr>
              <a:defRPr sz="6700">
                <a:cs typeface="+mn-cs"/>
              </a:defRPr>
            </a:lvl1pPr>
          </a:lstStyle>
          <a:p>
            <a:pPr>
              <a:defRPr/>
            </a:pPr>
            <a:endParaRPr lang="en-US" dirty="0"/>
          </a:p>
        </p:txBody>
      </p:sp>
      <p:sp>
        <p:nvSpPr>
          <p:cNvPr id="1029" name="Rectangle 5"/>
          <p:cNvSpPr>
            <a:spLocks noGrp="1" noChangeArrowheads="1"/>
          </p:cNvSpPr>
          <p:nvPr>
            <p:ph type="ftr" sz="quarter" idx="3"/>
          </p:nvPr>
        </p:nvSpPr>
        <p:spPr bwMode="auto">
          <a:xfrm>
            <a:off x="10934700" y="40962263"/>
            <a:ext cx="10134600" cy="2997200"/>
          </a:xfrm>
          <a:prstGeom prst="rect">
            <a:avLst/>
          </a:prstGeom>
          <a:noFill/>
          <a:ln w="9525">
            <a:noFill/>
            <a:miter lim="800000"/>
            <a:headEnd/>
            <a:tailEnd/>
          </a:ln>
          <a:effectLst/>
        </p:spPr>
        <p:txBody>
          <a:bodyPr vert="horz" wrap="square" lIns="439781" tIns="219890" rIns="439781" bIns="219890" numCol="1" anchor="t" anchorCtr="0" compatLnSpc="1">
            <a:prstTxWarp prst="textNoShape">
              <a:avLst/>
            </a:prstTxWarp>
          </a:bodyPr>
          <a:lstStyle>
            <a:lvl1pPr algn="ctr">
              <a:defRPr sz="6700">
                <a:cs typeface="+mn-cs"/>
              </a:defRPr>
            </a:lvl1pPr>
          </a:lstStyle>
          <a:p>
            <a:pPr>
              <a:defRPr/>
            </a:pPr>
            <a:endParaRPr lang="en-US" dirty="0"/>
          </a:p>
        </p:txBody>
      </p:sp>
      <p:sp>
        <p:nvSpPr>
          <p:cNvPr id="1030" name="Rectangle 6"/>
          <p:cNvSpPr>
            <a:spLocks noGrp="1" noChangeArrowheads="1"/>
          </p:cNvSpPr>
          <p:nvPr>
            <p:ph type="sldNum" sz="quarter" idx="4"/>
          </p:nvPr>
        </p:nvSpPr>
        <p:spPr bwMode="auto">
          <a:xfrm>
            <a:off x="22936200" y="40962263"/>
            <a:ext cx="6667500" cy="2997200"/>
          </a:xfrm>
          <a:prstGeom prst="rect">
            <a:avLst/>
          </a:prstGeom>
          <a:noFill/>
          <a:ln w="9525">
            <a:noFill/>
            <a:miter lim="800000"/>
            <a:headEnd/>
            <a:tailEnd/>
          </a:ln>
          <a:effectLst/>
        </p:spPr>
        <p:txBody>
          <a:bodyPr vert="horz" wrap="square" lIns="439781" tIns="219890" rIns="439781" bIns="219890" numCol="1" anchor="t" anchorCtr="0" compatLnSpc="1">
            <a:prstTxWarp prst="textNoShape">
              <a:avLst/>
            </a:prstTxWarp>
          </a:bodyPr>
          <a:lstStyle>
            <a:lvl1pPr algn="r">
              <a:defRPr sz="6700">
                <a:cs typeface="+mn-cs"/>
              </a:defRPr>
            </a:lvl1pPr>
          </a:lstStyle>
          <a:p>
            <a:pPr>
              <a:defRPr/>
            </a:pPr>
            <a:fld id="{B665D7C0-8DCE-46DD-BA51-7E603F14AE01}"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97375" rtl="0" eaLnBrk="0" fontAlgn="base" hangingPunct="0">
        <a:spcBef>
          <a:spcPct val="0"/>
        </a:spcBef>
        <a:spcAft>
          <a:spcPct val="0"/>
        </a:spcAft>
        <a:defRPr sz="21200">
          <a:solidFill>
            <a:schemeClr val="tx2"/>
          </a:solidFill>
          <a:latin typeface="+mj-lt"/>
          <a:ea typeface="+mj-ea"/>
          <a:cs typeface="+mj-cs"/>
        </a:defRPr>
      </a:lvl1pPr>
      <a:lvl2pPr algn="ctr" defTabSz="4397375" rtl="0" eaLnBrk="0" fontAlgn="base" hangingPunct="0">
        <a:spcBef>
          <a:spcPct val="0"/>
        </a:spcBef>
        <a:spcAft>
          <a:spcPct val="0"/>
        </a:spcAft>
        <a:defRPr sz="21200">
          <a:solidFill>
            <a:schemeClr val="tx2"/>
          </a:solidFill>
          <a:latin typeface="Times New Roman" pitchFamily="18" charset="0"/>
        </a:defRPr>
      </a:lvl2pPr>
      <a:lvl3pPr algn="ctr" defTabSz="4397375" rtl="0" eaLnBrk="0" fontAlgn="base" hangingPunct="0">
        <a:spcBef>
          <a:spcPct val="0"/>
        </a:spcBef>
        <a:spcAft>
          <a:spcPct val="0"/>
        </a:spcAft>
        <a:defRPr sz="21200">
          <a:solidFill>
            <a:schemeClr val="tx2"/>
          </a:solidFill>
          <a:latin typeface="Times New Roman" pitchFamily="18" charset="0"/>
        </a:defRPr>
      </a:lvl3pPr>
      <a:lvl4pPr algn="ctr" defTabSz="4397375" rtl="0" eaLnBrk="0" fontAlgn="base" hangingPunct="0">
        <a:spcBef>
          <a:spcPct val="0"/>
        </a:spcBef>
        <a:spcAft>
          <a:spcPct val="0"/>
        </a:spcAft>
        <a:defRPr sz="21200">
          <a:solidFill>
            <a:schemeClr val="tx2"/>
          </a:solidFill>
          <a:latin typeface="Times New Roman" pitchFamily="18" charset="0"/>
        </a:defRPr>
      </a:lvl4pPr>
      <a:lvl5pPr algn="ctr" defTabSz="4397375" rtl="0" eaLnBrk="0" fontAlgn="base" hangingPunct="0">
        <a:spcBef>
          <a:spcPct val="0"/>
        </a:spcBef>
        <a:spcAft>
          <a:spcPct val="0"/>
        </a:spcAft>
        <a:defRPr sz="21200">
          <a:solidFill>
            <a:schemeClr val="tx2"/>
          </a:solidFill>
          <a:latin typeface="Times New Roman" pitchFamily="18" charset="0"/>
        </a:defRPr>
      </a:lvl5pPr>
      <a:lvl6pPr marL="457200" algn="ctr" defTabSz="4397375" rtl="0" fontAlgn="base">
        <a:spcBef>
          <a:spcPct val="0"/>
        </a:spcBef>
        <a:spcAft>
          <a:spcPct val="0"/>
        </a:spcAft>
        <a:defRPr sz="21200">
          <a:solidFill>
            <a:schemeClr val="tx2"/>
          </a:solidFill>
          <a:latin typeface="Times New Roman" pitchFamily="18" charset="0"/>
        </a:defRPr>
      </a:lvl6pPr>
      <a:lvl7pPr marL="914400" algn="ctr" defTabSz="4397375" rtl="0" fontAlgn="base">
        <a:spcBef>
          <a:spcPct val="0"/>
        </a:spcBef>
        <a:spcAft>
          <a:spcPct val="0"/>
        </a:spcAft>
        <a:defRPr sz="21200">
          <a:solidFill>
            <a:schemeClr val="tx2"/>
          </a:solidFill>
          <a:latin typeface="Times New Roman" pitchFamily="18" charset="0"/>
        </a:defRPr>
      </a:lvl7pPr>
      <a:lvl8pPr marL="1371600" algn="ctr" defTabSz="4397375" rtl="0" fontAlgn="base">
        <a:spcBef>
          <a:spcPct val="0"/>
        </a:spcBef>
        <a:spcAft>
          <a:spcPct val="0"/>
        </a:spcAft>
        <a:defRPr sz="21200">
          <a:solidFill>
            <a:schemeClr val="tx2"/>
          </a:solidFill>
          <a:latin typeface="Times New Roman" pitchFamily="18" charset="0"/>
        </a:defRPr>
      </a:lvl8pPr>
      <a:lvl9pPr marL="1828800" algn="ctr" defTabSz="4397375" rtl="0" fontAlgn="base">
        <a:spcBef>
          <a:spcPct val="0"/>
        </a:spcBef>
        <a:spcAft>
          <a:spcPct val="0"/>
        </a:spcAft>
        <a:defRPr sz="21200">
          <a:solidFill>
            <a:schemeClr val="tx2"/>
          </a:solidFill>
          <a:latin typeface="Times New Roman" pitchFamily="18" charset="0"/>
        </a:defRPr>
      </a:lvl9pPr>
    </p:titleStyle>
    <p:bodyStyle>
      <a:lvl1pPr marL="1649413" indent="-1649413" algn="l" defTabSz="4397375" rtl="0" eaLnBrk="0" fontAlgn="base" hangingPunct="0">
        <a:spcBef>
          <a:spcPct val="20000"/>
        </a:spcBef>
        <a:spcAft>
          <a:spcPct val="0"/>
        </a:spcAft>
        <a:buChar char="•"/>
        <a:defRPr sz="15400">
          <a:solidFill>
            <a:schemeClr val="tx1"/>
          </a:solidFill>
          <a:latin typeface="+mn-lt"/>
          <a:ea typeface="+mn-ea"/>
          <a:cs typeface="+mn-cs"/>
        </a:defRPr>
      </a:lvl1pPr>
      <a:lvl2pPr marL="3573463" indent="-1374775" algn="l" defTabSz="4397375" rtl="0" eaLnBrk="0" fontAlgn="base" hangingPunct="0">
        <a:spcBef>
          <a:spcPct val="20000"/>
        </a:spcBef>
        <a:spcAft>
          <a:spcPct val="0"/>
        </a:spcAft>
        <a:buChar char="–"/>
        <a:defRPr sz="13500">
          <a:solidFill>
            <a:schemeClr val="tx1"/>
          </a:solidFill>
          <a:latin typeface="+mn-lt"/>
        </a:defRPr>
      </a:lvl2pPr>
      <a:lvl3pPr marL="5497513" indent="-1100138" algn="l" defTabSz="4397375" rtl="0" eaLnBrk="0" fontAlgn="base" hangingPunct="0">
        <a:spcBef>
          <a:spcPct val="20000"/>
        </a:spcBef>
        <a:spcAft>
          <a:spcPct val="0"/>
        </a:spcAft>
        <a:buChar char="•"/>
        <a:defRPr sz="11500">
          <a:solidFill>
            <a:schemeClr val="tx1"/>
          </a:solidFill>
          <a:latin typeface="+mn-lt"/>
        </a:defRPr>
      </a:lvl3pPr>
      <a:lvl4pPr marL="7696200" indent="-1100138" algn="l" defTabSz="4397375" rtl="0" eaLnBrk="0" fontAlgn="base" hangingPunct="0">
        <a:spcBef>
          <a:spcPct val="20000"/>
        </a:spcBef>
        <a:spcAft>
          <a:spcPct val="0"/>
        </a:spcAft>
        <a:buChar char="–"/>
        <a:defRPr sz="9600">
          <a:solidFill>
            <a:schemeClr val="tx1"/>
          </a:solidFill>
          <a:latin typeface="+mn-lt"/>
        </a:defRPr>
      </a:lvl4pPr>
      <a:lvl5pPr marL="9894888" indent="-1098550" algn="l" defTabSz="4397375" rtl="0" eaLnBrk="0" fontAlgn="base" hangingPunct="0">
        <a:spcBef>
          <a:spcPct val="20000"/>
        </a:spcBef>
        <a:spcAft>
          <a:spcPct val="0"/>
        </a:spcAft>
        <a:buChar char="»"/>
        <a:defRPr sz="9600">
          <a:solidFill>
            <a:schemeClr val="tx1"/>
          </a:solidFill>
          <a:latin typeface="+mn-lt"/>
        </a:defRPr>
      </a:lvl5pPr>
      <a:lvl6pPr marL="10352088" indent="-1098550" algn="l" defTabSz="4397375" rtl="0" fontAlgn="base">
        <a:spcBef>
          <a:spcPct val="20000"/>
        </a:spcBef>
        <a:spcAft>
          <a:spcPct val="0"/>
        </a:spcAft>
        <a:buChar char="»"/>
        <a:defRPr sz="9600">
          <a:solidFill>
            <a:schemeClr val="tx1"/>
          </a:solidFill>
          <a:latin typeface="+mn-lt"/>
        </a:defRPr>
      </a:lvl6pPr>
      <a:lvl7pPr marL="10809288" indent="-1098550" algn="l" defTabSz="4397375" rtl="0" fontAlgn="base">
        <a:spcBef>
          <a:spcPct val="20000"/>
        </a:spcBef>
        <a:spcAft>
          <a:spcPct val="0"/>
        </a:spcAft>
        <a:buChar char="»"/>
        <a:defRPr sz="9600">
          <a:solidFill>
            <a:schemeClr val="tx1"/>
          </a:solidFill>
          <a:latin typeface="+mn-lt"/>
        </a:defRPr>
      </a:lvl7pPr>
      <a:lvl8pPr marL="11266488" indent="-1098550" algn="l" defTabSz="4397375" rtl="0" fontAlgn="base">
        <a:spcBef>
          <a:spcPct val="20000"/>
        </a:spcBef>
        <a:spcAft>
          <a:spcPct val="0"/>
        </a:spcAft>
        <a:buChar char="»"/>
        <a:defRPr sz="9600">
          <a:solidFill>
            <a:schemeClr val="tx1"/>
          </a:solidFill>
          <a:latin typeface="+mn-lt"/>
        </a:defRPr>
      </a:lvl8pPr>
      <a:lvl9pPr marL="11723688" indent="-1098550" algn="l" defTabSz="4397375"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BCE292"/>
        </a:solidFill>
        <a:effectLst/>
      </p:bgPr>
    </p:bg>
    <p:spTree>
      <p:nvGrpSpPr>
        <p:cNvPr id="1" name=""/>
        <p:cNvGrpSpPr/>
        <p:nvPr/>
      </p:nvGrpSpPr>
      <p:grpSpPr>
        <a:xfrm>
          <a:off x="0" y="0"/>
          <a:ext cx="0" cy="0"/>
          <a:chOff x="0" y="0"/>
          <a:chExt cx="0" cy="0"/>
        </a:xfrm>
      </p:grpSpPr>
      <p:sp>
        <p:nvSpPr>
          <p:cNvPr id="2" name="WordArt 2"/>
          <p:cNvSpPr>
            <a:spLocks noChangeArrowheads="1" noChangeShapeType="1" noTextEdit="1"/>
          </p:cNvSpPr>
          <p:nvPr/>
        </p:nvSpPr>
        <p:spPr bwMode="auto">
          <a:xfrm>
            <a:off x="685800" y="838200"/>
            <a:ext cx="30480000" cy="1752600"/>
          </a:xfrm>
          <a:prstGeom prst="rect">
            <a:avLst/>
          </a:prstGeom>
        </p:spPr>
        <p:txBody>
          <a:bodyPr wrap="none" fromWordArt="1">
            <a:prstTxWarp prst="textPlain">
              <a:avLst>
                <a:gd name="adj" fmla="val 50000"/>
              </a:avLst>
            </a:prstTxWarp>
          </a:bodyPr>
          <a:lstStyle/>
          <a:p>
            <a:pPr algn="ctr"/>
            <a:r>
              <a:rPr lang="en-US" b="1" kern="10" dirty="0" smtClean="0">
                <a:ln w="9525">
                  <a:noFill/>
                  <a:round/>
                  <a:headEnd/>
                  <a:tailEnd/>
                </a:ln>
                <a:solidFill>
                  <a:schemeClr val="tx1">
                    <a:lumMod val="75000"/>
                    <a:lumOff val="25000"/>
                  </a:schemeClr>
                </a:solidFill>
                <a:effectLst>
                  <a:outerShdw dist="38100" dir="2700000" algn="tl" rotWithShape="0">
                    <a:srgbClr val="000000">
                      <a:alpha val="43137"/>
                    </a:srgbClr>
                  </a:outerShdw>
                </a:effectLst>
                <a:latin typeface="Calibri" pitchFamily="34" charset="0"/>
              </a:rPr>
              <a:t>WILDLIFE MANAGEMENT &amp; UTILISATION </a:t>
            </a:r>
            <a:r>
              <a:rPr lang="en-US" b="1" kern="10" dirty="0">
                <a:ln w="9525">
                  <a:noFill/>
                  <a:round/>
                  <a:headEnd/>
                  <a:tailEnd/>
                </a:ln>
                <a:solidFill>
                  <a:schemeClr val="tx1">
                    <a:lumMod val="75000"/>
                    <a:lumOff val="25000"/>
                  </a:schemeClr>
                </a:solidFill>
                <a:effectLst>
                  <a:outerShdw dist="38100" dir="2700000" algn="tl" rotWithShape="0">
                    <a:srgbClr val="000000">
                      <a:alpha val="43137"/>
                    </a:srgbClr>
                  </a:outerShdw>
                </a:effectLst>
                <a:latin typeface="Calibri" pitchFamily="34" charset="0"/>
              </a:rPr>
              <a:t>PLAN</a:t>
            </a:r>
            <a:endParaRPr lang="en-GB" b="1" kern="10" dirty="0">
              <a:ln w="9525">
                <a:noFill/>
                <a:round/>
                <a:headEnd/>
                <a:tailEnd/>
              </a:ln>
              <a:solidFill>
                <a:schemeClr val="tx1">
                  <a:lumMod val="75000"/>
                  <a:lumOff val="25000"/>
                </a:schemeClr>
              </a:solidFill>
              <a:effectLst>
                <a:outerShdw dist="38100" dir="2700000" algn="tl" rotWithShape="0">
                  <a:srgbClr val="000000">
                    <a:alpha val="43137"/>
                  </a:srgbClr>
                </a:outerShdw>
              </a:effectLst>
              <a:latin typeface="Calibri" pitchFamily="34" charset="0"/>
            </a:endParaRPr>
          </a:p>
        </p:txBody>
      </p:sp>
      <p:sp>
        <p:nvSpPr>
          <p:cNvPr id="3" name="Text Box 7178"/>
          <p:cNvSpPr txBox="1">
            <a:spLocks noChangeArrowheads="1"/>
          </p:cNvSpPr>
          <p:nvPr/>
        </p:nvSpPr>
        <p:spPr bwMode="auto">
          <a:xfrm>
            <a:off x="685800" y="2895601"/>
            <a:ext cx="30556200" cy="2895765"/>
          </a:xfrm>
          <a:prstGeom prst="rect">
            <a:avLst/>
          </a:prstGeom>
          <a:solidFill>
            <a:srgbClr val="DAEFC3">
              <a:alpha val="49020"/>
            </a:srgbClr>
          </a:solidFill>
          <a:ln w="50800">
            <a:solidFill>
              <a:schemeClr val="bg2">
                <a:lumMod val="75000"/>
              </a:schemeClr>
            </a:solidFill>
            <a:miter lim="800000"/>
            <a:headEnd/>
            <a:tailEnd/>
          </a:ln>
        </p:spPr>
        <p:txBody>
          <a:bodyPr wrap="square" tIns="108000" bIns="108000">
            <a:spAutoFit/>
          </a:bodyPr>
          <a:lstStyle/>
          <a:p>
            <a:pPr algn="ctr">
              <a:spcBef>
                <a:spcPts val="1800"/>
              </a:spcBef>
              <a:defRPr/>
            </a:pPr>
            <a:r>
              <a:rPr lang="en-US" sz="6600" b="1" i="1" dirty="0">
                <a:latin typeface="Calibri" pitchFamily="34" charset="0"/>
                <a:cs typeface="+mn-cs"/>
              </a:rPr>
              <a:t>VISION</a:t>
            </a:r>
          </a:p>
          <a:p>
            <a:pPr algn="ctr"/>
            <a:r>
              <a:rPr lang="en-US" sz="5400" dirty="0" smtClean="0">
                <a:latin typeface="Calibri" pitchFamily="34" charset="0"/>
              </a:rPr>
              <a:t>The inhabitants of </a:t>
            </a:r>
            <a:r>
              <a:rPr lang="en-US" sz="5400" dirty="0" err="1" smtClean="0">
                <a:latin typeface="Calibri" pitchFamily="34" charset="0"/>
              </a:rPr>
              <a:t>Sesfontein</a:t>
            </a:r>
            <a:r>
              <a:rPr lang="en-US" sz="5400" dirty="0" smtClean="0">
                <a:latin typeface="Calibri" pitchFamily="34" charset="0"/>
              </a:rPr>
              <a:t> Conservancy benefit from its wildlife and other natural resources through </a:t>
            </a:r>
          </a:p>
          <a:p>
            <a:pPr algn="ctr"/>
            <a:r>
              <a:rPr lang="en-US" sz="5400" dirty="0" smtClean="0">
                <a:latin typeface="Calibri" pitchFamily="34" charset="0"/>
              </a:rPr>
              <a:t>good management and conservation</a:t>
            </a:r>
            <a:endParaRPr lang="en-GB" sz="5400" dirty="0">
              <a:latin typeface="Calibri" pitchFamily="34" charset="0"/>
            </a:endParaRPr>
          </a:p>
        </p:txBody>
      </p:sp>
      <p:sp>
        <p:nvSpPr>
          <p:cNvPr id="4" name="TextBox 33"/>
          <p:cNvSpPr txBox="1">
            <a:spLocks noChangeArrowheads="1"/>
          </p:cNvSpPr>
          <p:nvPr/>
        </p:nvSpPr>
        <p:spPr bwMode="auto">
          <a:xfrm>
            <a:off x="14859000" y="31546800"/>
            <a:ext cx="16470706" cy="12711172"/>
          </a:xfrm>
          <a:prstGeom prst="rect">
            <a:avLst/>
          </a:prstGeom>
          <a:solidFill>
            <a:schemeClr val="accent1">
              <a:lumMod val="50000"/>
            </a:schemeClr>
          </a:solidFill>
          <a:ln w="9525">
            <a:solidFill>
              <a:schemeClr val="tx1"/>
            </a:solidFill>
            <a:miter lim="800000"/>
            <a:headEnd/>
            <a:tailEnd/>
          </a:ln>
        </p:spPr>
        <p:txBody>
          <a:bodyPr wrap="square">
            <a:spAutoFit/>
          </a:bodyPr>
          <a:lstStyle/>
          <a:p>
            <a:pPr algn="ctr">
              <a:defRPr/>
            </a:pPr>
            <a:r>
              <a:rPr lang="en-US" b="1" dirty="0">
                <a:solidFill>
                  <a:schemeClr val="bg1"/>
                </a:solidFill>
                <a:latin typeface="Calibri" pitchFamily="34" charset="0"/>
                <a:cs typeface="+mn-cs"/>
              </a:rPr>
              <a:t>RECOMMENDED HARVEST OFF-TAKE </a:t>
            </a:r>
            <a:r>
              <a:rPr lang="en-US" b="1" dirty="0" smtClean="0">
                <a:solidFill>
                  <a:schemeClr val="bg1"/>
                </a:solidFill>
                <a:latin typeface="Calibri" pitchFamily="34" charset="0"/>
                <a:cs typeface="+mn-cs"/>
              </a:rPr>
              <a:t>RATES</a:t>
            </a:r>
          </a:p>
          <a:p>
            <a:pPr algn="ctr">
              <a:defRPr/>
            </a:pPr>
            <a:endParaRPr lang="en-US" sz="2000" b="1" dirty="0">
              <a:solidFill>
                <a:schemeClr val="bg1"/>
              </a:solidFill>
              <a:latin typeface="Calibri" pitchFamily="34" charset="0"/>
              <a:cs typeface="+mn-cs"/>
            </a:endParaRPr>
          </a:p>
          <a:p>
            <a:pPr algn="ctr">
              <a:defRPr/>
            </a:pPr>
            <a:r>
              <a:rPr lang="en-US" sz="3200" dirty="0">
                <a:solidFill>
                  <a:schemeClr val="bg1"/>
                </a:solidFill>
                <a:latin typeface="Calibri" pitchFamily="34" charset="0"/>
                <a:cs typeface="+mn-cs"/>
              </a:rPr>
              <a:t>Off-take rates &amp; types of off-take change as desired population densities are </a:t>
            </a:r>
            <a:r>
              <a:rPr lang="en-US" sz="3200" dirty="0" smtClean="0">
                <a:solidFill>
                  <a:schemeClr val="bg1"/>
                </a:solidFill>
                <a:latin typeface="Calibri" pitchFamily="34" charset="0"/>
                <a:cs typeface="+mn-cs"/>
              </a:rPr>
              <a:t>reached</a:t>
            </a:r>
          </a:p>
          <a:p>
            <a:pPr algn="ctr">
              <a:defRPr/>
            </a:pPr>
            <a:endParaRPr lang="en-US" sz="3200" dirty="0" smtClean="0">
              <a:solidFill>
                <a:schemeClr val="bg1"/>
              </a:solidFill>
              <a:latin typeface="Calibri" pitchFamily="34" charset="0"/>
              <a:cs typeface="+mn-cs"/>
            </a:endParaRPr>
          </a:p>
          <a:p>
            <a:pPr algn="ctr">
              <a:defRPr/>
            </a:pPr>
            <a:endParaRPr lang="en-US" sz="3200" dirty="0" smtClean="0">
              <a:solidFill>
                <a:schemeClr val="bg1"/>
              </a:solidFill>
              <a:latin typeface="Calibri" pitchFamily="34" charset="0"/>
              <a:cs typeface="+mn-cs"/>
            </a:endParaRPr>
          </a:p>
          <a:p>
            <a:pPr algn="ctr">
              <a:defRPr/>
            </a:pPr>
            <a:endParaRPr lang="en-US" dirty="0" smtClean="0">
              <a:solidFill>
                <a:schemeClr val="bg1"/>
              </a:solidFill>
              <a:latin typeface="Calibri" pitchFamily="34" charset="0"/>
              <a:cs typeface="+mn-cs"/>
            </a:endParaRPr>
          </a:p>
          <a:p>
            <a:pPr algn="ctr">
              <a:defRPr/>
            </a:pPr>
            <a:endParaRPr lang="en-US" dirty="0" smtClean="0">
              <a:solidFill>
                <a:schemeClr val="bg1"/>
              </a:solidFill>
              <a:latin typeface="Calibri" pitchFamily="34" charset="0"/>
              <a:cs typeface="+mn-cs"/>
            </a:endParaRPr>
          </a:p>
          <a:p>
            <a:pPr algn="ctr">
              <a:defRPr/>
            </a:pPr>
            <a:endParaRPr lang="en-US" dirty="0" smtClean="0">
              <a:solidFill>
                <a:schemeClr val="bg1"/>
              </a:solidFill>
              <a:latin typeface="Calibri" pitchFamily="34" charset="0"/>
              <a:cs typeface="+mn-cs"/>
            </a:endParaRPr>
          </a:p>
          <a:p>
            <a:pPr algn="ctr">
              <a:defRPr/>
            </a:pPr>
            <a:endParaRPr lang="en-US" dirty="0" smtClean="0">
              <a:solidFill>
                <a:schemeClr val="bg1"/>
              </a:solidFill>
              <a:latin typeface="Calibri" pitchFamily="34" charset="0"/>
              <a:cs typeface="+mn-cs"/>
            </a:endParaRPr>
          </a:p>
          <a:p>
            <a:pPr algn="ctr">
              <a:defRPr/>
            </a:pPr>
            <a:endParaRPr lang="en-US" dirty="0">
              <a:solidFill>
                <a:schemeClr val="bg1"/>
              </a:solidFill>
              <a:latin typeface="Calibri" pitchFamily="34" charset="0"/>
              <a:cs typeface="+mn-cs"/>
            </a:endParaRPr>
          </a:p>
          <a:p>
            <a:pPr algn="ctr">
              <a:defRPr/>
            </a:pPr>
            <a:endParaRPr lang="en-US" sz="2800" b="1" dirty="0">
              <a:solidFill>
                <a:schemeClr val="bg1"/>
              </a:solidFill>
              <a:latin typeface="Calibri" pitchFamily="34" charset="0"/>
              <a:cs typeface="+mn-cs"/>
            </a:endParaRPr>
          </a:p>
          <a:p>
            <a:pPr algn="ctr">
              <a:defRPr/>
            </a:pPr>
            <a:endParaRPr lang="en-US" sz="2800" b="1" dirty="0">
              <a:solidFill>
                <a:schemeClr val="bg1"/>
              </a:solidFill>
              <a:latin typeface="Calibri" pitchFamily="34" charset="0"/>
              <a:cs typeface="+mn-cs"/>
            </a:endParaRPr>
          </a:p>
          <a:p>
            <a:pPr algn="ctr">
              <a:defRPr/>
            </a:pPr>
            <a:endParaRPr lang="en-US" sz="2800" b="1" dirty="0">
              <a:solidFill>
                <a:schemeClr val="bg1"/>
              </a:solidFill>
              <a:latin typeface="Calibri" pitchFamily="34" charset="0"/>
              <a:cs typeface="+mn-cs"/>
            </a:endParaRPr>
          </a:p>
          <a:p>
            <a:pPr algn="ctr">
              <a:defRPr/>
            </a:pPr>
            <a:endParaRPr lang="en-US" sz="2800" b="1" dirty="0">
              <a:solidFill>
                <a:schemeClr val="bg1"/>
              </a:solidFill>
              <a:latin typeface="Calibri" pitchFamily="34" charset="0"/>
              <a:cs typeface="+mn-cs"/>
            </a:endParaRPr>
          </a:p>
          <a:p>
            <a:pPr algn="ctr">
              <a:defRPr/>
            </a:pPr>
            <a:endParaRPr lang="en-US" sz="2800" b="1" dirty="0">
              <a:solidFill>
                <a:schemeClr val="bg1"/>
              </a:solidFill>
              <a:latin typeface="Calibri" pitchFamily="34" charset="0"/>
              <a:cs typeface="+mn-cs"/>
            </a:endParaRPr>
          </a:p>
          <a:p>
            <a:pPr algn="ctr">
              <a:defRPr/>
            </a:pPr>
            <a:endParaRPr lang="en-US" sz="2800" b="1" dirty="0">
              <a:solidFill>
                <a:schemeClr val="bg1"/>
              </a:solidFill>
              <a:latin typeface="Calibri" pitchFamily="34" charset="0"/>
              <a:cs typeface="+mn-cs"/>
            </a:endParaRPr>
          </a:p>
          <a:p>
            <a:pPr algn="ctr">
              <a:defRPr/>
            </a:pPr>
            <a:endParaRPr lang="en-US" sz="2800" b="1" dirty="0">
              <a:solidFill>
                <a:schemeClr val="bg1"/>
              </a:solidFill>
              <a:latin typeface="Calibri" pitchFamily="34" charset="0"/>
              <a:cs typeface="+mn-cs"/>
            </a:endParaRPr>
          </a:p>
          <a:p>
            <a:pPr algn="ctr">
              <a:defRPr/>
            </a:pPr>
            <a:endParaRPr lang="en-US" sz="2800" b="1" dirty="0">
              <a:solidFill>
                <a:schemeClr val="bg1"/>
              </a:solidFill>
              <a:latin typeface="Calibri" pitchFamily="34" charset="0"/>
              <a:cs typeface="+mn-cs"/>
            </a:endParaRPr>
          </a:p>
          <a:p>
            <a:pPr algn="ctr">
              <a:defRPr/>
            </a:pPr>
            <a:endParaRPr lang="en-GB" b="1" dirty="0">
              <a:solidFill>
                <a:srgbClr val="FF0000"/>
              </a:solidFill>
              <a:latin typeface="Calibri" pitchFamily="34" charset="0"/>
              <a:cs typeface="+mn-cs"/>
            </a:endParaRPr>
          </a:p>
          <a:p>
            <a:pPr algn="ctr">
              <a:defRPr/>
            </a:pPr>
            <a:endParaRPr lang="en-US" b="1" dirty="0">
              <a:solidFill>
                <a:schemeClr val="bg1"/>
              </a:solidFill>
              <a:latin typeface="Calibri" pitchFamily="34" charset="0"/>
              <a:cs typeface="+mn-cs"/>
            </a:endParaRPr>
          </a:p>
          <a:p>
            <a:pPr algn="ctr">
              <a:defRPr/>
            </a:pPr>
            <a:endParaRPr lang="en-US" b="1" dirty="0">
              <a:solidFill>
                <a:schemeClr val="bg1"/>
              </a:solidFill>
              <a:latin typeface="Calibri" pitchFamily="34" charset="0"/>
              <a:cs typeface="+mn-cs"/>
            </a:endParaRPr>
          </a:p>
          <a:p>
            <a:pPr algn="ctr">
              <a:defRPr/>
            </a:pPr>
            <a:endParaRPr lang="en-US" b="1" dirty="0">
              <a:solidFill>
                <a:schemeClr val="bg1"/>
              </a:solidFill>
              <a:latin typeface="Calibri" pitchFamily="34" charset="0"/>
              <a:cs typeface="+mn-cs"/>
            </a:endParaRPr>
          </a:p>
          <a:p>
            <a:pPr algn="ctr">
              <a:defRPr/>
            </a:pPr>
            <a:endParaRPr lang="en-US" b="1" dirty="0">
              <a:solidFill>
                <a:schemeClr val="bg1"/>
              </a:solidFill>
              <a:latin typeface="Calibri" pitchFamily="34" charset="0"/>
              <a:cs typeface="+mn-cs"/>
            </a:endParaRPr>
          </a:p>
          <a:p>
            <a:pPr>
              <a:defRPr/>
            </a:pPr>
            <a:endParaRPr lang="en-US" sz="1600" b="1" dirty="0" smtClean="0">
              <a:solidFill>
                <a:schemeClr val="bg1"/>
              </a:solidFill>
              <a:latin typeface="Calibri" pitchFamily="34" charset="0"/>
              <a:cs typeface="+mn-cs"/>
            </a:endParaRPr>
          </a:p>
          <a:p>
            <a:pPr marL="108000">
              <a:defRPr/>
            </a:pPr>
            <a:r>
              <a:rPr lang="en-US" b="1" dirty="0" smtClean="0">
                <a:solidFill>
                  <a:schemeClr val="bg1"/>
                </a:solidFill>
                <a:latin typeface="Calibri" pitchFamily="34" charset="0"/>
                <a:cs typeface="+mn-cs"/>
              </a:rPr>
              <a:t> </a:t>
            </a:r>
            <a:r>
              <a:rPr lang="en-US" sz="3200" b="1" dirty="0">
                <a:solidFill>
                  <a:schemeClr val="bg1"/>
                </a:solidFill>
                <a:latin typeface="Calibri" pitchFamily="34" charset="0"/>
                <a:cs typeface="+mn-cs"/>
              </a:rPr>
              <a:t>#     Only males will be hunted until desired population sizes are reached</a:t>
            </a:r>
            <a:endParaRPr lang="en-GB" sz="3200" b="1" dirty="0">
              <a:solidFill>
                <a:schemeClr val="bg1"/>
              </a:solidFill>
              <a:latin typeface="Calibri" pitchFamily="34" charset="0"/>
              <a:cs typeface="+mn-cs"/>
            </a:endParaRPr>
          </a:p>
          <a:p>
            <a:pPr marL="108000">
              <a:defRPr/>
            </a:pPr>
            <a:r>
              <a:rPr lang="en-US" sz="3200" b="1" dirty="0">
                <a:solidFill>
                  <a:schemeClr val="bg1"/>
                </a:solidFill>
                <a:latin typeface="Calibri" pitchFamily="34" charset="0"/>
                <a:cs typeface="+mn-cs"/>
              </a:rPr>
              <a:t>##  Females may be harvested once desired population sizes have been reached </a:t>
            </a:r>
          </a:p>
        </p:txBody>
      </p:sp>
      <p:graphicFrame>
        <p:nvGraphicFramePr>
          <p:cNvPr id="12" name="Table 11"/>
          <p:cNvGraphicFramePr>
            <a:graphicFrameLocks noGrp="1"/>
          </p:cNvGraphicFramePr>
          <p:nvPr/>
        </p:nvGraphicFramePr>
        <p:xfrm>
          <a:off x="685800" y="5842301"/>
          <a:ext cx="14020800" cy="30374474"/>
        </p:xfrm>
        <a:graphic>
          <a:graphicData uri="http://schemas.openxmlformats.org/drawingml/2006/table">
            <a:tbl>
              <a:tblPr firstRow="1" bandRow="1">
                <a:tableStyleId>{08FB837D-C827-4EFA-A057-4D05807E0F7C}</a:tableStyleId>
              </a:tblPr>
              <a:tblGrid>
                <a:gridCol w="701040"/>
                <a:gridCol w="4064651"/>
                <a:gridCol w="9255109"/>
              </a:tblGrid>
              <a:tr h="790148">
                <a:tc>
                  <a:txBody>
                    <a:bodyPr/>
                    <a:lstStyle/>
                    <a:p>
                      <a:pPr marL="180000"/>
                      <a:endParaRPr lang="en-GB" dirty="0">
                        <a:solidFill>
                          <a:schemeClr val="tx1"/>
                        </a:solidFill>
                        <a:latin typeface="Calibri" pitchFamily="34" charset="0"/>
                      </a:endParaRPr>
                    </a:p>
                  </a:txBody>
                  <a:tcPr>
                    <a:lnL w="12700" cap="flat" cmpd="sng" algn="ctr">
                      <a:solidFill>
                        <a:srgbClr val="1E5C68"/>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1E5C68"/>
                      </a:solidFill>
                      <a:prstDash val="solid"/>
                      <a:round/>
                      <a:headEnd type="none" w="med" len="med"/>
                      <a:tailEnd type="none" w="med" len="med"/>
                    </a:lnT>
                    <a:lnB w="12700" cap="flat" cmpd="sng" algn="ctr">
                      <a:solidFill>
                        <a:srgbClr val="1E5C68"/>
                      </a:solidFill>
                      <a:prstDash val="solid"/>
                      <a:round/>
                      <a:headEnd type="none" w="med" len="med"/>
                      <a:tailEnd type="none" w="med" len="med"/>
                    </a:lnB>
                    <a:solidFill>
                      <a:srgbClr val="1E5C68"/>
                    </a:solidFill>
                  </a:tcPr>
                </a:tc>
                <a:tc>
                  <a:txBody>
                    <a:bodyPr/>
                    <a:lstStyle/>
                    <a:p>
                      <a:pPr marL="180000"/>
                      <a:r>
                        <a:rPr lang="en-US" sz="3600" dirty="0" smtClean="0">
                          <a:latin typeface="Calibri" pitchFamily="34" charset="0"/>
                        </a:rPr>
                        <a:t>OBJECTIVES:</a:t>
                      </a:r>
                      <a:endParaRPr lang="en-GB" sz="3600" dirty="0">
                        <a:solidFill>
                          <a:schemeClr val="tx1"/>
                        </a:solidFill>
                        <a:latin typeface="Calibri" pitchFamily="34" charset="0"/>
                      </a:endParaRPr>
                    </a:p>
                  </a:txBody>
                  <a:tcPr>
                    <a:lnL w="12700" cap="flat" cmpd="sng" algn="ctr">
                      <a:noFill/>
                      <a:prstDash val="solid"/>
                      <a:round/>
                      <a:headEnd type="none" w="med" len="med"/>
                      <a:tailEnd type="none" w="med" len="med"/>
                    </a:lnL>
                    <a:lnR w="12700" cap="flat" cmpd="sng" algn="ctr">
                      <a:solidFill>
                        <a:srgbClr val="97D5E1"/>
                      </a:solidFill>
                      <a:prstDash val="solid"/>
                      <a:round/>
                      <a:headEnd type="none" w="med" len="med"/>
                      <a:tailEnd type="none" w="med" len="med"/>
                    </a:lnR>
                    <a:lnT w="12700" cap="flat" cmpd="sng" algn="ctr">
                      <a:solidFill>
                        <a:srgbClr val="1E5C68"/>
                      </a:solidFill>
                      <a:prstDash val="solid"/>
                      <a:round/>
                      <a:headEnd type="none" w="med" len="med"/>
                      <a:tailEnd type="none" w="med" len="med"/>
                    </a:lnT>
                    <a:lnB w="12700" cap="flat" cmpd="sng" algn="ctr">
                      <a:solidFill>
                        <a:srgbClr val="1E5C68"/>
                      </a:solidFill>
                      <a:prstDash val="solid"/>
                      <a:round/>
                      <a:headEnd type="none" w="med" len="med"/>
                      <a:tailEnd type="none" w="med" len="med"/>
                    </a:lnB>
                    <a:solidFill>
                      <a:srgbClr val="1E5C68"/>
                    </a:solidFill>
                  </a:tcPr>
                </a:tc>
                <a:tc>
                  <a:txBody>
                    <a:bodyPr/>
                    <a:lstStyle/>
                    <a:p>
                      <a:pPr marL="180000"/>
                      <a:r>
                        <a:rPr lang="en-US" sz="3600" dirty="0" smtClean="0">
                          <a:latin typeface="Calibri" pitchFamily="34" charset="0"/>
                        </a:rPr>
                        <a:t>HOW TO ACHIEVE THESE</a:t>
                      </a:r>
                      <a:endParaRPr lang="en-GB" sz="3600" dirty="0">
                        <a:solidFill>
                          <a:schemeClr val="tx1"/>
                        </a:solidFill>
                        <a:latin typeface="Calibri" pitchFamily="34" charset="0"/>
                      </a:endParaRPr>
                    </a:p>
                  </a:txBody>
                  <a:tcPr>
                    <a:lnL w="12700" cap="flat" cmpd="sng" algn="ctr">
                      <a:solidFill>
                        <a:srgbClr val="97D5E1"/>
                      </a:solidFill>
                      <a:prstDash val="solid"/>
                      <a:round/>
                      <a:headEnd type="none" w="med" len="med"/>
                      <a:tailEnd type="none" w="med" len="med"/>
                    </a:lnL>
                    <a:lnR w="12700" cap="flat" cmpd="sng" algn="ctr">
                      <a:solidFill>
                        <a:srgbClr val="1E5C68"/>
                      </a:solidFill>
                      <a:prstDash val="solid"/>
                      <a:round/>
                      <a:headEnd type="none" w="med" len="med"/>
                      <a:tailEnd type="none" w="med" len="med"/>
                    </a:lnR>
                    <a:lnT w="12700" cap="flat" cmpd="sng" algn="ctr">
                      <a:solidFill>
                        <a:srgbClr val="1E5C68"/>
                      </a:solidFill>
                      <a:prstDash val="solid"/>
                      <a:round/>
                      <a:headEnd type="none" w="med" len="med"/>
                      <a:tailEnd type="none" w="med" len="med"/>
                    </a:lnT>
                    <a:lnB w="12700" cap="flat" cmpd="sng" algn="ctr">
                      <a:solidFill>
                        <a:srgbClr val="1E5C68"/>
                      </a:solidFill>
                      <a:prstDash val="solid"/>
                      <a:round/>
                      <a:headEnd type="none" w="med" len="med"/>
                      <a:tailEnd type="none" w="med" len="med"/>
                    </a:lnB>
                    <a:solidFill>
                      <a:srgbClr val="1E5C68"/>
                    </a:solidFill>
                  </a:tcPr>
                </a:tc>
              </a:tr>
              <a:tr h="2740151">
                <a:tc>
                  <a:txBody>
                    <a:bodyPr/>
                    <a:lstStyle/>
                    <a:p>
                      <a:pPr marL="180000" algn="r"/>
                      <a:r>
                        <a:rPr lang="en-US" sz="4400" dirty="0" smtClean="0">
                          <a:solidFill>
                            <a:schemeClr val="bg1"/>
                          </a:solidFill>
                          <a:latin typeface="Calibri" pitchFamily="34" charset="0"/>
                        </a:rPr>
                        <a:t>1</a:t>
                      </a:r>
                      <a:endParaRPr lang="en-GB" sz="4400" dirty="0">
                        <a:solidFill>
                          <a:schemeClr val="bg1"/>
                        </a:solidFill>
                        <a:latin typeface="Calibri" pitchFamily="34" charset="0"/>
                      </a:endParaRPr>
                    </a:p>
                  </a:txBody>
                  <a:tcPr>
                    <a:lnL w="12700" cap="flat" cmpd="sng" algn="ctr">
                      <a:solidFill>
                        <a:srgbClr val="1E5C68"/>
                      </a:solidFill>
                      <a:prstDash val="solid"/>
                      <a:round/>
                      <a:headEnd type="none" w="med" len="med"/>
                      <a:tailEnd type="none" w="med" len="med"/>
                    </a:lnL>
                    <a:lnR w="12700" cap="flat" cmpd="sng" algn="ctr">
                      <a:solidFill>
                        <a:srgbClr val="97D5E1"/>
                      </a:solidFill>
                      <a:prstDash val="solid"/>
                      <a:round/>
                      <a:headEnd type="none" w="med" len="med"/>
                      <a:tailEnd type="none" w="med" len="med"/>
                    </a:lnR>
                    <a:lnT w="12700" cap="flat" cmpd="sng" algn="ctr">
                      <a:solidFill>
                        <a:srgbClr val="1E5C68"/>
                      </a:solidFill>
                      <a:prstDash val="solid"/>
                      <a:round/>
                      <a:headEnd type="none" w="med" len="med"/>
                      <a:tailEnd type="none" w="med" len="med"/>
                    </a:lnT>
                    <a:lnB w="12700" cap="flat" cmpd="sng" algn="ctr">
                      <a:solidFill>
                        <a:srgbClr val="1E5C68"/>
                      </a:solidFill>
                      <a:prstDash val="solid"/>
                      <a:round/>
                      <a:headEnd type="none" w="med" len="med"/>
                      <a:tailEnd type="none" w="med" len="med"/>
                    </a:lnB>
                    <a:solidFill>
                      <a:srgbClr val="1E5C68"/>
                    </a:solidFill>
                  </a:tcPr>
                </a:tc>
                <a:tc>
                  <a:txBody>
                    <a:bodyPr/>
                    <a:lstStyle/>
                    <a:p>
                      <a:pPr marL="180000" marR="0" indent="0" algn="l" defTabSz="914400" rtl="0" eaLnBrk="1" fontAlgn="auto" latinLnBrk="0" hangingPunct="1">
                        <a:lnSpc>
                          <a:spcPct val="100000"/>
                        </a:lnSpc>
                        <a:spcBef>
                          <a:spcPts val="0"/>
                        </a:spcBef>
                        <a:spcAft>
                          <a:spcPts val="0"/>
                        </a:spcAft>
                        <a:buClrTx/>
                        <a:buSzTx/>
                        <a:buFontTx/>
                        <a:buNone/>
                        <a:tabLst/>
                        <a:defRPr/>
                      </a:pPr>
                      <a:r>
                        <a:rPr lang="en-US" sz="3600" b="1" dirty="0" smtClean="0">
                          <a:latin typeface="Calibri" pitchFamily="34" charset="0"/>
                        </a:rPr>
                        <a:t>To maximise</a:t>
                      </a:r>
                      <a:r>
                        <a:rPr lang="en-US" sz="3600" b="1" baseline="0" dirty="0" smtClean="0">
                          <a:latin typeface="Calibri" pitchFamily="34" charset="0"/>
                        </a:rPr>
                        <a:t> the potential of land uses through zonation</a:t>
                      </a:r>
                      <a:endParaRPr lang="en-US" sz="3600" b="1" dirty="0" smtClean="0">
                        <a:latin typeface="Calibri" pitchFamily="34" charset="0"/>
                      </a:endParaRPr>
                    </a:p>
                    <a:p>
                      <a:pPr marL="180000"/>
                      <a:endParaRPr lang="en-GB" sz="3600" b="1" dirty="0">
                        <a:solidFill>
                          <a:schemeClr val="tx1"/>
                        </a:solidFill>
                        <a:latin typeface="Calibri" pitchFamily="34" charset="0"/>
                      </a:endParaRPr>
                    </a:p>
                  </a:txBody>
                  <a:tcPr>
                    <a:lnL w="12700" cap="flat" cmpd="sng" algn="ctr">
                      <a:solidFill>
                        <a:srgbClr val="97D5E1"/>
                      </a:solidFill>
                      <a:prstDash val="solid"/>
                      <a:round/>
                      <a:headEnd type="none" w="med" len="med"/>
                      <a:tailEnd type="none" w="med" len="med"/>
                    </a:lnL>
                    <a:lnR w="12700" cap="flat" cmpd="sng" algn="ctr">
                      <a:solidFill>
                        <a:srgbClr val="1E5C68"/>
                      </a:solidFill>
                      <a:prstDash val="solid"/>
                      <a:round/>
                      <a:headEnd type="none" w="med" len="med"/>
                      <a:tailEnd type="none" w="med" len="med"/>
                    </a:lnR>
                    <a:lnT w="12700" cap="flat" cmpd="sng" algn="ctr">
                      <a:solidFill>
                        <a:srgbClr val="1E5C68"/>
                      </a:solidFill>
                      <a:prstDash val="solid"/>
                      <a:round/>
                      <a:headEnd type="none" w="med" len="med"/>
                      <a:tailEnd type="none" w="med" len="med"/>
                    </a:lnT>
                    <a:lnB w="12700" cap="flat" cmpd="sng" algn="ctr">
                      <a:solidFill>
                        <a:srgbClr val="1E5C68"/>
                      </a:solidFill>
                      <a:prstDash val="solid"/>
                      <a:round/>
                      <a:headEnd type="none" w="med" len="med"/>
                      <a:tailEnd type="none" w="med" len="med"/>
                    </a:lnB>
                    <a:solidFill>
                      <a:srgbClr val="5CBED2"/>
                    </a:solidFill>
                  </a:tcPr>
                </a:tc>
                <a:tc>
                  <a:txBody>
                    <a:bodyPr/>
                    <a:lstStyle/>
                    <a:p>
                      <a:pPr marL="180000">
                        <a:buFont typeface="Wingdings" pitchFamily="2" charset="2"/>
                        <a:buChar char="v"/>
                      </a:pPr>
                      <a:r>
                        <a:rPr lang="en-GB" sz="3400" dirty="0" smtClean="0">
                          <a:latin typeface="Calibri" pitchFamily="34" charset="0"/>
                        </a:rPr>
                        <a:t>Display the zonation map &amp; explain the rules to all members, TAs</a:t>
                      </a:r>
                      <a:r>
                        <a:rPr lang="en-GB" sz="3400" baseline="0" dirty="0" smtClean="0">
                          <a:latin typeface="Calibri" pitchFamily="34" charset="0"/>
                        </a:rPr>
                        <a:t> &amp; other stakeholders</a:t>
                      </a:r>
                      <a:r>
                        <a:rPr lang="en-GB" sz="3400" dirty="0" smtClean="0">
                          <a:latin typeface="Calibri" pitchFamily="34" charset="0"/>
                        </a:rPr>
                        <a:t> of boundaries &amp;</a:t>
                      </a:r>
                      <a:r>
                        <a:rPr lang="en-GB" sz="3400" baseline="0" dirty="0" smtClean="0">
                          <a:latin typeface="Calibri" pitchFamily="34" charset="0"/>
                        </a:rPr>
                        <a:t> zonation “rules”</a:t>
                      </a:r>
                    </a:p>
                    <a:p>
                      <a:pPr marL="180000">
                        <a:buFont typeface="Wingdings" pitchFamily="2" charset="2"/>
                        <a:buChar char="v"/>
                      </a:pPr>
                      <a:r>
                        <a:rPr lang="en-GB" sz="3400" dirty="0" smtClean="0">
                          <a:latin typeface="Calibri" pitchFamily="34" charset="0"/>
                        </a:rPr>
                        <a:t>Enforce zonation rules where possible &amp;</a:t>
                      </a:r>
                      <a:r>
                        <a:rPr lang="en-GB" sz="3400" baseline="0" dirty="0" smtClean="0">
                          <a:latin typeface="Calibri" pitchFamily="34" charset="0"/>
                        </a:rPr>
                        <a:t> discourage adverse activities </a:t>
                      </a:r>
                    </a:p>
                  </a:txBody>
                  <a:tcPr>
                    <a:lnL w="12700" cap="flat" cmpd="sng" algn="ctr">
                      <a:solidFill>
                        <a:srgbClr val="1E5C68"/>
                      </a:solidFill>
                      <a:prstDash val="solid"/>
                      <a:round/>
                      <a:headEnd type="none" w="med" len="med"/>
                      <a:tailEnd type="none" w="med" len="med"/>
                    </a:lnL>
                    <a:lnR w="12700" cap="flat" cmpd="sng" algn="ctr">
                      <a:solidFill>
                        <a:srgbClr val="1E5C68"/>
                      </a:solidFill>
                      <a:prstDash val="solid"/>
                      <a:round/>
                      <a:headEnd type="none" w="med" len="med"/>
                      <a:tailEnd type="none" w="med" len="med"/>
                    </a:lnR>
                    <a:lnT w="12700" cap="flat" cmpd="sng" algn="ctr">
                      <a:solidFill>
                        <a:srgbClr val="1E5C68"/>
                      </a:solidFill>
                      <a:prstDash val="solid"/>
                      <a:round/>
                      <a:headEnd type="none" w="med" len="med"/>
                      <a:tailEnd type="none" w="med" len="med"/>
                    </a:lnT>
                    <a:lnB w="12700" cap="flat" cmpd="sng" algn="ctr">
                      <a:solidFill>
                        <a:srgbClr val="1E5C68"/>
                      </a:solidFill>
                      <a:prstDash val="solid"/>
                      <a:round/>
                      <a:headEnd type="none" w="med" len="med"/>
                      <a:tailEnd type="none" w="med" len="med"/>
                    </a:lnB>
                    <a:solidFill>
                      <a:srgbClr val="C4E7EE"/>
                    </a:solidFill>
                  </a:tcPr>
                </a:tc>
              </a:tr>
              <a:tr h="3837431">
                <a:tc>
                  <a:txBody>
                    <a:bodyPr/>
                    <a:lstStyle/>
                    <a:p>
                      <a:pPr marL="180000" algn="r"/>
                      <a:r>
                        <a:rPr lang="en-US" sz="4400" dirty="0" smtClean="0">
                          <a:solidFill>
                            <a:schemeClr val="bg1"/>
                          </a:solidFill>
                          <a:latin typeface="Calibri" pitchFamily="34" charset="0"/>
                        </a:rPr>
                        <a:t>2</a:t>
                      </a:r>
                      <a:endParaRPr lang="en-GB" sz="4400" dirty="0">
                        <a:solidFill>
                          <a:schemeClr val="bg1"/>
                        </a:solidFill>
                        <a:latin typeface="Calibri" pitchFamily="34" charset="0"/>
                      </a:endParaRPr>
                    </a:p>
                  </a:txBody>
                  <a:tcPr>
                    <a:lnL w="12700" cap="flat" cmpd="sng" algn="ctr">
                      <a:solidFill>
                        <a:srgbClr val="1E5C68"/>
                      </a:solidFill>
                      <a:prstDash val="solid"/>
                      <a:round/>
                      <a:headEnd type="none" w="med" len="med"/>
                      <a:tailEnd type="none" w="med" len="med"/>
                    </a:lnL>
                    <a:lnR w="12700" cap="flat" cmpd="sng" algn="ctr">
                      <a:solidFill>
                        <a:srgbClr val="97D5E1"/>
                      </a:solidFill>
                      <a:prstDash val="solid"/>
                      <a:round/>
                      <a:headEnd type="none" w="med" len="med"/>
                      <a:tailEnd type="none" w="med" len="med"/>
                    </a:lnR>
                    <a:lnT w="12700" cap="flat" cmpd="sng" algn="ctr">
                      <a:solidFill>
                        <a:srgbClr val="1E5C68"/>
                      </a:solidFill>
                      <a:prstDash val="solid"/>
                      <a:round/>
                      <a:headEnd type="none" w="med" len="med"/>
                      <a:tailEnd type="none" w="med" len="med"/>
                    </a:lnT>
                    <a:lnB w="12700" cap="flat" cmpd="sng" algn="ctr">
                      <a:solidFill>
                        <a:srgbClr val="1E5C68"/>
                      </a:solidFill>
                      <a:prstDash val="solid"/>
                      <a:round/>
                      <a:headEnd type="none" w="med" len="med"/>
                      <a:tailEnd type="none" w="med" len="med"/>
                    </a:lnB>
                    <a:solidFill>
                      <a:srgbClr val="1E5C68"/>
                    </a:solidFill>
                  </a:tcPr>
                </a:tc>
                <a:tc>
                  <a:txBody>
                    <a:bodyPr/>
                    <a:lstStyle/>
                    <a:p>
                      <a:pPr marL="180000" marR="0" indent="0" algn="l" defTabSz="914400" rtl="0" eaLnBrk="1" fontAlgn="auto" latinLnBrk="0" hangingPunct="1">
                        <a:lnSpc>
                          <a:spcPct val="100000"/>
                        </a:lnSpc>
                        <a:spcBef>
                          <a:spcPts val="0"/>
                        </a:spcBef>
                        <a:spcAft>
                          <a:spcPts val="0"/>
                        </a:spcAft>
                        <a:buClrTx/>
                        <a:buSzTx/>
                        <a:buFontTx/>
                        <a:buNone/>
                        <a:tabLst/>
                        <a:defRPr/>
                      </a:pPr>
                      <a:r>
                        <a:rPr lang="en-US" sz="3600" b="1" dirty="0" smtClean="0">
                          <a:latin typeface="Calibri" pitchFamily="34" charset="0"/>
                        </a:rPr>
                        <a:t>To increase wildlife populations for sustainable utilisation</a:t>
                      </a:r>
                      <a:endParaRPr lang="en-US" sz="3600" b="1" dirty="0" smtClean="0">
                        <a:solidFill>
                          <a:schemeClr val="tx1"/>
                        </a:solidFill>
                        <a:latin typeface="Calibri" pitchFamily="34" charset="0"/>
                      </a:endParaRPr>
                    </a:p>
                  </a:txBody>
                  <a:tcPr>
                    <a:lnL w="12700" cap="flat" cmpd="sng" algn="ctr">
                      <a:solidFill>
                        <a:srgbClr val="97D5E1"/>
                      </a:solidFill>
                      <a:prstDash val="solid"/>
                      <a:round/>
                      <a:headEnd type="none" w="med" len="med"/>
                      <a:tailEnd type="none" w="med" len="med"/>
                    </a:lnL>
                    <a:lnR w="12700" cap="flat" cmpd="sng" algn="ctr">
                      <a:solidFill>
                        <a:srgbClr val="1E5C68"/>
                      </a:solidFill>
                      <a:prstDash val="solid"/>
                      <a:round/>
                      <a:headEnd type="none" w="med" len="med"/>
                      <a:tailEnd type="none" w="med" len="med"/>
                    </a:lnR>
                    <a:lnT w="12700" cap="flat" cmpd="sng" algn="ctr">
                      <a:solidFill>
                        <a:srgbClr val="1E5C68"/>
                      </a:solidFill>
                      <a:prstDash val="solid"/>
                      <a:round/>
                      <a:headEnd type="none" w="med" len="med"/>
                      <a:tailEnd type="none" w="med" len="med"/>
                    </a:lnT>
                    <a:lnB w="12700" cap="flat" cmpd="sng" algn="ctr">
                      <a:solidFill>
                        <a:srgbClr val="1E5C68"/>
                      </a:solidFill>
                      <a:prstDash val="solid"/>
                      <a:round/>
                      <a:headEnd type="none" w="med" len="med"/>
                      <a:tailEnd type="none" w="med" len="med"/>
                    </a:lnB>
                    <a:solidFill>
                      <a:srgbClr val="5CBED2"/>
                    </a:solidFill>
                  </a:tcPr>
                </a:tc>
                <a:tc>
                  <a:txBody>
                    <a:bodyPr/>
                    <a:lstStyle/>
                    <a:p>
                      <a:pPr marL="180000">
                        <a:buFont typeface="Wingdings" pitchFamily="2" charset="2"/>
                        <a:buChar char="v"/>
                        <a:defRPr/>
                      </a:pPr>
                      <a:r>
                        <a:rPr lang="en-US" sz="3400" dirty="0" smtClean="0">
                          <a:latin typeface="Calibri" pitchFamily="34" charset="0"/>
                        </a:rPr>
                        <a:t>Re-introduce desired  species</a:t>
                      </a:r>
                    </a:p>
                    <a:p>
                      <a:pPr marL="180000">
                        <a:buFont typeface="Wingdings" pitchFamily="2" charset="2"/>
                        <a:buChar char="v"/>
                        <a:defRPr/>
                      </a:pPr>
                      <a:r>
                        <a:rPr lang="en-US" sz="3400" dirty="0" smtClean="0">
                          <a:latin typeface="Calibri" pitchFamily="34" charset="0"/>
                        </a:rPr>
                        <a:t>Never exceed off-take quotas &amp; control harvesting of valuable plants </a:t>
                      </a:r>
                      <a:endParaRPr lang="en-GB" sz="3400" dirty="0" smtClean="0">
                        <a:latin typeface="Calibri" pitchFamily="34" charset="0"/>
                      </a:endParaRPr>
                    </a:p>
                    <a:p>
                      <a:pPr marL="180000">
                        <a:buFont typeface="Wingdings" pitchFamily="2" charset="2"/>
                        <a:buChar char="v"/>
                        <a:defRPr/>
                      </a:pPr>
                      <a:r>
                        <a:rPr lang="en-ZA" sz="3400" dirty="0" smtClean="0">
                          <a:latin typeface="Calibri" pitchFamily="34" charset="0"/>
                        </a:rPr>
                        <a:t>Allow traditional uses of natural resources</a:t>
                      </a:r>
                    </a:p>
                    <a:p>
                      <a:pPr marL="180000">
                        <a:buFont typeface="Wingdings" pitchFamily="2" charset="2"/>
                        <a:buChar char="v"/>
                        <a:defRPr/>
                      </a:pPr>
                      <a:r>
                        <a:rPr lang="en-ZA" sz="3400" dirty="0" smtClean="0">
                          <a:latin typeface="Calibri" pitchFamily="34" charset="0"/>
                        </a:rPr>
                        <a:t>Conduct regular </a:t>
                      </a:r>
                      <a:r>
                        <a:rPr lang="en-ZA" sz="3400" dirty="0" err="1" smtClean="0">
                          <a:latin typeface="Calibri" pitchFamily="34" charset="0"/>
                        </a:rPr>
                        <a:t>antipoaching</a:t>
                      </a:r>
                      <a:r>
                        <a:rPr lang="en-ZA" sz="3400" baseline="0" dirty="0" smtClean="0">
                          <a:latin typeface="Calibri" pitchFamily="34" charset="0"/>
                        </a:rPr>
                        <a:t> &amp; </a:t>
                      </a:r>
                      <a:r>
                        <a:rPr lang="en-ZA" sz="3400" baseline="0" smtClean="0">
                          <a:latin typeface="Calibri" pitchFamily="34" charset="0"/>
                        </a:rPr>
                        <a:t>monitoring patrols</a:t>
                      </a:r>
                      <a:endParaRPr lang="en-ZA" sz="3400" baseline="0" dirty="0" smtClean="0">
                        <a:latin typeface="Calibri" pitchFamily="34" charset="0"/>
                      </a:endParaRPr>
                    </a:p>
                    <a:p>
                      <a:pPr marL="180000">
                        <a:buFont typeface="Wingdings" pitchFamily="2" charset="2"/>
                        <a:buChar char="v"/>
                        <a:defRPr/>
                      </a:pPr>
                      <a:r>
                        <a:rPr lang="en-ZA" sz="3400" baseline="0" dirty="0" smtClean="0">
                          <a:latin typeface="Calibri" pitchFamily="34" charset="0"/>
                        </a:rPr>
                        <a:t>Never allow the use of poisons</a:t>
                      </a:r>
                      <a:endParaRPr lang="en-GB" sz="3400" dirty="0">
                        <a:solidFill>
                          <a:schemeClr val="tx1"/>
                        </a:solidFill>
                        <a:latin typeface="Calibri" pitchFamily="34" charset="0"/>
                      </a:endParaRPr>
                    </a:p>
                  </a:txBody>
                  <a:tcPr>
                    <a:lnL w="12700" cap="flat" cmpd="sng" algn="ctr">
                      <a:solidFill>
                        <a:srgbClr val="1E5C68"/>
                      </a:solidFill>
                      <a:prstDash val="solid"/>
                      <a:round/>
                      <a:headEnd type="none" w="med" len="med"/>
                      <a:tailEnd type="none" w="med" len="med"/>
                    </a:lnL>
                    <a:lnR w="12700" cap="flat" cmpd="sng" algn="ctr">
                      <a:solidFill>
                        <a:srgbClr val="1E5C68"/>
                      </a:solidFill>
                      <a:prstDash val="solid"/>
                      <a:round/>
                      <a:headEnd type="none" w="med" len="med"/>
                      <a:tailEnd type="none" w="med" len="med"/>
                    </a:lnR>
                    <a:lnT w="12700" cap="flat" cmpd="sng" algn="ctr">
                      <a:solidFill>
                        <a:srgbClr val="1E5C68"/>
                      </a:solidFill>
                      <a:prstDash val="solid"/>
                      <a:round/>
                      <a:headEnd type="none" w="med" len="med"/>
                      <a:tailEnd type="none" w="med" len="med"/>
                    </a:lnT>
                    <a:lnB w="12700" cap="flat" cmpd="sng" algn="ctr">
                      <a:solidFill>
                        <a:srgbClr val="1E5C68"/>
                      </a:solidFill>
                      <a:prstDash val="solid"/>
                      <a:round/>
                      <a:headEnd type="none" w="med" len="med"/>
                      <a:tailEnd type="none" w="med" len="med"/>
                    </a:lnB>
                    <a:solidFill>
                      <a:srgbClr val="C4E7EE"/>
                    </a:solidFill>
                  </a:tcPr>
                </a:tc>
              </a:tr>
              <a:tr h="4894447">
                <a:tc>
                  <a:txBody>
                    <a:bodyPr/>
                    <a:lstStyle/>
                    <a:p>
                      <a:pPr marL="180000" algn="r"/>
                      <a:r>
                        <a:rPr lang="en-US" sz="4400" dirty="0" smtClean="0">
                          <a:solidFill>
                            <a:schemeClr val="bg1"/>
                          </a:solidFill>
                          <a:latin typeface="Calibri" pitchFamily="34" charset="0"/>
                        </a:rPr>
                        <a:t>3</a:t>
                      </a:r>
                      <a:endParaRPr lang="en-GB" sz="4400" dirty="0">
                        <a:solidFill>
                          <a:schemeClr val="bg1"/>
                        </a:solidFill>
                        <a:latin typeface="Calibri" pitchFamily="34" charset="0"/>
                      </a:endParaRPr>
                    </a:p>
                  </a:txBody>
                  <a:tcPr>
                    <a:lnL w="12700" cap="flat" cmpd="sng" algn="ctr">
                      <a:solidFill>
                        <a:srgbClr val="1E5C68"/>
                      </a:solidFill>
                      <a:prstDash val="solid"/>
                      <a:round/>
                      <a:headEnd type="none" w="med" len="med"/>
                      <a:tailEnd type="none" w="med" len="med"/>
                    </a:lnL>
                    <a:lnR w="12700" cap="flat" cmpd="sng" algn="ctr">
                      <a:solidFill>
                        <a:srgbClr val="97D5E1"/>
                      </a:solidFill>
                      <a:prstDash val="solid"/>
                      <a:round/>
                      <a:headEnd type="none" w="med" len="med"/>
                      <a:tailEnd type="none" w="med" len="med"/>
                    </a:lnR>
                    <a:lnT w="12700" cap="flat" cmpd="sng" algn="ctr">
                      <a:solidFill>
                        <a:srgbClr val="1E5C68"/>
                      </a:solidFill>
                      <a:prstDash val="solid"/>
                      <a:round/>
                      <a:headEnd type="none" w="med" len="med"/>
                      <a:tailEnd type="none" w="med" len="med"/>
                    </a:lnT>
                    <a:lnB w="12700" cap="flat" cmpd="sng" algn="ctr">
                      <a:solidFill>
                        <a:srgbClr val="1E5C68"/>
                      </a:solidFill>
                      <a:prstDash val="solid"/>
                      <a:round/>
                      <a:headEnd type="none" w="med" len="med"/>
                      <a:tailEnd type="none" w="med" len="med"/>
                    </a:lnB>
                    <a:solidFill>
                      <a:srgbClr val="1E5C68"/>
                    </a:solidFill>
                  </a:tcPr>
                </a:tc>
                <a:tc>
                  <a:txBody>
                    <a:bodyPr/>
                    <a:lstStyle/>
                    <a:p>
                      <a:pPr marL="180000" algn="l">
                        <a:defRPr/>
                      </a:pPr>
                      <a:r>
                        <a:rPr lang="en-US" sz="3600" b="1" dirty="0" smtClean="0">
                          <a:latin typeface="Calibri" pitchFamily="34" charset="0"/>
                        </a:rPr>
                        <a:t>To use wildlife sustainably for the benefit of the community</a:t>
                      </a:r>
                      <a:endParaRPr lang="en-GB" sz="3600" b="1" dirty="0" smtClean="0">
                        <a:latin typeface="Calibri" pitchFamily="34" charset="0"/>
                      </a:endParaRPr>
                    </a:p>
                    <a:p>
                      <a:pPr marL="180000" algn="l"/>
                      <a:endParaRPr lang="en-GB" sz="3600" b="1" dirty="0">
                        <a:solidFill>
                          <a:schemeClr val="tx1"/>
                        </a:solidFill>
                        <a:latin typeface="Calibri" pitchFamily="34" charset="0"/>
                      </a:endParaRPr>
                    </a:p>
                  </a:txBody>
                  <a:tcPr>
                    <a:lnL w="12700" cap="flat" cmpd="sng" algn="ctr">
                      <a:solidFill>
                        <a:srgbClr val="97D5E1"/>
                      </a:solidFill>
                      <a:prstDash val="solid"/>
                      <a:round/>
                      <a:headEnd type="none" w="med" len="med"/>
                      <a:tailEnd type="none" w="med" len="med"/>
                    </a:lnL>
                    <a:lnR w="12700" cap="flat" cmpd="sng" algn="ctr">
                      <a:solidFill>
                        <a:srgbClr val="1E5C68"/>
                      </a:solidFill>
                      <a:prstDash val="solid"/>
                      <a:round/>
                      <a:headEnd type="none" w="med" len="med"/>
                      <a:tailEnd type="none" w="med" len="med"/>
                    </a:lnR>
                    <a:lnT w="12700" cap="flat" cmpd="sng" algn="ctr">
                      <a:solidFill>
                        <a:srgbClr val="1E5C68"/>
                      </a:solidFill>
                      <a:prstDash val="solid"/>
                      <a:round/>
                      <a:headEnd type="none" w="med" len="med"/>
                      <a:tailEnd type="none" w="med" len="med"/>
                    </a:lnT>
                    <a:lnB w="12700" cap="flat" cmpd="sng" algn="ctr">
                      <a:solidFill>
                        <a:srgbClr val="1E5C68"/>
                      </a:solidFill>
                      <a:prstDash val="solid"/>
                      <a:round/>
                      <a:headEnd type="none" w="med" len="med"/>
                      <a:tailEnd type="none" w="med" len="med"/>
                    </a:lnB>
                    <a:solidFill>
                      <a:srgbClr val="5CBED2"/>
                    </a:solidFill>
                  </a:tcPr>
                </a:tc>
                <a:tc>
                  <a:txBody>
                    <a:bodyPr/>
                    <a:lstStyle/>
                    <a:p>
                      <a:pPr marL="180000">
                        <a:buFont typeface="Wingdings" pitchFamily="2" charset="2"/>
                        <a:buChar char="v"/>
                        <a:defRPr/>
                      </a:pPr>
                      <a:r>
                        <a:rPr lang="en-GB" sz="3400" dirty="0" smtClean="0">
                          <a:latin typeface="Calibri" pitchFamily="34" charset="0"/>
                        </a:rPr>
                        <a:t>Allow wildlife numbers</a:t>
                      </a:r>
                      <a:r>
                        <a:rPr lang="en-GB" sz="3400" baseline="0" dirty="0" smtClean="0">
                          <a:latin typeface="Calibri" pitchFamily="34" charset="0"/>
                        </a:rPr>
                        <a:t> to increase to levels that will not, with domestic livestock,  cause negative impacts on habitats</a:t>
                      </a:r>
                      <a:endParaRPr lang="en-GB" sz="3400" dirty="0" smtClean="0">
                        <a:latin typeface="Calibri" pitchFamily="34" charset="0"/>
                      </a:endParaRPr>
                    </a:p>
                    <a:p>
                      <a:pPr marL="180000">
                        <a:buFont typeface="Wingdings" pitchFamily="2" charset="2"/>
                        <a:buChar char="v"/>
                        <a:defRPr/>
                      </a:pPr>
                      <a:r>
                        <a:rPr lang="en-US" sz="3400" dirty="0" smtClean="0">
                          <a:latin typeface="Calibri" pitchFamily="34" charset="0"/>
                        </a:rPr>
                        <a:t>Base  off-take quotas on trends &amp; estimated</a:t>
                      </a:r>
                      <a:r>
                        <a:rPr lang="en-US" sz="3400" baseline="0" dirty="0" smtClean="0">
                          <a:latin typeface="Calibri" pitchFamily="34" charset="0"/>
                        </a:rPr>
                        <a:t> numbers from monitoring</a:t>
                      </a:r>
                    </a:p>
                    <a:p>
                      <a:pPr marL="180000">
                        <a:buFont typeface="Wingdings" pitchFamily="2" charset="2"/>
                        <a:buChar char="v"/>
                        <a:defRPr/>
                      </a:pPr>
                      <a:r>
                        <a:rPr lang="en-US" sz="3400" baseline="0" dirty="0" smtClean="0">
                          <a:latin typeface="Calibri" pitchFamily="34" charset="0"/>
                        </a:rPr>
                        <a:t>Allow all types of hunting (trophy, premium, shoot &amp; sell, own use) through permit systems</a:t>
                      </a:r>
                    </a:p>
                    <a:p>
                      <a:pPr marL="180000">
                        <a:buFont typeface="Wingdings" pitchFamily="2" charset="2"/>
                        <a:buChar char="v"/>
                        <a:defRPr/>
                      </a:pPr>
                      <a:r>
                        <a:rPr lang="en-US" sz="3400" baseline="0" dirty="0" smtClean="0">
                          <a:latin typeface="Calibri" pitchFamily="34" charset="0"/>
                        </a:rPr>
                        <a:t>Encourage photographic tourism; use gates to control river access &amp; take fees</a:t>
                      </a:r>
                    </a:p>
                    <a:p>
                      <a:pPr marL="180000">
                        <a:buFont typeface="Wingdings" pitchFamily="2" charset="2"/>
                        <a:buChar char="v"/>
                        <a:defRPr/>
                      </a:pPr>
                      <a:r>
                        <a:rPr lang="en-US" sz="3400" baseline="0" dirty="0" smtClean="0">
                          <a:latin typeface="Calibri" pitchFamily="34" charset="0"/>
                        </a:rPr>
                        <a:t>Use all products from hunted animals</a:t>
                      </a:r>
                      <a:endParaRPr lang="en-GB" sz="3400" dirty="0" smtClean="0">
                        <a:solidFill>
                          <a:schemeClr val="tx1"/>
                        </a:solidFill>
                        <a:latin typeface="Calibri" pitchFamily="34" charset="0"/>
                      </a:endParaRPr>
                    </a:p>
                  </a:txBody>
                  <a:tcPr>
                    <a:lnL w="12700" cap="flat" cmpd="sng" algn="ctr">
                      <a:solidFill>
                        <a:srgbClr val="1E5C68"/>
                      </a:solidFill>
                      <a:prstDash val="solid"/>
                      <a:round/>
                      <a:headEnd type="none" w="med" len="med"/>
                      <a:tailEnd type="none" w="med" len="med"/>
                    </a:lnL>
                    <a:lnR w="12700" cap="flat" cmpd="sng" algn="ctr">
                      <a:solidFill>
                        <a:srgbClr val="1E5C68"/>
                      </a:solidFill>
                      <a:prstDash val="solid"/>
                      <a:round/>
                      <a:headEnd type="none" w="med" len="med"/>
                      <a:tailEnd type="none" w="med" len="med"/>
                    </a:lnR>
                    <a:lnT w="12700" cap="flat" cmpd="sng" algn="ctr">
                      <a:solidFill>
                        <a:srgbClr val="1E5C68"/>
                      </a:solidFill>
                      <a:prstDash val="solid"/>
                      <a:round/>
                      <a:headEnd type="none" w="med" len="med"/>
                      <a:tailEnd type="none" w="med" len="med"/>
                    </a:lnT>
                    <a:lnB w="12700" cap="flat" cmpd="sng" algn="ctr">
                      <a:solidFill>
                        <a:srgbClr val="1E5C68"/>
                      </a:solidFill>
                      <a:prstDash val="solid"/>
                      <a:round/>
                      <a:headEnd type="none" w="med" len="med"/>
                      <a:tailEnd type="none" w="med" len="med"/>
                    </a:lnB>
                    <a:solidFill>
                      <a:srgbClr val="C4E7EE"/>
                    </a:solidFill>
                  </a:tcPr>
                </a:tc>
              </a:tr>
              <a:tr h="5430066">
                <a:tc>
                  <a:txBody>
                    <a:bodyPr/>
                    <a:lstStyle/>
                    <a:p>
                      <a:pPr marL="180000" algn="r"/>
                      <a:r>
                        <a:rPr lang="en-US" sz="4400" dirty="0" smtClean="0">
                          <a:solidFill>
                            <a:schemeClr val="bg1"/>
                          </a:solidFill>
                          <a:latin typeface="Calibri" pitchFamily="34" charset="0"/>
                        </a:rPr>
                        <a:t>4</a:t>
                      </a:r>
                      <a:endParaRPr lang="en-GB" sz="4400" dirty="0">
                        <a:solidFill>
                          <a:schemeClr val="bg1"/>
                        </a:solidFill>
                        <a:latin typeface="Calibri" pitchFamily="34" charset="0"/>
                      </a:endParaRPr>
                    </a:p>
                  </a:txBody>
                  <a:tcPr>
                    <a:lnL w="12700" cap="flat" cmpd="sng" algn="ctr">
                      <a:solidFill>
                        <a:srgbClr val="1E5C68"/>
                      </a:solidFill>
                      <a:prstDash val="solid"/>
                      <a:round/>
                      <a:headEnd type="none" w="med" len="med"/>
                      <a:tailEnd type="none" w="med" len="med"/>
                    </a:lnL>
                    <a:lnR w="12700" cap="flat" cmpd="sng" algn="ctr">
                      <a:solidFill>
                        <a:srgbClr val="97D5E1"/>
                      </a:solidFill>
                      <a:prstDash val="solid"/>
                      <a:round/>
                      <a:headEnd type="none" w="med" len="med"/>
                      <a:tailEnd type="none" w="med" len="med"/>
                    </a:lnR>
                    <a:lnT w="12700" cap="flat" cmpd="sng" algn="ctr">
                      <a:solidFill>
                        <a:srgbClr val="1E5C68"/>
                      </a:solidFill>
                      <a:prstDash val="solid"/>
                      <a:round/>
                      <a:headEnd type="none" w="med" len="med"/>
                      <a:tailEnd type="none" w="med" len="med"/>
                    </a:lnT>
                    <a:lnB w="12700" cap="flat" cmpd="sng" algn="ctr">
                      <a:solidFill>
                        <a:srgbClr val="1E5C68"/>
                      </a:solidFill>
                      <a:prstDash val="solid"/>
                      <a:round/>
                      <a:headEnd type="none" w="med" len="med"/>
                      <a:tailEnd type="none" w="med" len="med"/>
                    </a:lnB>
                    <a:solidFill>
                      <a:srgbClr val="1E5C68"/>
                    </a:solidFill>
                  </a:tcPr>
                </a:tc>
                <a:tc>
                  <a:txBody>
                    <a:bodyPr/>
                    <a:lstStyle/>
                    <a:p>
                      <a:pPr marL="180000" algn="l"/>
                      <a:r>
                        <a:rPr lang="en-US" sz="3600" b="1" dirty="0" smtClean="0">
                          <a:latin typeface="Calibri" pitchFamily="34" charset="0"/>
                        </a:rPr>
                        <a:t>To minimise illegal activities </a:t>
                      </a:r>
                      <a:r>
                        <a:rPr lang="en-ZA" sz="3600" b="1" dirty="0" smtClean="0">
                          <a:latin typeface="Calibri" pitchFamily="34" charset="0"/>
                        </a:rPr>
                        <a:t> </a:t>
                      </a:r>
                      <a:endParaRPr lang="en-ZA" sz="3600" b="1" dirty="0" smtClean="0">
                        <a:solidFill>
                          <a:schemeClr val="tx1"/>
                        </a:solidFill>
                        <a:latin typeface="Calibri" pitchFamily="34" charset="0"/>
                      </a:endParaRPr>
                    </a:p>
                  </a:txBody>
                  <a:tcPr>
                    <a:lnL w="12700" cap="flat" cmpd="sng" algn="ctr">
                      <a:solidFill>
                        <a:srgbClr val="97D5E1"/>
                      </a:solidFill>
                      <a:prstDash val="solid"/>
                      <a:round/>
                      <a:headEnd type="none" w="med" len="med"/>
                      <a:tailEnd type="none" w="med" len="med"/>
                    </a:lnL>
                    <a:lnR w="12700" cap="flat" cmpd="sng" algn="ctr">
                      <a:solidFill>
                        <a:srgbClr val="1E5C68"/>
                      </a:solidFill>
                      <a:prstDash val="solid"/>
                      <a:round/>
                      <a:headEnd type="none" w="med" len="med"/>
                      <a:tailEnd type="none" w="med" len="med"/>
                    </a:lnR>
                    <a:lnT w="12700" cap="flat" cmpd="sng" algn="ctr">
                      <a:solidFill>
                        <a:srgbClr val="1E5C68"/>
                      </a:solidFill>
                      <a:prstDash val="solid"/>
                      <a:round/>
                      <a:headEnd type="none" w="med" len="med"/>
                      <a:tailEnd type="none" w="med" len="med"/>
                    </a:lnT>
                    <a:lnB w="12700" cap="flat" cmpd="sng" algn="ctr">
                      <a:solidFill>
                        <a:srgbClr val="1E5C68"/>
                      </a:solidFill>
                      <a:prstDash val="solid"/>
                      <a:round/>
                      <a:headEnd type="none" w="med" len="med"/>
                      <a:tailEnd type="none" w="med" len="med"/>
                    </a:lnB>
                    <a:solidFill>
                      <a:srgbClr val="5CBED2"/>
                    </a:solidFill>
                  </a:tcPr>
                </a:tc>
                <a:tc>
                  <a:txBody>
                    <a:bodyPr/>
                    <a:lstStyle/>
                    <a:p>
                      <a:pPr marL="180000">
                        <a:buFont typeface="Wingdings" pitchFamily="2" charset="2"/>
                        <a:buChar char="v"/>
                      </a:pPr>
                      <a:r>
                        <a:rPr lang="en-US" sz="3400" dirty="0" smtClean="0">
                          <a:latin typeface="Calibri" pitchFamily="34" charset="0"/>
                        </a:rPr>
                        <a:t>Conduct regular anti-poaching patrols</a:t>
                      </a:r>
                      <a:endParaRPr lang="en-GB" sz="3400" dirty="0" smtClean="0">
                        <a:latin typeface="Calibri" pitchFamily="34" charset="0"/>
                      </a:endParaRPr>
                    </a:p>
                    <a:p>
                      <a:pPr marL="180000">
                        <a:buFont typeface="Wingdings" pitchFamily="2" charset="2"/>
                        <a:buChar char="v"/>
                      </a:pPr>
                      <a:r>
                        <a:rPr lang="en-US" sz="3400" dirty="0" smtClean="0">
                          <a:latin typeface="Calibri" pitchFamily="34" charset="0"/>
                        </a:rPr>
                        <a:t>Ask all Ministries</a:t>
                      </a:r>
                      <a:r>
                        <a:rPr lang="en-US" sz="3400" baseline="0" dirty="0" smtClean="0">
                          <a:latin typeface="Calibri" pitchFamily="34" charset="0"/>
                        </a:rPr>
                        <a:t> to consult with Conservancy Committee before any activity in Conservancy</a:t>
                      </a:r>
                    </a:p>
                    <a:p>
                      <a:pPr marL="180000">
                        <a:buFont typeface="Wingdings" pitchFamily="2" charset="2"/>
                        <a:buChar char="v"/>
                      </a:pPr>
                      <a:r>
                        <a:rPr lang="en-US" sz="3400" baseline="0" dirty="0" smtClean="0">
                          <a:latin typeface="Calibri" pitchFamily="34" charset="0"/>
                        </a:rPr>
                        <a:t>Discourage tourists from chasing animals, off-road driving, illegal camping &amp; fire-wood collection by explaining the damage caused via pamphlets &amp; notice boards</a:t>
                      </a:r>
                    </a:p>
                    <a:p>
                      <a:pPr marL="180000">
                        <a:buFont typeface="Wingdings" pitchFamily="2" charset="2"/>
                        <a:buChar char="v"/>
                      </a:pPr>
                      <a:r>
                        <a:rPr lang="en-US" sz="3400" baseline="0" dirty="0" smtClean="0">
                          <a:latin typeface="Calibri" pitchFamily="34" charset="0"/>
                        </a:rPr>
                        <a:t>Take disciplinary action against all offenders</a:t>
                      </a:r>
                    </a:p>
                    <a:p>
                      <a:pPr marL="180000">
                        <a:buFont typeface="Wingdings" pitchFamily="2" charset="2"/>
                        <a:buChar char="v"/>
                      </a:pPr>
                      <a:r>
                        <a:rPr lang="en-US" sz="3400" baseline="0" dirty="0" smtClean="0">
                          <a:latin typeface="Calibri" pitchFamily="34" charset="0"/>
                        </a:rPr>
                        <a:t>Train CGGs in arrest procedures &amp; as guides</a:t>
                      </a:r>
                    </a:p>
                    <a:p>
                      <a:pPr marL="180000">
                        <a:buFont typeface="Wingdings" pitchFamily="2" charset="2"/>
                        <a:buChar char="v"/>
                      </a:pPr>
                      <a:r>
                        <a:rPr lang="en-US" sz="3400" baseline="0" dirty="0" smtClean="0">
                          <a:latin typeface="Calibri" pitchFamily="34" charset="0"/>
                        </a:rPr>
                        <a:t>Never allow the use of snares, poison &amp; hunting with dogs</a:t>
                      </a:r>
                    </a:p>
                    <a:p>
                      <a:pPr marL="180000">
                        <a:buFont typeface="Wingdings" pitchFamily="2" charset="2"/>
                        <a:buChar char="v"/>
                      </a:pPr>
                      <a:r>
                        <a:rPr lang="en-US" sz="3400" baseline="0" dirty="0" smtClean="0">
                          <a:latin typeface="Calibri" pitchFamily="34" charset="0"/>
                        </a:rPr>
                        <a:t>Erect sign posts where necessary</a:t>
                      </a:r>
                      <a:endParaRPr lang="en-GB" sz="3400" dirty="0">
                        <a:solidFill>
                          <a:schemeClr val="tx1"/>
                        </a:solidFill>
                        <a:latin typeface="Calibri" pitchFamily="34" charset="0"/>
                      </a:endParaRPr>
                    </a:p>
                  </a:txBody>
                  <a:tcPr>
                    <a:lnL w="12700" cap="flat" cmpd="sng" algn="ctr">
                      <a:solidFill>
                        <a:srgbClr val="1E5C68"/>
                      </a:solidFill>
                      <a:prstDash val="solid"/>
                      <a:round/>
                      <a:headEnd type="none" w="med" len="med"/>
                      <a:tailEnd type="none" w="med" len="med"/>
                    </a:lnL>
                    <a:lnR w="12700" cap="flat" cmpd="sng" algn="ctr">
                      <a:solidFill>
                        <a:srgbClr val="1E5C68"/>
                      </a:solidFill>
                      <a:prstDash val="solid"/>
                      <a:round/>
                      <a:headEnd type="none" w="med" len="med"/>
                      <a:tailEnd type="none" w="med" len="med"/>
                    </a:lnR>
                    <a:lnT w="12700" cap="flat" cmpd="sng" algn="ctr">
                      <a:solidFill>
                        <a:srgbClr val="1E5C68"/>
                      </a:solidFill>
                      <a:prstDash val="solid"/>
                      <a:round/>
                      <a:headEnd type="none" w="med" len="med"/>
                      <a:tailEnd type="none" w="med" len="med"/>
                    </a:lnT>
                    <a:lnB w="12700" cap="flat" cmpd="sng" algn="ctr">
                      <a:solidFill>
                        <a:srgbClr val="1E5C68"/>
                      </a:solidFill>
                      <a:prstDash val="solid"/>
                      <a:round/>
                      <a:headEnd type="none" w="med" len="med"/>
                      <a:tailEnd type="none" w="med" len="med"/>
                    </a:lnB>
                    <a:solidFill>
                      <a:srgbClr val="C4E7EE"/>
                    </a:solidFill>
                  </a:tcPr>
                </a:tc>
              </a:tr>
              <a:tr h="3154753">
                <a:tc>
                  <a:txBody>
                    <a:bodyPr/>
                    <a:lstStyle/>
                    <a:p>
                      <a:pPr marL="180000" algn="r"/>
                      <a:r>
                        <a:rPr lang="en-US" sz="4400" dirty="0" smtClean="0">
                          <a:solidFill>
                            <a:schemeClr val="bg1"/>
                          </a:solidFill>
                          <a:latin typeface="Calibri" pitchFamily="34" charset="0"/>
                        </a:rPr>
                        <a:t>5</a:t>
                      </a:r>
                      <a:endParaRPr lang="en-GB" sz="4400" dirty="0">
                        <a:solidFill>
                          <a:schemeClr val="bg1"/>
                        </a:solidFill>
                        <a:latin typeface="Calibri" pitchFamily="34" charset="0"/>
                      </a:endParaRPr>
                    </a:p>
                  </a:txBody>
                  <a:tcPr>
                    <a:lnL w="12700" cap="flat" cmpd="sng" algn="ctr">
                      <a:solidFill>
                        <a:srgbClr val="1E5C68"/>
                      </a:solidFill>
                      <a:prstDash val="solid"/>
                      <a:round/>
                      <a:headEnd type="none" w="med" len="med"/>
                      <a:tailEnd type="none" w="med" len="med"/>
                    </a:lnL>
                    <a:lnR w="12700" cap="flat" cmpd="sng" algn="ctr">
                      <a:solidFill>
                        <a:srgbClr val="97D5E1"/>
                      </a:solidFill>
                      <a:prstDash val="solid"/>
                      <a:round/>
                      <a:headEnd type="none" w="med" len="med"/>
                      <a:tailEnd type="none" w="med" len="med"/>
                    </a:lnR>
                    <a:lnT w="12700" cap="flat" cmpd="sng" algn="ctr">
                      <a:solidFill>
                        <a:srgbClr val="1E5C68"/>
                      </a:solidFill>
                      <a:prstDash val="solid"/>
                      <a:round/>
                      <a:headEnd type="none" w="med" len="med"/>
                      <a:tailEnd type="none" w="med" len="med"/>
                    </a:lnT>
                    <a:lnB w="12700" cap="flat" cmpd="sng" algn="ctr">
                      <a:solidFill>
                        <a:srgbClr val="1E5C68"/>
                      </a:solidFill>
                      <a:prstDash val="solid"/>
                      <a:round/>
                      <a:headEnd type="none" w="med" len="med"/>
                      <a:tailEnd type="none" w="med" len="med"/>
                    </a:lnB>
                    <a:solidFill>
                      <a:srgbClr val="1E5C68"/>
                    </a:solidFill>
                  </a:tcPr>
                </a:tc>
                <a:tc>
                  <a:txBody>
                    <a:bodyPr/>
                    <a:lstStyle/>
                    <a:p>
                      <a:pPr marL="180000" algn="l"/>
                      <a:r>
                        <a:rPr lang="en-US" sz="3600" b="1" dirty="0" smtClean="0">
                          <a:latin typeface="Calibri" pitchFamily="34" charset="0"/>
                        </a:rPr>
                        <a:t>To manage water supplies effectively</a:t>
                      </a:r>
                    </a:p>
                    <a:p>
                      <a:pPr marL="180000" algn="l"/>
                      <a:endParaRPr lang="en-GB" sz="3600" b="1" dirty="0" smtClean="0">
                        <a:latin typeface="Calibri" pitchFamily="34" charset="0"/>
                      </a:endParaRPr>
                    </a:p>
                    <a:p>
                      <a:pPr marL="180000" algn="l">
                        <a:buFont typeface="Wingdings" pitchFamily="2" charset="2"/>
                        <a:buChar char="v"/>
                      </a:pPr>
                      <a:endParaRPr lang="en-GB" sz="3600" b="1" dirty="0" smtClean="0">
                        <a:latin typeface="Calibri" pitchFamily="34" charset="0"/>
                      </a:endParaRPr>
                    </a:p>
                    <a:p>
                      <a:pPr marL="180000" algn="l"/>
                      <a:endParaRPr lang="en-GB" sz="3600" b="1" dirty="0">
                        <a:solidFill>
                          <a:schemeClr val="tx1"/>
                        </a:solidFill>
                        <a:latin typeface="Calibri" pitchFamily="34" charset="0"/>
                      </a:endParaRPr>
                    </a:p>
                  </a:txBody>
                  <a:tcPr>
                    <a:lnL w="12700" cap="flat" cmpd="sng" algn="ctr">
                      <a:solidFill>
                        <a:srgbClr val="97D5E1"/>
                      </a:solidFill>
                      <a:prstDash val="solid"/>
                      <a:round/>
                      <a:headEnd type="none" w="med" len="med"/>
                      <a:tailEnd type="none" w="med" len="med"/>
                    </a:lnL>
                    <a:lnR w="12700" cap="flat" cmpd="sng" algn="ctr">
                      <a:solidFill>
                        <a:srgbClr val="1E5C68"/>
                      </a:solidFill>
                      <a:prstDash val="solid"/>
                      <a:round/>
                      <a:headEnd type="none" w="med" len="med"/>
                      <a:tailEnd type="none" w="med" len="med"/>
                    </a:lnR>
                    <a:lnT w="12700" cap="flat" cmpd="sng" algn="ctr">
                      <a:solidFill>
                        <a:srgbClr val="1E5C68"/>
                      </a:solidFill>
                      <a:prstDash val="solid"/>
                      <a:round/>
                      <a:headEnd type="none" w="med" len="med"/>
                      <a:tailEnd type="none" w="med" len="med"/>
                    </a:lnT>
                    <a:lnB w="12700" cap="flat" cmpd="sng" algn="ctr">
                      <a:solidFill>
                        <a:srgbClr val="1E5C68"/>
                      </a:solidFill>
                      <a:prstDash val="solid"/>
                      <a:round/>
                      <a:headEnd type="none" w="med" len="med"/>
                      <a:tailEnd type="none" w="med" len="med"/>
                    </a:lnB>
                    <a:solidFill>
                      <a:srgbClr val="5CBED2"/>
                    </a:solidFill>
                  </a:tcPr>
                </a:tc>
                <a:tc>
                  <a:txBody>
                    <a:bodyPr/>
                    <a:lstStyle/>
                    <a:p>
                      <a:pPr marL="180000">
                        <a:buFont typeface="Wingdings" pitchFamily="2" charset="2"/>
                        <a:buChar char="v"/>
                      </a:pPr>
                      <a:r>
                        <a:rPr lang="en-US" sz="3400" baseline="0" dirty="0" smtClean="0">
                          <a:latin typeface="Calibri" pitchFamily="34" charset="0"/>
                        </a:rPr>
                        <a:t>Make list of existing water supplies &amp; identify potential new water sites</a:t>
                      </a:r>
                    </a:p>
                    <a:p>
                      <a:pPr marL="180000">
                        <a:buFont typeface="Wingdings" pitchFamily="2" charset="2"/>
                        <a:buChar char="v"/>
                      </a:pPr>
                      <a:r>
                        <a:rPr lang="en-US" sz="3400" baseline="0" dirty="0" smtClean="0">
                          <a:latin typeface="Calibri" pitchFamily="34" charset="0"/>
                        </a:rPr>
                        <a:t>Train CGGs &amp; community members in maintaining water points</a:t>
                      </a:r>
                      <a:endParaRPr lang="en-GB" sz="3400" dirty="0" smtClean="0">
                        <a:latin typeface="Calibri" pitchFamily="34" charset="0"/>
                      </a:endParaRPr>
                    </a:p>
                    <a:p>
                      <a:pPr marL="180000">
                        <a:buFont typeface="Wingdings" pitchFamily="2" charset="2"/>
                        <a:buChar char="v"/>
                      </a:pPr>
                      <a:r>
                        <a:rPr lang="en-US" sz="3400" dirty="0" smtClean="0">
                          <a:latin typeface="Calibri" pitchFamily="34" charset="0"/>
                        </a:rPr>
                        <a:t>No</a:t>
                      </a:r>
                      <a:r>
                        <a:rPr lang="en-US" sz="3400" baseline="0" dirty="0" smtClean="0">
                          <a:latin typeface="Calibri" pitchFamily="34" charset="0"/>
                        </a:rPr>
                        <a:t> settlement , hunting or tourist camping near wildlife boreholes</a:t>
                      </a:r>
                      <a:endParaRPr lang="en-GB" sz="3400" dirty="0" smtClean="0">
                        <a:solidFill>
                          <a:schemeClr val="tx1"/>
                        </a:solidFill>
                        <a:latin typeface="Calibri" pitchFamily="34" charset="0"/>
                      </a:endParaRPr>
                    </a:p>
                  </a:txBody>
                  <a:tcPr>
                    <a:lnL w="12700" cap="flat" cmpd="sng" algn="ctr">
                      <a:solidFill>
                        <a:srgbClr val="1E5C68"/>
                      </a:solidFill>
                      <a:prstDash val="solid"/>
                      <a:round/>
                      <a:headEnd type="none" w="med" len="med"/>
                      <a:tailEnd type="none" w="med" len="med"/>
                    </a:lnL>
                    <a:lnR w="12700" cap="flat" cmpd="sng" algn="ctr">
                      <a:solidFill>
                        <a:srgbClr val="1E5C68"/>
                      </a:solidFill>
                      <a:prstDash val="solid"/>
                      <a:round/>
                      <a:headEnd type="none" w="med" len="med"/>
                      <a:tailEnd type="none" w="med" len="med"/>
                    </a:lnR>
                    <a:lnT w="12700" cap="flat" cmpd="sng" algn="ctr">
                      <a:solidFill>
                        <a:srgbClr val="1E5C68"/>
                      </a:solidFill>
                      <a:prstDash val="solid"/>
                      <a:round/>
                      <a:headEnd type="none" w="med" len="med"/>
                      <a:tailEnd type="none" w="med" len="med"/>
                    </a:lnT>
                    <a:lnB w="12700" cap="flat" cmpd="sng" algn="ctr">
                      <a:solidFill>
                        <a:srgbClr val="1E5C68"/>
                      </a:solidFill>
                      <a:prstDash val="solid"/>
                      <a:round/>
                      <a:headEnd type="none" w="med" len="med"/>
                      <a:tailEnd type="none" w="med" len="med"/>
                    </a:lnB>
                    <a:solidFill>
                      <a:srgbClr val="C4E7EE"/>
                    </a:solidFill>
                  </a:tcPr>
                </a:tc>
              </a:tr>
              <a:tr h="5843455">
                <a:tc>
                  <a:txBody>
                    <a:bodyPr/>
                    <a:lstStyle/>
                    <a:p>
                      <a:pPr marL="180000" algn="r"/>
                      <a:r>
                        <a:rPr lang="en-US" sz="4400" dirty="0" smtClean="0">
                          <a:solidFill>
                            <a:schemeClr val="bg1"/>
                          </a:solidFill>
                          <a:latin typeface="Calibri" pitchFamily="34" charset="0"/>
                        </a:rPr>
                        <a:t>6</a:t>
                      </a:r>
                      <a:endParaRPr lang="en-GB" sz="4400" dirty="0">
                        <a:solidFill>
                          <a:schemeClr val="bg1"/>
                        </a:solidFill>
                        <a:latin typeface="Calibri" pitchFamily="34" charset="0"/>
                      </a:endParaRPr>
                    </a:p>
                  </a:txBody>
                  <a:tcPr>
                    <a:lnL w="12700" cap="flat" cmpd="sng" algn="ctr">
                      <a:solidFill>
                        <a:srgbClr val="1E5C68"/>
                      </a:solidFill>
                      <a:prstDash val="solid"/>
                      <a:round/>
                      <a:headEnd type="none" w="med" len="med"/>
                      <a:tailEnd type="none" w="med" len="med"/>
                    </a:lnL>
                    <a:lnR w="12700" cap="flat" cmpd="sng" algn="ctr">
                      <a:solidFill>
                        <a:srgbClr val="97D5E1"/>
                      </a:solidFill>
                      <a:prstDash val="solid"/>
                      <a:round/>
                      <a:headEnd type="none" w="med" len="med"/>
                      <a:tailEnd type="none" w="med" len="med"/>
                    </a:lnR>
                    <a:lnT w="12700" cap="flat" cmpd="sng" algn="ctr">
                      <a:solidFill>
                        <a:srgbClr val="1E5C68"/>
                      </a:solidFill>
                      <a:prstDash val="solid"/>
                      <a:round/>
                      <a:headEnd type="none" w="med" len="med"/>
                      <a:tailEnd type="none" w="med" len="med"/>
                    </a:lnT>
                    <a:lnB w="12700" cap="flat" cmpd="sng" algn="ctr">
                      <a:solidFill>
                        <a:srgbClr val="1E5C68"/>
                      </a:solidFill>
                      <a:prstDash val="solid"/>
                      <a:round/>
                      <a:headEnd type="none" w="med" len="med"/>
                      <a:tailEnd type="none" w="med" len="med"/>
                    </a:lnB>
                    <a:solidFill>
                      <a:srgbClr val="1E5C68"/>
                    </a:solidFill>
                  </a:tcPr>
                </a:tc>
                <a:tc>
                  <a:txBody>
                    <a:bodyPr/>
                    <a:lstStyle/>
                    <a:p>
                      <a:pPr marL="180000" algn="l"/>
                      <a:r>
                        <a:rPr lang="en-US" sz="3600" b="1" dirty="0" smtClean="0">
                          <a:latin typeface="Calibri" pitchFamily="34" charset="0"/>
                        </a:rPr>
                        <a:t>To reduce Human-Wildlife Conflict to minimum levels</a:t>
                      </a:r>
                    </a:p>
                    <a:p>
                      <a:pPr marL="180000" algn="l">
                        <a:buFont typeface="Wingdings" pitchFamily="2" charset="2"/>
                        <a:buNone/>
                      </a:pPr>
                      <a:endParaRPr lang="en-GB" sz="3600" b="1" dirty="0" smtClean="0">
                        <a:solidFill>
                          <a:schemeClr val="tx1"/>
                        </a:solidFill>
                        <a:latin typeface="Calibri" pitchFamily="34" charset="0"/>
                      </a:endParaRPr>
                    </a:p>
                  </a:txBody>
                  <a:tcPr>
                    <a:lnL w="12700" cap="flat" cmpd="sng" algn="ctr">
                      <a:solidFill>
                        <a:srgbClr val="97D5E1"/>
                      </a:solidFill>
                      <a:prstDash val="solid"/>
                      <a:round/>
                      <a:headEnd type="none" w="med" len="med"/>
                      <a:tailEnd type="none" w="med" len="med"/>
                    </a:lnL>
                    <a:lnR w="12700" cap="flat" cmpd="sng" algn="ctr">
                      <a:solidFill>
                        <a:srgbClr val="1E5C68"/>
                      </a:solidFill>
                      <a:prstDash val="solid"/>
                      <a:round/>
                      <a:headEnd type="none" w="med" len="med"/>
                      <a:tailEnd type="none" w="med" len="med"/>
                    </a:lnR>
                    <a:lnT w="12700" cap="flat" cmpd="sng" algn="ctr">
                      <a:solidFill>
                        <a:srgbClr val="1E5C68"/>
                      </a:solidFill>
                      <a:prstDash val="solid"/>
                      <a:round/>
                      <a:headEnd type="none" w="med" len="med"/>
                      <a:tailEnd type="none" w="med" len="med"/>
                    </a:lnT>
                    <a:lnB w="12700" cap="flat" cmpd="sng" algn="ctr">
                      <a:solidFill>
                        <a:srgbClr val="1E5C68"/>
                      </a:solidFill>
                      <a:prstDash val="solid"/>
                      <a:round/>
                      <a:headEnd type="none" w="med" len="med"/>
                      <a:tailEnd type="none" w="med" len="med"/>
                    </a:lnB>
                    <a:solidFill>
                      <a:srgbClr val="5CBED2"/>
                    </a:solidFill>
                  </a:tcPr>
                </a:tc>
                <a:tc>
                  <a:txBody>
                    <a:bodyPr/>
                    <a:lstStyle/>
                    <a:p>
                      <a:pPr marL="180000">
                        <a:buFont typeface="Wingdings" pitchFamily="2" charset="2"/>
                        <a:buChar char="v"/>
                      </a:pPr>
                      <a:r>
                        <a:rPr lang="en-US" sz="3400" dirty="0" smtClean="0">
                          <a:latin typeface="Calibri" pitchFamily="34" charset="0"/>
                        </a:rPr>
                        <a:t>Use the National Human-Wildlife Conflict Policy for guidance </a:t>
                      </a:r>
                    </a:p>
                    <a:p>
                      <a:pPr marL="180000">
                        <a:buFont typeface="Wingdings" pitchFamily="2" charset="2"/>
                        <a:buChar char="v"/>
                      </a:pPr>
                      <a:r>
                        <a:rPr lang="en-US" sz="3400" dirty="0" smtClean="0">
                          <a:latin typeface="Calibri" pitchFamily="34" charset="0"/>
                        </a:rPr>
                        <a:t>Deter elephants using a variety of methods including </a:t>
                      </a:r>
                      <a:r>
                        <a:rPr lang="en-US" sz="3400" dirty="0" err="1" smtClean="0">
                          <a:latin typeface="Calibri" pitchFamily="34" charset="0"/>
                        </a:rPr>
                        <a:t>chilli</a:t>
                      </a:r>
                      <a:r>
                        <a:rPr lang="en-US" sz="3400" dirty="0" smtClean="0">
                          <a:latin typeface="Calibri" pitchFamily="34" charset="0"/>
                        </a:rPr>
                        <a:t> bombs</a:t>
                      </a:r>
                      <a:r>
                        <a:rPr lang="en-US" sz="3400" baseline="0" dirty="0" smtClean="0">
                          <a:latin typeface="Calibri" pitchFamily="34" charset="0"/>
                        </a:rPr>
                        <a:t> &amp; barriers</a:t>
                      </a:r>
                    </a:p>
                    <a:p>
                      <a:pPr marL="180000">
                        <a:buFont typeface="Wingdings" pitchFamily="2" charset="2"/>
                        <a:buChar char="v"/>
                      </a:pPr>
                      <a:r>
                        <a:rPr lang="en-US" sz="3400" baseline="0" dirty="0" smtClean="0">
                          <a:latin typeface="Calibri" pitchFamily="34" charset="0"/>
                        </a:rPr>
                        <a:t>Employ herders to look after small stock:  kraal livestock at night: manage traditional nomadic movement to enable repeated use of kraals</a:t>
                      </a:r>
                    </a:p>
                    <a:p>
                      <a:pPr marL="180000">
                        <a:buFont typeface="Wingdings" pitchFamily="2" charset="2"/>
                        <a:buChar char="v"/>
                      </a:pPr>
                      <a:r>
                        <a:rPr lang="en-US" sz="3400" baseline="0" dirty="0" smtClean="0">
                          <a:latin typeface="Calibri" pitchFamily="34" charset="0"/>
                        </a:rPr>
                        <a:t>Construct water points exclusively for wildlife separate from settlement</a:t>
                      </a:r>
                    </a:p>
                    <a:p>
                      <a:pPr marL="180000">
                        <a:buFont typeface="Wingdings" pitchFamily="2" charset="2"/>
                        <a:buChar char="v"/>
                      </a:pPr>
                      <a:r>
                        <a:rPr lang="en-US" sz="3400" baseline="0" dirty="0" smtClean="0">
                          <a:latin typeface="Calibri" pitchFamily="34" charset="0"/>
                        </a:rPr>
                        <a:t>Offer problem animals to trophy hunters</a:t>
                      </a:r>
                    </a:p>
                    <a:p>
                      <a:pPr marL="180000">
                        <a:buFont typeface="Wingdings" pitchFamily="2" charset="2"/>
                        <a:buChar char="v"/>
                      </a:pPr>
                      <a:r>
                        <a:rPr lang="en-US" sz="3400" baseline="0" dirty="0" smtClean="0">
                          <a:latin typeface="Calibri" pitchFamily="34" charset="0"/>
                        </a:rPr>
                        <a:t>Destroy any  animal that hurts or kills a human</a:t>
                      </a:r>
                      <a:endParaRPr lang="en-GB" sz="3400" dirty="0">
                        <a:solidFill>
                          <a:schemeClr val="tx1"/>
                        </a:solidFill>
                        <a:latin typeface="Calibri" pitchFamily="34" charset="0"/>
                      </a:endParaRPr>
                    </a:p>
                  </a:txBody>
                  <a:tcPr>
                    <a:lnL w="12700" cap="flat" cmpd="sng" algn="ctr">
                      <a:solidFill>
                        <a:srgbClr val="1E5C68"/>
                      </a:solidFill>
                      <a:prstDash val="solid"/>
                      <a:round/>
                      <a:headEnd type="none" w="med" len="med"/>
                      <a:tailEnd type="none" w="med" len="med"/>
                    </a:lnL>
                    <a:lnR w="12700" cap="flat" cmpd="sng" algn="ctr">
                      <a:solidFill>
                        <a:srgbClr val="1E5C68"/>
                      </a:solidFill>
                      <a:prstDash val="solid"/>
                      <a:round/>
                      <a:headEnd type="none" w="med" len="med"/>
                      <a:tailEnd type="none" w="med" len="med"/>
                    </a:lnR>
                    <a:lnT w="12700" cap="flat" cmpd="sng" algn="ctr">
                      <a:solidFill>
                        <a:srgbClr val="1E5C68"/>
                      </a:solidFill>
                      <a:prstDash val="solid"/>
                      <a:round/>
                      <a:headEnd type="none" w="med" len="med"/>
                      <a:tailEnd type="none" w="med" len="med"/>
                    </a:lnT>
                    <a:lnB w="12700" cap="flat" cmpd="sng" algn="ctr">
                      <a:solidFill>
                        <a:srgbClr val="1E5C68"/>
                      </a:solidFill>
                      <a:prstDash val="solid"/>
                      <a:round/>
                      <a:headEnd type="none" w="med" len="med"/>
                      <a:tailEnd type="none" w="med" len="med"/>
                    </a:lnB>
                    <a:solidFill>
                      <a:srgbClr val="C4E7EE"/>
                    </a:solidFill>
                  </a:tcPr>
                </a:tc>
              </a:tr>
              <a:tr h="2142377">
                <a:tc>
                  <a:txBody>
                    <a:bodyPr/>
                    <a:lstStyle/>
                    <a:p>
                      <a:pPr marL="180000" algn="r"/>
                      <a:r>
                        <a:rPr lang="en-US" sz="4400" dirty="0" smtClean="0">
                          <a:solidFill>
                            <a:schemeClr val="bg1"/>
                          </a:solidFill>
                          <a:latin typeface="Calibri" pitchFamily="34" charset="0"/>
                        </a:rPr>
                        <a:t>7</a:t>
                      </a:r>
                      <a:endParaRPr lang="en-GB" sz="4400" dirty="0">
                        <a:solidFill>
                          <a:schemeClr val="bg1"/>
                        </a:solidFill>
                        <a:latin typeface="Calibri" pitchFamily="34" charset="0"/>
                      </a:endParaRPr>
                    </a:p>
                  </a:txBody>
                  <a:tcPr>
                    <a:lnL w="12700" cap="flat" cmpd="sng" algn="ctr">
                      <a:solidFill>
                        <a:srgbClr val="1E5C68"/>
                      </a:solidFill>
                      <a:prstDash val="solid"/>
                      <a:round/>
                      <a:headEnd type="none" w="med" len="med"/>
                      <a:tailEnd type="none" w="med" len="med"/>
                    </a:lnL>
                    <a:lnR w="12700" cap="flat" cmpd="sng" algn="ctr">
                      <a:solidFill>
                        <a:srgbClr val="97D5E1"/>
                      </a:solidFill>
                      <a:prstDash val="solid"/>
                      <a:round/>
                      <a:headEnd type="none" w="med" len="med"/>
                      <a:tailEnd type="none" w="med" len="med"/>
                    </a:lnR>
                    <a:lnT w="12700" cap="flat" cmpd="sng" algn="ctr">
                      <a:solidFill>
                        <a:srgbClr val="1E5C68"/>
                      </a:solidFill>
                      <a:prstDash val="solid"/>
                      <a:round/>
                      <a:headEnd type="none" w="med" len="med"/>
                      <a:tailEnd type="none" w="med" len="med"/>
                    </a:lnT>
                    <a:lnB w="12700" cap="flat" cmpd="sng" algn="ctr">
                      <a:solidFill>
                        <a:srgbClr val="1E5C68"/>
                      </a:solidFill>
                      <a:prstDash val="solid"/>
                      <a:round/>
                      <a:headEnd type="none" w="med" len="med"/>
                      <a:tailEnd type="none" w="med" len="med"/>
                    </a:lnB>
                    <a:solidFill>
                      <a:srgbClr val="1E5C68"/>
                    </a:solidFill>
                  </a:tcPr>
                </a:tc>
                <a:tc>
                  <a:txBody>
                    <a:bodyPr/>
                    <a:lstStyle/>
                    <a:p>
                      <a:pPr marL="180000" algn="l"/>
                      <a:r>
                        <a:rPr lang="en-US" sz="3600" b="1" dirty="0" smtClean="0">
                          <a:latin typeface="Calibri" pitchFamily="34" charset="0"/>
                        </a:rPr>
                        <a:t>To obtain information for management activities </a:t>
                      </a:r>
                      <a:endParaRPr lang="en-US" sz="3600" b="1" dirty="0" smtClean="0">
                        <a:solidFill>
                          <a:schemeClr val="tx1"/>
                        </a:solidFill>
                        <a:latin typeface="Calibri" pitchFamily="34" charset="0"/>
                      </a:endParaRPr>
                    </a:p>
                  </a:txBody>
                  <a:tcPr>
                    <a:lnL w="12700" cap="flat" cmpd="sng" algn="ctr">
                      <a:solidFill>
                        <a:srgbClr val="97D5E1"/>
                      </a:solidFill>
                      <a:prstDash val="solid"/>
                      <a:round/>
                      <a:headEnd type="none" w="med" len="med"/>
                      <a:tailEnd type="none" w="med" len="med"/>
                    </a:lnL>
                    <a:lnR w="12700" cap="flat" cmpd="sng" algn="ctr">
                      <a:solidFill>
                        <a:srgbClr val="1E5C68"/>
                      </a:solidFill>
                      <a:prstDash val="solid"/>
                      <a:round/>
                      <a:headEnd type="none" w="med" len="med"/>
                      <a:tailEnd type="none" w="med" len="med"/>
                    </a:lnR>
                    <a:lnT w="12700" cap="flat" cmpd="sng" algn="ctr">
                      <a:solidFill>
                        <a:srgbClr val="1E5C68"/>
                      </a:solidFill>
                      <a:prstDash val="solid"/>
                      <a:round/>
                      <a:headEnd type="none" w="med" len="med"/>
                      <a:tailEnd type="none" w="med" len="med"/>
                    </a:lnT>
                    <a:lnB w="12700" cap="flat" cmpd="sng" algn="ctr">
                      <a:solidFill>
                        <a:srgbClr val="1E5C68"/>
                      </a:solidFill>
                      <a:prstDash val="solid"/>
                      <a:round/>
                      <a:headEnd type="none" w="med" len="med"/>
                      <a:tailEnd type="none" w="med" len="med"/>
                    </a:lnB>
                    <a:solidFill>
                      <a:srgbClr val="5CBED2"/>
                    </a:solidFill>
                  </a:tcPr>
                </a:tc>
                <a:tc>
                  <a:txBody>
                    <a:bodyPr/>
                    <a:lstStyle/>
                    <a:p>
                      <a:pPr marL="180000">
                        <a:buFont typeface="Wingdings" pitchFamily="2" charset="2"/>
                        <a:buChar char="v"/>
                      </a:pPr>
                      <a:r>
                        <a:rPr lang="en-US" sz="3400" dirty="0" smtClean="0">
                          <a:latin typeface="Calibri" pitchFamily="34" charset="0"/>
                        </a:rPr>
                        <a:t>Maintain the Event Book Monitoring System</a:t>
                      </a:r>
                    </a:p>
                    <a:p>
                      <a:pPr marL="180000">
                        <a:buFont typeface="Wingdings" pitchFamily="2" charset="2"/>
                        <a:buChar char="v"/>
                      </a:pPr>
                      <a:r>
                        <a:rPr lang="en-US" sz="3400" dirty="0" smtClean="0">
                          <a:latin typeface="Calibri" pitchFamily="34" charset="0"/>
                        </a:rPr>
                        <a:t>Introduce quarterly Fixed</a:t>
                      </a:r>
                      <a:r>
                        <a:rPr lang="en-US" sz="3400" baseline="0" dirty="0" smtClean="0">
                          <a:latin typeface="Calibri" pitchFamily="34" charset="0"/>
                        </a:rPr>
                        <a:t> Route Patrols </a:t>
                      </a:r>
                      <a:endParaRPr lang="en-GB" sz="3400" dirty="0" smtClean="0">
                        <a:latin typeface="Calibri" pitchFamily="34" charset="0"/>
                      </a:endParaRPr>
                    </a:p>
                    <a:p>
                      <a:pPr marL="180000">
                        <a:buFont typeface="Wingdings" pitchFamily="2" charset="2"/>
                        <a:buChar char="v"/>
                      </a:pPr>
                      <a:r>
                        <a:rPr lang="en-US" sz="3400" dirty="0" smtClean="0">
                          <a:latin typeface="Calibri" pitchFamily="34" charset="0"/>
                        </a:rPr>
                        <a:t>Participate in annual road based wildlife counts with MET, WWF,</a:t>
                      </a:r>
                      <a:r>
                        <a:rPr lang="en-US" sz="3400" baseline="0" dirty="0" smtClean="0">
                          <a:latin typeface="Calibri" pitchFamily="34" charset="0"/>
                        </a:rPr>
                        <a:t> NNF etc</a:t>
                      </a:r>
                      <a:endParaRPr lang="en-ZA" sz="3400" dirty="0" smtClean="0">
                        <a:solidFill>
                          <a:schemeClr val="tx1"/>
                        </a:solidFill>
                        <a:latin typeface="Calibri" pitchFamily="34" charset="0"/>
                      </a:endParaRPr>
                    </a:p>
                  </a:txBody>
                  <a:tcPr>
                    <a:lnL w="12700" cap="flat" cmpd="sng" algn="ctr">
                      <a:solidFill>
                        <a:srgbClr val="1E5C68"/>
                      </a:solidFill>
                      <a:prstDash val="solid"/>
                      <a:round/>
                      <a:headEnd type="none" w="med" len="med"/>
                      <a:tailEnd type="none" w="med" len="med"/>
                    </a:lnL>
                    <a:lnR w="12700" cap="flat" cmpd="sng" algn="ctr">
                      <a:solidFill>
                        <a:srgbClr val="1E5C68"/>
                      </a:solidFill>
                      <a:prstDash val="solid"/>
                      <a:round/>
                      <a:headEnd type="none" w="med" len="med"/>
                      <a:tailEnd type="none" w="med" len="med"/>
                    </a:lnR>
                    <a:lnT w="12700" cap="flat" cmpd="sng" algn="ctr">
                      <a:solidFill>
                        <a:srgbClr val="1E5C68"/>
                      </a:solidFill>
                      <a:prstDash val="solid"/>
                      <a:round/>
                      <a:headEnd type="none" w="med" len="med"/>
                      <a:tailEnd type="none" w="med" len="med"/>
                    </a:lnT>
                    <a:lnB w="12700" cap="flat" cmpd="sng" algn="ctr">
                      <a:solidFill>
                        <a:srgbClr val="1E5C68"/>
                      </a:solidFill>
                      <a:prstDash val="solid"/>
                      <a:round/>
                      <a:headEnd type="none" w="med" len="med"/>
                      <a:tailEnd type="none" w="med" len="med"/>
                    </a:lnB>
                    <a:solidFill>
                      <a:srgbClr val="C4E7EE"/>
                    </a:solidFill>
                  </a:tcPr>
                </a:tc>
              </a:tr>
            </a:tbl>
          </a:graphicData>
        </a:graphic>
      </p:graphicFrame>
      <p:sp>
        <p:nvSpPr>
          <p:cNvPr id="13" name="TextBox 12"/>
          <p:cNvSpPr txBox="1"/>
          <p:nvPr/>
        </p:nvSpPr>
        <p:spPr>
          <a:xfrm>
            <a:off x="28727400" y="0"/>
            <a:ext cx="2141164" cy="646331"/>
          </a:xfrm>
          <a:prstGeom prst="rect">
            <a:avLst/>
          </a:prstGeom>
          <a:noFill/>
        </p:spPr>
        <p:txBody>
          <a:bodyPr wrap="none" rtlCol="0">
            <a:spAutoFit/>
          </a:bodyPr>
          <a:lstStyle/>
          <a:p>
            <a:r>
              <a:rPr lang="en-US" dirty="0" err="1" smtClean="0">
                <a:latin typeface="Calibri" pitchFamily="34" charset="0"/>
              </a:rPr>
              <a:t>Sesfontein</a:t>
            </a:r>
            <a:endParaRPr lang="en-GB" dirty="0">
              <a:latin typeface="Calibri" pitchFamily="34" charset="0"/>
            </a:endParaRPr>
          </a:p>
        </p:txBody>
      </p:sp>
      <p:sp>
        <p:nvSpPr>
          <p:cNvPr id="14" name="TextBox 14"/>
          <p:cNvSpPr txBox="1">
            <a:spLocks noChangeArrowheads="1"/>
          </p:cNvSpPr>
          <p:nvPr/>
        </p:nvSpPr>
        <p:spPr bwMode="auto">
          <a:xfrm>
            <a:off x="14859000" y="30175200"/>
            <a:ext cx="16383000" cy="830997"/>
          </a:xfrm>
          <a:prstGeom prst="rect">
            <a:avLst/>
          </a:prstGeom>
          <a:noFill/>
          <a:ln w="76200">
            <a:noFill/>
            <a:miter lim="800000"/>
            <a:headEnd/>
            <a:tailEnd/>
          </a:ln>
        </p:spPr>
        <p:txBody>
          <a:bodyPr wrap="square">
            <a:spAutoFit/>
          </a:bodyPr>
          <a:lstStyle/>
          <a:p>
            <a:pPr algn="ctr"/>
            <a:r>
              <a:rPr lang="en-US" sz="4400" dirty="0" smtClean="0">
                <a:solidFill>
                  <a:srgbClr val="004635"/>
                </a:solidFill>
                <a:latin typeface="Calibri" pitchFamily="34" charset="0"/>
              </a:rPr>
              <a:t>Supported </a:t>
            </a:r>
            <a:r>
              <a:rPr lang="en-US" sz="4400" dirty="0">
                <a:solidFill>
                  <a:srgbClr val="004635"/>
                </a:solidFill>
                <a:latin typeface="Calibri" pitchFamily="34" charset="0"/>
              </a:rPr>
              <a:t>by </a:t>
            </a:r>
            <a:r>
              <a:rPr lang="en-US" sz="4400" dirty="0" smtClean="0">
                <a:solidFill>
                  <a:srgbClr val="004635"/>
                </a:solidFill>
                <a:latin typeface="Calibri" pitchFamily="34" charset="0"/>
              </a:rPr>
              <a:t> </a:t>
            </a:r>
            <a:r>
              <a:rPr lang="en-US" sz="4800" b="1" dirty="0" smtClean="0">
                <a:solidFill>
                  <a:srgbClr val="004635"/>
                </a:solidFill>
                <a:latin typeface="Calibri" pitchFamily="34" charset="0"/>
              </a:rPr>
              <a:t>WWF </a:t>
            </a:r>
            <a:r>
              <a:rPr lang="en-US" sz="4800" b="1" dirty="0">
                <a:solidFill>
                  <a:srgbClr val="004635"/>
                </a:solidFill>
                <a:latin typeface="Calibri" pitchFamily="34" charset="0"/>
              </a:rPr>
              <a:t>Norway, </a:t>
            </a:r>
            <a:r>
              <a:rPr lang="en-US" sz="4800" b="1" dirty="0" smtClean="0">
                <a:solidFill>
                  <a:srgbClr val="004635"/>
                </a:solidFill>
                <a:latin typeface="Calibri" pitchFamily="34" charset="0"/>
              </a:rPr>
              <a:t> Norad</a:t>
            </a:r>
            <a:r>
              <a:rPr lang="en-US" sz="4800" b="1" dirty="0">
                <a:solidFill>
                  <a:srgbClr val="004635"/>
                </a:solidFill>
                <a:latin typeface="Calibri" pitchFamily="34" charset="0"/>
              </a:rPr>
              <a:t>, </a:t>
            </a:r>
            <a:r>
              <a:rPr lang="en-US" sz="4800" b="1" dirty="0" smtClean="0">
                <a:solidFill>
                  <a:srgbClr val="004635"/>
                </a:solidFill>
                <a:latin typeface="Calibri" pitchFamily="34" charset="0"/>
              </a:rPr>
              <a:t> ICEMA</a:t>
            </a:r>
            <a:endParaRPr lang="en-US" sz="4800" b="1" dirty="0">
              <a:solidFill>
                <a:srgbClr val="004635"/>
              </a:solidFill>
              <a:latin typeface="Calibri" pitchFamily="34" charset="0"/>
            </a:endParaRPr>
          </a:p>
        </p:txBody>
      </p:sp>
      <p:graphicFrame>
        <p:nvGraphicFramePr>
          <p:cNvPr id="11" name="Table 10"/>
          <p:cNvGraphicFramePr>
            <a:graphicFrameLocks noGrp="1"/>
          </p:cNvGraphicFramePr>
          <p:nvPr/>
        </p:nvGraphicFramePr>
        <p:xfrm>
          <a:off x="15316200" y="33223200"/>
          <a:ext cx="15544798" cy="9585961"/>
        </p:xfrm>
        <a:graphic>
          <a:graphicData uri="http://schemas.openxmlformats.org/drawingml/2006/table">
            <a:tbl>
              <a:tblPr>
                <a:effectLst>
                  <a:outerShdw blurRad="40000" dist="23000" dir="5400000" rotWithShape="0">
                    <a:schemeClr val="bg1">
                      <a:alpha val="35000"/>
                    </a:schemeClr>
                  </a:outerShdw>
                </a:effectLst>
                <a:tableStyleId>{D113A9D2-9D6B-4929-AA2D-F23B5EE8CBE7}</a:tableStyleId>
              </a:tblPr>
              <a:tblGrid>
                <a:gridCol w="3581400"/>
                <a:gridCol w="2813985"/>
                <a:gridCol w="2952849"/>
                <a:gridCol w="2691366"/>
                <a:gridCol w="3505198"/>
              </a:tblGrid>
              <a:tr h="1005840">
                <a:tc>
                  <a:txBody>
                    <a:bodyPr/>
                    <a:lstStyle/>
                    <a:p>
                      <a:pPr algn="ctr">
                        <a:spcAft>
                          <a:spcPts val="0"/>
                        </a:spcAft>
                      </a:pPr>
                      <a:endParaRPr lang="en-GB" sz="3200" dirty="0">
                        <a:solidFill>
                          <a:schemeClr val="tx1"/>
                        </a:solidFill>
                        <a:latin typeface="Calibri" pitchFamily="34" charset="0"/>
                        <a:ea typeface="Times New Roman"/>
                        <a:cs typeface="Times New Roman"/>
                      </a:endParaRPr>
                    </a:p>
                  </a:txBody>
                  <a:tcPr marL="68580" marR="6858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tcPr>
                </a:tc>
                <a:tc gridSpan="2">
                  <a:txBody>
                    <a:bodyPr/>
                    <a:lstStyle/>
                    <a:p>
                      <a:pPr algn="ctr">
                        <a:spcAft>
                          <a:spcPts val="0"/>
                        </a:spcAft>
                      </a:pPr>
                      <a:r>
                        <a:rPr lang="en-GB" sz="3200" b="1" dirty="0">
                          <a:solidFill>
                            <a:schemeClr val="tx1"/>
                          </a:solidFill>
                          <a:latin typeface="Calibri" pitchFamily="34" charset="0"/>
                        </a:rPr>
                        <a:t>Before Desired Population Size Reached </a:t>
                      </a:r>
                      <a:endParaRPr lang="en-GB" sz="3200" b="1" dirty="0">
                        <a:solidFill>
                          <a:schemeClr val="tx1"/>
                        </a:solidFill>
                        <a:latin typeface="Calibri" pitchFamily="34" charset="0"/>
                        <a:ea typeface="Times New Roman"/>
                        <a:cs typeface="Times New Roman"/>
                      </a:endParaRPr>
                    </a:p>
                  </a:txBody>
                  <a:tcPr marL="68580" marR="6858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tcPr>
                </a:tc>
                <a:tc hMerge="1">
                  <a:txBody>
                    <a:bodyPr/>
                    <a:lstStyle/>
                    <a:p>
                      <a:endParaRPr lang="en-GB"/>
                    </a:p>
                  </a:txBody>
                  <a:tcPr/>
                </a:tc>
                <a:tc gridSpan="2">
                  <a:txBody>
                    <a:bodyPr/>
                    <a:lstStyle/>
                    <a:p>
                      <a:pPr algn="ctr">
                        <a:spcAft>
                          <a:spcPts val="0"/>
                        </a:spcAft>
                      </a:pPr>
                      <a:r>
                        <a:rPr lang="en-GB" sz="3200" b="1" dirty="0">
                          <a:solidFill>
                            <a:schemeClr val="tx1"/>
                          </a:solidFill>
                          <a:latin typeface="Calibri" pitchFamily="34" charset="0"/>
                        </a:rPr>
                        <a:t>After Desired Population Size Reached</a:t>
                      </a:r>
                      <a:endParaRPr lang="en-GB" sz="3200" b="1" dirty="0">
                        <a:solidFill>
                          <a:schemeClr val="tx1"/>
                        </a:solidFill>
                        <a:latin typeface="Calibri" pitchFamily="34" charset="0"/>
                        <a:ea typeface="Times New Roman"/>
                        <a:cs typeface="Times New Roman"/>
                      </a:endParaRPr>
                    </a:p>
                  </a:txBody>
                  <a:tcPr marL="68580" marR="6858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tcPr>
                </a:tc>
                <a:tc hMerge="1">
                  <a:txBody>
                    <a:bodyPr/>
                    <a:lstStyle/>
                    <a:p>
                      <a:endParaRPr lang="en-GB"/>
                    </a:p>
                  </a:txBody>
                  <a:tcPr/>
                </a:tc>
              </a:tr>
              <a:tr h="502920">
                <a:tc>
                  <a:txBody>
                    <a:bodyPr/>
                    <a:lstStyle/>
                    <a:p>
                      <a:pPr algn="ctr">
                        <a:spcAft>
                          <a:spcPts val="0"/>
                        </a:spcAft>
                      </a:pPr>
                      <a:r>
                        <a:rPr lang="en-GB" sz="3200" b="1" dirty="0">
                          <a:solidFill>
                            <a:schemeClr val="tx1"/>
                          </a:solidFill>
                          <a:latin typeface="Calibri" pitchFamily="34" charset="0"/>
                        </a:rPr>
                        <a:t>Species</a:t>
                      </a:r>
                      <a:endParaRPr lang="en-GB" sz="3200" b="1" dirty="0">
                        <a:solidFill>
                          <a:schemeClr val="tx1"/>
                        </a:solidFill>
                        <a:latin typeface="Calibri" pitchFamily="34" charset="0"/>
                        <a:ea typeface="Times New Roman"/>
                        <a:cs typeface="Times New Roman"/>
                      </a:endParaRPr>
                    </a:p>
                  </a:txBody>
                  <a:tcPr marL="68580" marR="6858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B w="3175" cap="flat" cmpd="sng" algn="ctr">
                      <a:solidFill>
                        <a:schemeClr val="bg1"/>
                      </a:solidFill>
                      <a:prstDash val="solid"/>
                      <a:round/>
                      <a:headEnd type="none" w="med" len="med"/>
                      <a:tailEnd type="none" w="med" len="med"/>
                    </a:lnB>
                  </a:tcPr>
                </a:tc>
                <a:tc>
                  <a:txBody>
                    <a:bodyPr/>
                    <a:lstStyle/>
                    <a:p>
                      <a:pPr algn="ctr" fontAlgn="auto">
                        <a:spcAft>
                          <a:spcPts val="0"/>
                        </a:spcAft>
                      </a:pPr>
                      <a:r>
                        <a:rPr lang="en-GB" sz="3200" b="1">
                          <a:solidFill>
                            <a:schemeClr val="tx1"/>
                          </a:solidFill>
                          <a:latin typeface="Calibri" pitchFamily="34" charset="0"/>
                        </a:rPr>
                        <a:t>Trophy (%)</a:t>
                      </a:r>
                      <a:endParaRPr lang="en-GB" sz="3200" b="1">
                        <a:solidFill>
                          <a:schemeClr val="tx1"/>
                        </a:solidFill>
                        <a:latin typeface="Calibri" pitchFamily="34" charset="0"/>
                        <a:ea typeface="Times New Roman"/>
                        <a:cs typeface="Times New Roman"/>
                      </a:endParaRPr>
                    </a:p>
                  </a:txBody>
                  <a:tcPr marL="68580" marR="68580" marT="0" marB="0" anchor="ctr">
                    <a:lnL w="57150"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B w="3175" cap="flat" cmpd="sng" algn="ctr">
                      <a:solidFill>
                        <a:schemeClr val="bg1"/>
                      </a:solidFill>
                      <a:prstDash val="solid"/>
                      <a:round/>
                      <a:headEnd type="none" w="med" len="med"/>
                      <a:tailEnd type="none" w="med" len="med"/>
                    </a:lnB>
                  </a:tcPr>
                </a:tc>
                <a:tc>
                  <a:txBody>
                    <a:bodyPr/>
                    <a:lstStyle/>
                    <a:p>
                      <a:pPr algn="ctr">
                        <a:spcAft>
                          <a:spcPts val="0"/>
                        </a:spcAft>
                      </a:pPr>
                      <a:r>
                        <a:rPr lang="en-GB" sz="3200" b="1" dirty="0">
                          <a:solidFill>
                            <a:schemeClr val="tx1"/>
                          </a:solidFill>
                          <a:latin typeface="Calibri" pitchFamily="34" charset="0"/>
                        </a:rPr>
                        <a:t>Other-use (%)</a:t>
                      </a:r>
                      <a:r>
                        <a:rPr lang="en-GB" sz="3200" b="1" baseline="30000" dirty="0">
                          <a:solidFill>
                            <a:schemeClr val="tx1"/>
                          </a:solidFill>
                          <a:latin typeface="Calibri" pitchFamily="34" charset="0"/>
                        </a:rPr>
                        <a:t>#</a:t>
                      </a:r>
                      <a:endParaRPr lang="en-GB" sz="3200" b="1" dirty="0">
                        <a:solidFill>
                          <a:schemeClr val="tx1"/>
                        </a:solidFill>
                        <a:latin typeface="Calibri" pitchFamily="34" charset="0"/>
                        <a:ea typeface="Times New Roman"/>
                        <a:cs typeface="Times New Roman"/>
                      </a:endParaRPr>
                    </a:p>
                  </a:txBody>
                  <a:tcPr marL="68580" marR="68580" marT="0" marB="0" anchor="ctr">
                    <a:lnL w="3175"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B w="3175" cap="flat" cmpd="sng" algn="ctr">
                      <a:solidFill>
                        <a:schemeClr val="bg1"/>
                      </a:solidFill>
                      <a:prstDash val="solid"/>
                      <a:round/>
                      <a:headEnd type="none" w="med" len="med"/>
                      <a:tailEnd type="none" w="med" len="med"/>
                    </a:lnB>
                  </a:tcPr>
                </a:tc>
                <a:tc>
                  <a:txBody>
                    <a:bodyPr/>
                    <a:lstStyle/>
                    <a:p>
                      <a:pPr algn="ctr">
                        <a:spcAft>
                          <a:spcPts val="0"/>
                        </a:spcAft>
                      </a:pPr>
                      <a:r>
                        <a:rPr lang="en-GB" sz="3200" b="1">
                          <a:solidFill>
                            <a:schemeClr val="tx1"/>
                          </a:solidFill>
                          <a:latin typeface="Calibri" pitchFamily="34" charset="0"/>
                        </a:rPr>
                        <a:t>Trophy (%)</a:t>
                      </a:r>
                      <a:endParaRPr lang="en-GB" sz="3200" b="1">
                        <a:solidFill>
                          <a:schemeClr val="tx1"/>
                        </a:solidFill>
                        <a:latin typeface="Calibri" pitchFamily="34" charset="0"/>
                        <a:ea typeface="Times New Roman"/>
                        <a:cs typeface="Times New Roman"/>
                      </a:endParaRPr>
                    </a:p>
                  </a:txBody>
                  <a:tcPr marL="68580" marR="68580" marT="0" marB="0" anchor="ctr">
                    <a:lnL w="57150"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B w="3175" cap="flat" cmpd="sng" algn="ctr">
                      <a:solidFill>
                        <a:schemeClr val="bg1"/>
                      </a:solidFill>
                      <a:prstDash val="solid"/>
                      <a:round/>
                      <a:headEnd type="none" w="med" len="med"/>
                      <a:tailEnd type="none" w="med" len="med"/>
                    </a:lnB>
                  </a:tcPr>
                </a:tc>
                <a:tc>
                  <a:txBody>
                    <a:bodyPr/>
                    <a:lstStyle/>
                    <a:p>
                      <a:pPr algn="ctr">
                        <a:spcAft>
                          <a:spcPts val="0"/>
                        </a:spcAft>
                      </a:pPr>
                      <a:r>
                        <a:rPr lang="en-GB" sz="3200" b="1" dirty="0">
                          <a:solidFill>
                            <a:schemeClr val="tx1"/>
                          </a:solidFill>
                          <a:latin typeface="Calibri" pitchFamily="34" charset="0"/>
                        </a:rPr>
                        <a:t>Other-use (%)</a:t>
                      </a:r>
                      <a:r>
                        <a:rPr lang="en-GB" sz="3200" b="1" baseline="30000" dirty="0">
                          <a:solidFill>
                            <a:schemeClr val="tx1"/>
                          </a:solidFill>
                          <a:latin typeface="Calibri" pitchFamily="34" charset="0"/>
                        </a:rPr>
                        <a:t>##</a:t>
                      </a:r>
                      <a:endParaRPr lang="en-GB" sz="3200" b="1" dirty="0">
                        <a:solidFill>
                          <a:schemeClr val="tx1"/>
                        </a:solidFill>
                        <a:latin typeface="Calibri" pitchFamily="34" charset="0"/>
                        <a:ea typeface="Times New Roman"/>
                        <a:cs typeface="Times New Roman"/>
                      </a:endParaRPr>
                    </a:p>
                  </a:txBody>
                  <a:tcPr marL="68580" marR="68580" marT="0" marB="0" anchor="ctr">
                    <a:lnL w="3175"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B w="3175" cap="flat" cmpd="sng" algn="ctr">
                      <a:solidFill>
                        <a:schemeClr val="bg1"/>
                      </a:solidFill>
                      <a:prstDash val="solid"/>
                      <a:round/>
                      <a:headEnd type="none" w="med" len="med"/>
                      <a:tailEnd type="none" w="med" len="med"/>
                    </a:lnB>
                  </a:tcPr>
                </a:tc>
              </a:tr>
              <a:tr h="502920">
                <a:tc>
                  <a:txBody>
                    <a:bodyPr/>
                    <a:lstStyle/>
                    <a:p>
                      <a:pPr marL="108000" algn="l">
                        <a:spcAft>
                          <a:spcPts val="0"/>
                        </a:spcAft>
                      </a:pPr>
                      <a:r>
                        <a:rPr lang="en-GB" sz="3200" dirty="0">
                          <a:solidFill>
                            <a:schemeClr val="tx1"/>
                          </a:solidFill>
                          <a:latin typeface="Calibri" pitchFamily="34" charset="0"/>
                        </a:rPr>
                        <a:t>Baboon</a:t>
                      </a:r>
                      <a:endParaRPr lang="en-GB" sz="3200" dirty="0">
                        <a:solidFill>
                          <a:schemeClr val="tx1"/>
                        </a:solidFill>
                        <a:latin typeface="Calibri" pitchFamily="34" charset="0"/>
                        <a:ea typeface="Times New Roman"/>
                        <a:cs typeface="Times New Roman"/>
                      </a:endParaRPr>
                    </a:p>
                  </a:txBody>
                  <a:tcPr marL="68580" marR="6858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tcPr>
                </a:tc>
                <a:tc>
                  <a:txBody>
                    <a:bodyPr/>
                    <a:lstStyle/>
                    <a:p>
                      <a:pPr algn="ctr">
                        <a:spcAft>
                          <a:spcPts val="0"/>
                        </a:spcAft>
                      </a:pPr>
                      <a:r>
                        <a:rPr lang="en-GB" sz="3200" dirty="0">
                          <a:solidFill>
                            <a:schemeClr val="tx1"/>
                          </a:solidFill>
                          <a:latin typeface="Calibri" pitchFamily="34" charset="0"/>
                        </a:rPr>
                        <a:t>2%</a:t>
                      </a:r>
                      <a:endParaRPr lang="en-GB" sz="3200" dirty="0">
                        <a:solidFill>
                          <a:schemeClr val="tx1"/>
                        </a:solidFill>
                        <a:latin typeface="Calibri" pitchFamily="34" charset="0"/>
                        <a:ea typeface="Times New Roman"/>
                        <a:cs typeface="Times New Roman"/>
                      </a:endParaRPr>
                    </a:p>
                  </a:txBody>
                  <a:tcPr marL="68580" marR="68580" marT="0" marB="0" anchor="ctr">
                    <a:lnL w="57150"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tcPr>
                </a:tc>
                <a:tc>
                  <a:txBody>
                    <a:bodyPr/>
                    <a:lstStyle/>
                    <a:p>
                      <a:pPr algn="ctr">
                        <a:spcAft>
                          <a:spcPts val="0"/>
                        </a:spcAft>
                      </a:pPr>
                      <a:r>
                        <a:rPr lang="en-GB" sz="3200" dirty="0">
                          <a:solidFill>
                            <a:schemeClr val="tx1"/>
                          </a:solidFill>
                          <a:latin typeface="Calibri" pitchFamily="34" charset="0"/>
                        </a:rPr>
                        <a:t>-</a:t>
                      </a:r>
                      <a:endParaRPr lang="en-GB" sz="3200" dirty="0">
                        <a:solidFill>
                          <a:schemeClr val="tx1"/>
                        </a:solidFill>
                        <a:latin typeface="Calibri" pitchFamily="34" charset="0"/>
                        <a:ea typeface="Times New Roman"/>
                        <a:cs typeface="Times New Roman"/>
                      </a:endParaRPr>
                    </a:p>
                  </a:txBody>
                  <a:tcPr marL="68580" marR="68580" marT="0" marB="0" anchor="ctr">
                    <a:lnL w="3175"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tcPr>
                </a:tc>
                <a:tc>
                  <a:txBody>
                    <a:bodyPr/>
                    <a:lstStyle/>
                    <a:p>
                      <a:pPr algn="ctr">
                        <a:spcAft>
                          <a:spcPts val="0"/>
                        </a:spcAft>
                      </a:pPr>
                      <a:r>
                        <a:rPr lang="en-GB" sz="3200">
                          <a:solidFill>
                            <a:schemeClr val="tx1"/>
                          </a:solidFill>
                          <a:latin typeface="Calibri" pitchFamily="34" charset="0"/>
                        </a:rPr>
                        <a:t>2%</a:t>
                      </a:r>
                      <a:endParaRPr lang="en-GB" sz="3200">
                        <a:solidFill>
                          <a:schemeClr val="tx1"/>
                        </a:solidFill>
                        <a:latin typeface="Calibri" pitchFamily="34" charset="0"/>
                        <a:ea typeface="Times New Roman"/>
                        <a:cs typeface="Times New Roman"/>
                      </a:endParaRPr>
                    </a:p>
                  </a:txBody>
                  <a:tcPr marL="68580" marR="68580" marT="0" marB="0" anchor="ctr">
                    <a:lnL w="57150"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tcPr>
                </a:tc>
                <a:tc>
                  <a:txBody>
                    <a:bodyPr/>
                    <a:lstStyle/>
                    <a:p>
                      <a:pPr algn="ctr">
                        <a:spcAft>
                          <a:spcPts val="0"/>
                        </a:spcAft>
                      </a:pPr>
                      <a:r>
                        <a:rPr lang="en-GB" sz="3200">
                          <a:solidFill>
                            <a:schemeClr val="tx1"/>
                          </a:solidFill>
                          <a:latin typeface="Calibri" pitchFamily="34" charset="0"/>
                        </a:rPr>
                        <a:t>-</a:t>
                      </a:r>
                      <a:endParaRPr lang="en-GB" sz="3200">
                        <a:solidFill>
                          <a:schemeClr val="tx1"/>
                        </a:solidFill>
                        <a:latin typeface="Calibri" pitchFamily="34" charset="0"/>
                        <a:ea typeface="Times New Roman"/>
                        <a:cs typeface="Times New Roman"/>
                      </a:endParaRPr>
                    </a:p>
                  </a:txBody>
                  <a:tcPr marL="68580" marR="68580" marT="0" marB="0" anchor="ctr">
                    <a:lnL w="3175"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tcPr>
                </a:tc>
              </a:tr>
              <a:tr h="502920">
                <a:tc>
                  <a:txBody>
                    <a:bodyPr/>
                    <a:lstStyle/>
                    <a:p>
                      <a:pPr marL="108000" algn="l">
                        <a:spcAft>
                          <a:spcPts val="0"/>
                        </a:spcAft>
                      </a:pPr>
                      <a:r>
                        <a:rPr lang="en-GB" sz="3200" dirty="0">
                          <a:solidFill>
                            <a:schemeClr val="tx1"/>
                          </a:solidFill>
                          <a:latin typeface="Calibri" pitchFamily="34" charset="0"/>
                        </a:rPr>
                        <a:t>Caracal</a:t>
                      </a:r>
                      <a:endParaRPr lang="en-GB" sz="3200" dirty="0">
                        <a:solidFill>
                          <a:schemeClr val="tx1"/>
                        </a:solidFill>
                        <a:latin typeface="Calibri" pitchFamily="34" charset="0"/>
                        <a:ea typeface="Times New Roman"/>
                        <a:cs typeface="Times New Roman"/>
                      </a:endParaRPr>
                    </a:p>
                  </a:txBody>
                  <a:tcPr marL="68580" marR="6858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tcPr>
                </a:tc>
                <a:tc>
                  <a:txBody>
                    <a:bodyPr/>
                    <a:lstStyle/>
                    <a:p>
                      <a:pPr algn="ctr">
                        <a:spcAft>
                          <a:spcPts val="0"/>
                        </a:spcAft>
                      </a:pPr>
                      <a:r>
                        <a:rPr lang="en-GB" sz="3200" dirty="0">
                          <a:solidFill>
                            <a:schemeClr val="tx1"/>
                          </a:solidFill>
                          <a:latin typeface="Calibri" pitchFamily="34" charset="0"/>
                        </a:rPr>
                        <a:t>1 animal/yr</a:t>
                      </a:r>
                      <a:endParaRPr lang="en-GB" sz="3200" dirty="0">
                        <a:solidFill>
                          <a:schemeClr val="tx1"/>
                        </a:solidFill>
                        <a:latin typeface="Calibri" pitchFamily="34" charset="0"/>
                        <a:ea typeface="Times New Roman"/>
                        <a:cs typeface="Times New Roman"/>
                      </a:endParaRPr>
                    </a:p>
                  </a:txBody>
                  <a:tcPr marL="68580" marR="68580" marT="0" marB="0" anchor="ctr">
                    <a:lnL w="57150"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tcPr>
                </a:tc>
                <a:tc>
                  <a:txBody>
                    <a:bodyPr/>
                    <a:lstStyle/>
                    <a:p>
                      <a:pPr algn="ctr">
                        <a:spcAft>
                          <a:spcPts val="0"/>
                        </a:spcAft>
                      </a:pPr>
                      <a:r>
                        <a:rPr lang="en-GB" sz="3200">
                          <a:solidFill>
                            <a:schemeClr val="tx1"/>
                          </a:solidFill>
                          <a:latin typeface="Calibri" pitchFamily="34" charset="0"/>
                        </a:rPr>
                        <a:t>- </a:t>
                      </a:r>
                      <a:endParaRPr lang="en-GB" sz="3200">
                        <a:solidFill>
                          <a:schemeClr val="tx1"/>
                        </a:solidFill>
                        <a:latin typeface="Calibri" pitchFamily="34" charset="0"/>
                        <a:ea typeface="Times New Roman"/>
                        <a:cs typeface="Times New Roman"/>
                      </a:endParaRPr>
                    </a:p>
                  </a:txBody>
                  <a:tcPr marL="68580" marR="68580" marT="0" marB="0" anchor="ctr">
                    <a:lnL w="3175"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tcPr>
                </a:tc>
                <a:tc>
                  <a:txBody>
                    <a:bodyPr/>
                    <a:lstStyle/>
                    <a:p>
                      <a:pPr algn="ctr">
                        <a:spcAft>
                          <a:spcPts val="0"/>
                        </a:spcAft>
                      </a:pPr>
                      <a:r>
                        <a:rPr lang="en-GB" sz="3200">
                          <a:solidFill>
                            <a:schemeClr val="tx1"/>
                          </a:solidFill>
                          <a:latin typeface="Calibri" pitchFamily="34" charset="0"/>
                        </a:rPr>
                        <a:t>1 animal/yr</a:t>
                      </a:r>
                      <a:endParaRPr lang="en-GB" sz="3200">
                        <a:solidFill>
                          <a:schemeClr val="tx1"/>
                        </a:solidFill>
                        <a:latin typeface="Calibri" pitchFamily="34" charset="0"/>
                        <a:ea typeface="Times New Roman"/>
                        <a:cs typeface="Times New Roman"/>
                      </a:endParaRPr>
                    </a:p>
                  </a:txBody>
                  <a:tcPr marL="68580" marR="68580" marT="0" marB="0" anchor="ctr">
                    <a:lnL w="57150"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tcPr>
                </a:tc>
                <a:tc>
                  <a:txBody>
                    <a:bodyPr/>
                    <a:lstStyle/>
                    <a:p>
                      <a:pPr algn="ctr">
                        <a:spcAft>
                          <a:spcPts val="0"/>
                        </a:spcAft>
                      </a:pPr>
                      <a:r>
                        <a:rPr lang="en-GB" sz="3200">
                          <a:solidFill>
                            <a:schemeClr val="tx1"/>
                          </a:solidFill>
                          <a:latin typeface="Calibri" pitchFamily="34" charset="0"/>
                        </a:rPr>
                        <a:t>-</a:t>
                      </a:r>
                      <a:endParaRPr lang="en-GB" sz="3200">
                        <a:solidFill>
                          <a:schemeClr val="tx1"/>
                        </a:solidFill>
                        <a:latin typeface="Calibri" pitchFamily="34" charset="0"/>
                        <a:ea typeface="Times New Roman"/>
                        <a:cs typeface="Times New Roman"/>
                      </a:endParaRPr>
                    </a:p>
                  </a:txBody>
                  <a:tcPr marL="68580" marR="68580" marT="0" marB="0" anchor="ctr">
                    <a:lnL w="3175"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tcPr>
                </a:tc>
              </a:tr>
              <a:tr h="1005840">
                <a:tc>
                  <a:txBody>
                    <a:bodyPr/>
                    <a:lstStyle/>
                    <a:p>
                      <a:pPr marL="108000" algn="l">
                        <a:spcAft>
                          <a:spcPts val="0"/>
                        </a:spcAft>
                      </a:pPr>
                      <a:r>
                        <a:rPr lang="en-GB" sz="3200" dirty="0">
                          <a:solidFill>
                            <a:schemeClr val="tx1"/>
                          </a:solidFill>
                          <a:latin typeface="Calibri" pitchFamily="34" charset="0"/>
                        </a:rPr>
                        <a:t>Elephant</a:t>
                      </a:r>
                      <a:endParaRPr lang="en-GB" sz="3200" dirty="0">
                        <a:solidFill>
                          <a:schemeClr val="tx1"/>
                        </a:solidFill>
                        <a:latin typeface="Calibri" pitchFamily="34" charset="0"/>
                        <a:ea typeface="Times New Roman"/>
                        <a:cs typeface="Times New Roman"/>
                      </a:endParaRPr>
                    </a:p>
                  </a:txBody>
                  <a:tcPr marL="68580" marR="6858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tcPr>
                </a:tc>
                <a:tc gridSpan="4">
                  <a:txBody>
                    <a:bodyPr/>
                    <a:lstStyle/>
                    <a:p>
                      <a:pPr marL="108000" algn="l">
                        <a:spcAft>
                          <a:spcPts val="0"/>
                        </a:spcAft>
                      </a:pPr>
                      <a:r>
                        <a:rPr lang="en-GB" sz="3200" dirty="0">
                          <a:solidFill>
                            <a:schemeClr val="tx1"/>
                          </a:solidFill>
                          <a:latin typeface="Calibri" pitchFamily="34" charset="0"/>
                        </a:rPr>
                        <a:t>Don’t hunt unless very old, in poor condition &amp; in consultation with MET &amp; neighbours</a:t>
                      </a:r>
                      <a:endParaRPr lang="en-GB" sz="3200" dirty="0">
                        <a:solidFill>
                          <a:schemeClr val="tx1"/>
                        </a:solidFill>
                        <a:latin typeface="Calibri" pitchFamily="34" charset="0"/>
                        <a:ea typeface="Times New Roman"/>
                        <a:cs typeface="Times New Roman"/>
                      </a:endParaRPr>
                    </a:p>
                  </a:txBody>
                  <a:tcPr marL="68580" marR="6858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tcPr>
                </a:tc>
                <a:tc hMerge="1">
                  <a:txBody>
                    <a:bodyPr/>
                    <a:lstStyle/>
                    <a:p>
                      <a:endParaRPr lang="en-GB"/>
                    </a:p>
                  </a:txBody>
                  <a:tcPr/>
                </a:tc>
                <a:tc hMerge="1">
                  <a:txBody>
                    <a:bodyPr/>
                    <a:lstStyle/>
                    <a:p>
                      <a:endParaRPr lang="en-GB"/>
                    </a:p>
                  </a:txBody>
                  <a:tcPr/>
                </a:tc>
                <a:tc hMerge="1">
                  <a:txBody>
                    <a:bodyPr/>
                    <a:lstStyle/>
                    <a:p>
                      <a:endParaRPr lang="en-GB"/>
                    </a:p>
                  </a:txBody>
                  <a:tcPr/>
                </a:tc>
              </a:tr>
              <a:tr h="502920">
                <a:tc>
                  <a:txBody>
                    <a:bodyPr/>
                    <a:lstStyle/>
                    <a:p>
                      <a:pPr marL="108000" algn="l">
                        <a:spcAft>
                          <a:spcPts val="0"/>
                        </a:spcAft>
                      </a:pPr>
                      <a:r>
                        <a:rPr lang="en-GB" sz="3200" dirty="0">
                          <a:solidFill>
                            <a:schemeClr val="tx1"/>
                          </a:solidFill>
                          <a:latin typeface="Calibri" pitchFamily="34" charset="0"/>
                        </a:rPr>
                        <a:t>Gemsbok</a:t>
                      </a:r>
                      <a:endParaRPr lang="en-GB" sz="3200" dirty="0">
                        <a:solidFill>
                          <a:schemeClr val="tx1"/>
                        </a:solidFill>
                        <a:latin typeface="Calibri" pitchFamily="34" charset="0"/>
                        <a:ea typeface="Times New Roman"/>
                        <a:cs typeface="Times New Roman"/>
                      </a:endParaRPr>
                    </a:p>
                  </a:txBody>
                  <a:tcPr marL="68580" marR="6858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tcPr>
                </a:tc>
                <a:tc>
                  <a:txBody>
                    <a:bodyPr/>
                    <a:lstStyle/>
                    <a:p>
                      <a:pPr algn="ctr">
                        <a:spcAft>
                          <a:spcPts val="0"/>
                        </a:spcAft>
                      </a:pPr>
                      <a:r>
                        <a:rPr lang="en-GB" sz="3200" dirty="0">
                          <a:solidFill>
                            <a:schemeClr val="tx1"/>
                          </a:solidFill>
                          <a:latin typeface="Calibri" pitchFamily="34" charset="0"/>
                        </a:rPr>
                        <a:t>2%</a:t>
                      </a:r>
                      <a:endParaRPr lang="en-GB" sz="3200" dirty="0">
                        <a:solidFill>
                          <a:schemeClr val="tx1"/>
                        </a:solidFill>
                        <a:latin typeface="Calibri" pitchFamily="34" charset="0"/>
                        <a:ea typeface="Times New Roman"/>
                        <a:cs typeface="Times New Roman"/>
                      </a:endParaRPr>
                    </a:p>
                  </a:txBody>
                  <a:tcPr marL="68580" marR="68580" marT="0" marB="0" anchor="ctr">
                    <a:lnL w="57150"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tcPr>
                </a:tc>
                <a:tc>
                  <a:txBody>
                    <a:bodyPr/>
                    <a:lstStyle/>
                    <a:p>
                      <a:pPr algn="ctr">
                        <a:spcAft>
                          <a:spcPts val="0"/>
                        </a:spcAft>
                      </a:pPr>
                      <a:r>
                        <a:rPr lang="en-GB" sz="3200" dirty="0">
                          <a:solidFill>
                            <a:schemeClr val="tx1"/>
                          </a:solidFill>
                          <a:latin typeface="Calibri" pitchFamily="34" charset="0"/>
                        </a:rPr>
                        <a:t>3%</a:t>
                      </a:r>
                      <a:endParaRPr lang="en-GB" sz="3200" dirty="0">
                        <a:solidFill>
                          <a:schemeClr val="tx1"/>
                        </a:solidFill>
                        <a:latin typeface="Calibri" pitchFamily="34" charset="0"/>
                        <a:ea typeface="Times New Roman"/>
                        <a:cs typeface="Times New Roman"/>
                      </a:endParaRPr>
                    </a:p>
                  </a:txBody>
                  <a:tcPr marL="68580" marR="68580" marT="0" marB="0" anchor="ctr">
                    <a:lnL w="3175"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tcPr>
                </a:tc>
                <a:tc>
                  <a:txBody>
                    <a:bodyPr/>
                    <a:lstStyle/>
                    <a:p>
                      <a:pPr algn="ctr">
                        <a:spcAft>
                          <a:spcPts val="0"/>
                        </a:spcAft>
                      </a:pPr>
                      <a:r>
                        <a:rPr lang="en-GB" sz="3200">
                          <a:solidFill>
                            <a:schemeClr val="tx1"/>
                          </a:solidFill>
                          <a:latin typeface="Calibri" pitchFamily="34" charset="0"/>
                        </a:rPr>
                        <a:t>2%</a:t>
                      </a:r>
                      <a:endParaRPr lang="en-GB" sz="3200">
                        <a:solidFill>
                          <a:schemeClr val="tx1"/>
                        </a:solidFill>
                        <a:latin typeface="Calibri" pitchFamily="34" charset="0"/>
                        <a:ea typeface="Times New Roman"/>
                        <a:cs typeface="Times New Roman"/>
                      </a:endParaRPr>
                    </a:p>
                  </a:txBody>
                  <a:tcPr marL="68580" marR="68580" marT="0" marB="0" anchor="ctr">
                    <a:lnL w="57150"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tcPr>
                </a:tc>
                <a:tc>
                  <a:txBody>
                    <a:bodyPr/>
                    <a:lstStyle/>
                    <a:p>
                      <a:pPr algn="ctr">
                        <a:spcAft>
                          <a:spcPts val="0"/>
                        </a:spcAft>
                      </a:pPr>
                      <a:r>
                        <a:rPr lang="en-GB" sz="3200" dirty="0">
                          <a:solidFill>
                            <a:schemeClr val="tx1"/>
                          </a:solidFill>
                          <a:latin typeface="Calibri" pitchFamily="34" charset="0"/>
                        </a:rPr>
                        <a:t>15%</a:t>
                      </a:r>
                      <a:endParaRPr lang="en-GB" sz="3200" dirty="0">
                        <a:solidFill>
                          <a:schemeClr val="tx1"/>
                        </a:solidFill>
                        <a:latin typeface="Calibri" pitchFamily="34" charset="0"/>
                        <a:ea typeface="Times New Roman"/>
                        <a:cs typeface="Times New Roman"/>
                      </a:endParaRPr>
                    </a:p>
                  </a:txBody>
                  <a:tcPr marL="68580" marR="68580" marT="0" marB="0" anchor="ctr">
                    <a:lnL w="3175"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tcPr>
                </a:tc>
              </a:tr>
              <a:tr h="502920">
                <a:tc>
                  <a:txBody>
                    <a:bodyPr/>
                    <a:lstStyle/>
                    <a:p>
                      <a:pPr marL="108000" algn="l">
                        <a:spcAft>
                          <a:spcPts val="0"/>
                        </a:spcAft>
                      </a:pPr>
                      <a:r>
                        <a:rPr lang="en-GB" sz="3200">
                          <a:solidFill>
                            <a:schemeClr val="tx1"/>
                          </a:solidFill>
                          <a:latin typeface="Calibri" pitchFamily="34" charset="0"/>
                        </a:rPr>
                        <a:t>Giraffe</a:t>
                      </a:r>
                      <a:endParaRPr lang="en-GB" sz="3200">
                        <a:solidFill>
                          <a:schemeClr val="tx1"/>
                        </a:solidFill>
                        <a:latin typeface="Calibri" pitchFamily="34" charset="0"/>
                        <a:ea typeface="Times New Roman"/>
                        <a:cs typeface="Times New Roman"/>
                      </a:endParaRPr>
                    </a:p>
                  </a:txBody>
                  <a:tcPr marL="68580" marR="6858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tcPr>
                </a:tc>
                <a:tc>
                  <a:txBody>
                    <a:bodyPr/>
                    <a:lstStyle/>
                    <a:p>
                      <a:pPr algn="ctr">
                        <a:spcAft>
                          <a:spcPts val="0"/>
                        </a:spcAft>
                      </a:pPr>
                      <a:r>
                        <a:rPr lang="en-GB" sz="3200" dirty="0">
                          <a:solidFill>
                            <a:schemeClr val="tx1"/>
                          </a:solidFill>
                          <a:latin typeface="Calibri" pitchFamily="34" charset="0"/>
                        </a:rPr>
                        <a:t>1%</a:t>
                      </a:r>
                      <a:endParaRPr lang="en-GB" sz="3200" dirty="0">
                        <a:solidFill>
                          <a:schemeClr val="tx1"/>
                        </a:solidFill>
                        <a:latin typeface="Calibri" pitchFamily="34" charset="0"/>
                        <a:ea typeface="Times New Roman"/>
                        <a:cs typeface="Times New Roman"/>
                      </a:endParaRPr>
                    </a:p>
                  </a:txBody>
                  <a:tcPr marL="68580" marR="68580" marT="0" marB="0" anchor="ctr">
                    <a:lnL w="57150"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tcPr>
                </a:tc>
                <a:tc>
                  <a:txBody>
                    <a:bodyPr/>
                    <a:lstStyle/>
                    <a:p>
                      <a:pPr algn="ctr">
                        <a:spcAft>
                          <a:spcPts val="0"/>
                        </a:spcAft>
                      </a:pPr>
                      <a:r>
                        <a:rPr lang="en-GB" sz="3200">
                          <a:solidFill>
                            <a:schemeClr val="tx1"/>
                          </a:solidFill>
                          <a:latin typeface="Calibri" pitchFamily="34" charset="0"/>
                        </a:rPr>
                        <a:t>-</a:t>
                      </a:r>
                      <a:endParaRPr lang="en-GB" sz="3200">
                        <a:solidFill>
                          <a:schemeClr val="tx1"/>
                        </a:solidFill>
                        <a:latin typeface="Calibri" pitchFamily="34" charset="0"/>
                        <a:ea typeface="Times New Roman"/>
                        <a:cs typeface="Times New Roman"/>
                      </a:endParaRPr>
                    </a:p>
                  </a:txBody>
                  <a:tcPr marL="68580" marR="68580" marT="0" marB="0" anchor="ctr">
                    <a:lnL w="3175"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tcPr>
                </a:tc>
                <a:tc>
                  <a:txBody>
                    <a:bodyPr/>
                    <a:lstStyle/>
                    <a:p>
                      <a:pPr algn="ctr">
                        <a:spcAft>
                          <a:spcPts val="0"/>
                        </a:spcAft>
                      </a:pPr>
                      <a:r>
                        <a:rPr lang="en-GB" sz="3200">
                          <a:solidFill>
                            <a:schemeClr val="tx1"/>
                          </a:solidFill>
                          <a:latin typeface="Calibri" pitchFamily="34" charset="0"/>
                        </a:rPr>
                        <a:t>1%</a:t>
                      </a:r>
                      <a:endParaRPr lang="en-GB" sz="3200">
                        <a:solidFill>
                          <a:schemeClr val="tx1"/>
                        </a:solidFill>
                        <a:latin typeface="Calibri" pitchFamily="34" charset="0"/>
                        <a:ea typeface="Times New Roman"/>
                        <a:cs typeface="Times New Roman"/>
                      </a:endParaRPr>
                    </a:p>
                  </a:txBody>
                  <a:tcPr marL="68580" marR="68580" marT="0" marB="0" anchor="ctr">
                    <a:lnL w="57150"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tcPr>
                </a:tc>
                <a:tc>
                  <a:txBody>
                    <a:bodyPr/>
                    <a:lstStyle/>
                    <a:p>
                      <a:pPr algn="ctr">
                        <a:spcAft>
                          <a:spcPts val="0"/>
                        </a:spcAft>
                      </a:pPr>
                      <a:r>
                        <a:rPr lang="en-GB" sz="3200">
                          <a:solidFill>
                            <a:schemeClr val="tx1"/>
                          </a:solidFill>
                          <a:latin typeface="Calibri" pitchFamily="34" charset="0"/>
                        </a:rPr>
                        <a:t>5%</a:t>
                      </a:r>
                      <a:endParaRPr lang="en-GB" sz="3200">
                        <a:solidFill>
                          <a:schemeClr val="tx1"/>
                        </a:solidFill>
                        <a:latin typeface="Calibri" pitchFamily="34" charset="0"/>
                        <a:ea typeface="Times New Roman"/>
                        <a:cs typeface="Times New Roman"/>
                      </a:endParaRPr>
                    </a:p>
                  </a:txBody>
                  <a:tcPr marL="68580" marR="68580" marT="0" marB="0" anchor="ctr">
                    <a:lnL w="3175"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tcPr>
                </a:tc>
              </a:tr>
              <a:tr h="502920">
                <a:tc>
                  <a:txBody>
                    <a:bodyPr/>
                    <a:lstStyle/>
                    <a:p>
                      <a:pPr marL="108000" algn="l">
                        <a:spcAft>
                          <a:spcPts val="0"/>
                        </a:spcAft>
                      </a:pPr>
                      <a:r>
                        <a:rPr lang="en-GB" sz="3200" dirty="0">
                          <a:solidFill>
                            <a:schemeClr val="tx1"/>
                          </a:solidFill>
                          <a:latin typeface="Calibri" pitchFamily="34" charset="0"/>
                        </a:rPr>
                        <a:t>Jackal</a:t>
                      </a:r>
                      <a:endParaRPr lang="en-GB" sz="3200" dirty="0">
                        <a:solidFill>
                          <a:schemeClr val="tx1"/>
                        </a:solidFill>
                        <a:latin typeface="Calibri" pitchFamily="34" charset="0"/>
                        <a:ea typeface="Times New Roman"/>
                        <a:cs typeface="Times New Roman"/>
                      </a:endParaRPr>
                    </a:p>
                  </a:txBody>
                  <a:tcPr marL="68580" marR="6858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tcPr>
                </a:tc>
                <a:tc>
                  <a:txBody>
                    <a:bodyPr/>
                    <a:lstStyle/>
                    <a:p>
                      <a:pPr algn="ctr">
                        <a:spcAft>
                          <a:spcPts val="0"/>
                        </a:spcAft>
                      </a:pPr>
                      <a:r>
                        <a:rPr lang="en-GB" sz="3200" dirty="0">
                          <a:solidFill>
                            <a:schemeClr val="tx1"/>
                          </a:solidFill>
                          <a:latin typeface="Calibri" pitchFamily="34" charset="0"/>
                        </a:rPr>
                        <a:t>10 animals/yr</a:t>
                      </a:r>
                      <a:endParaRPr lang="en-GB" sz="3200" dirty="0">
                        <a:solidFill>
                          <a:schemeClr val="tx1"/>
                        </a:solidFill>
                        <a:latin typeface="Calibri" pitchFamily="34" charset="0"/>
                        <a:ea typeface="Times New Roman"/>
                        <a:cs typeface="Times New Roman"/>
                      </a:endParaRPr>
                    </a:p>
                  </a:txBody>
                  <a:tcPr marL="68580" marR="68580" marT="0" marB="0" anchor="ctr">
                    <a:lnL w="57150"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tcPr>
                </a:tc>
                <a:tc>
                  <a:txBody>
                    <a:bodyPr/>
                    <a:lstStyle/>
                    <a:p>
                      <a:pPr algn="ctr">
                        <a:spcAft>
                          <a:spcPts val="0"/>
                        </a:spcAft>
                      </a:pPr>
                      <a:r>
                        <a:rPr lang="en-GB" sz="3200" dirty="0">
                          <a:solidFill>
                            <a:schemeClr val="tx1"/>
                          </a:solidFill>
                          <a:latin typeface="Calibri" pitchFamily="34" charset="0"/>
                        </a:rPr>
                        <a:t>- </a:t>
                      </a:r>
                      <a:endParaRPr lang="en-GB" sz="3200" dirty="0">
                        <a:solidFill>
                          <a:schemeClr val="tx1"/>
                        </a:solidFill>
                        <a:latin typeface="Calibri" pitchFamily="34" charset="0"/>
                        <a:ea typeface="Times New Roman"/>
                        <a:cs typeface="Times New Roman"/>
                      </a:endParaRPr>
                    </a:p>
                  </a:txBody>
                  <a:tcPr marL="68580" marR="68580" marT="0" marB="0" anchor="ctr">
                    <a:lnL w="3175"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tcPr>
                </a:tc>
                <a:tc>
                  <a:txBody>
                    <a:bodyPr/>
                    <a:lstStyle/>
                    <a:p>
                      <a:pPr algn="ctr">
                        <a:spcAft>
                          <a:spcPts val="0"/>
                        </a:spcAft>
                      </a:pPr>
                      <a:r>
                        <a:rPr lang="en-GB" sz="3200">
                          <a:solidFill>
                            <a:schemeClr val="tx1"/>
                          </a:solidFill>
                          <a:latin typeface="Calibri" pitchFamily="34" charset="0"/>
                        </a:rPr>
                        <a:t>10 animals/yr</a:t>
                      </a:r>
                      <a:endParaRPr lang="en-GB" sz="3200">
                        <a:solidFill>
                          <a:schemeClr val="tx1"/>
                        </a:solidFill>
                        <a:latin typeface="Calibri" pitchFamily="34" charset="0"/>
                        <a:ea typeface="Times New Roman"/>
                        <a:cs typeface="Times New Roman"/>
                      </a:endParaRPr>
                    </a:p>
                  </a:txBody>
                  <a:tcPr marL="68580" marR="68580" marT="0" marB="0" anchor="ctr">
                    <a:lnL w="57150"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tcPr>
                </a:tc>
                <a:tc>
                  <a:txBody>
                    <a:bodyPr/>
                    <a:lstStyle/>
                    <a:p>
                      <a:pPr algn="ctr">
                        <a:spcAft>
                          <a:spcPts val="0"/>
                        </a:spcAft>
                      </a:pPr>
                      <a:r>
                        <a:rPr lang="en-GB" sz="3200">
                          <a:solidFill>
                            <a:schemeClr val="tx1"/>
                          </a:solidFill>
                          <a:latin typeface="Calibri" pitchFamily="34" charset="0"/>
                        </a:rPr>
                        <a:t>-</a:t>
                      </a:r>
                      <a:endParaRPr lang="en-GB" sz="3200">
                        <a:solidFill>
                          <a:schemeClr val="tx1"/>
                        </a:solidFill>
                        <a:latin typeface="Calibri" pitchFamily="34" charset="0"/>
                        <a:ea typeface="Times New Roman"/>
                        <a:cs typeface="Times New Roman"/>
                      </a:endParaRPr>
                    </a:p>
                  </a:txBody>
                  <a:tcPr marL="68580" marR="68580" marT="0" marB="0" anchor="ctr">
                    <a:lnL w="3175"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tcPr>
                </a:tc>
              </a:tr>
              <a:tr h="533401">
                <a:tc>
                  <a:txBody>
                    <a:bodyPr/>
                    <a:lstStyle/>
                    <a:p>
                      <a:pPr marL="108000" algn="l">
                        <a:spcAft>
                          <a:spcPts val="0"/>
                        </a:spcAft>
                      </a:pPr>
                      <a:r>
                        <a:rPr lang="en-GB" sz="3200">
                          <a:solidFill>
                            <a:schemeClr val="tx1"/>
                          </a:solidFill>
                          <a:latin typeface="Calibri" pitchFamily="34" charset="0"/>
                        </a:rPr>
                        <a:t>Impala (black faced)</a:t>
                      </a:r>
                      <a:endParaRPr lang="en-GB" sz="3200">
                        <a:solidFill>
                          <a:schemeClr val="tx1"/>
                        </a:solidFill>
                        <a:latin typeface="Calibri" pitchFamily="34" charset="0"/>
                        <a:ea typeface="Times New Roman"/>
                        <a:cs typeface="Times New Roman"/>
                      </a:endParaRPr>
                    </a:p>
                  </a:txBody>
                  <a:tcPr marL="68580" marR="6858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tcPr>
                </a:tc>
                <a:tc>
                  <a:txBody>
                    <a:bodyPr/>
                    <a:lstStyle/>
                    <a:p>
                      <a:pPr algn="ctr">
                        <a:spcAft>
                          <a:spcPts val="0"/>
                        </a:spcAft>
                      </a:pPr>
                      <a:r>
                        <a:rPr lang="en-GB" sz="3200" dirty="0">
                          <a:solidFill>
                            <a:schemeClr val="tx1"/>
                          </a:solidFill>
                          <a:latin typeface="Calibri" pitchFamily="34" charset="0"/>
                        </a:rPr>
                        <a:t>2%</a:t>
                      </a:r>
                      <a:endParaRPr lang="en-GB" sz="3200" dirty="0">
                        <a:solidFill>
                          <a:schemeClr val="tx1"/>
                        </a:solidFill>
                        <a:latin typeface="Calibri" pitchFamily="34" charset="0"/>
                        <a:ea typeface="Times New Roman"/>
                        <a:cs typeface="Times New Roman"/>
                      </a:endParaRPr>
                    </a:p>
                  </a:txBody>
                  <a:tcPr marL="68580" marR="68580" marT="0" marB="0" anchor="ctr">
                    <a:lnL w="57150"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tcPr>
                </a:tc>
                <a:tc>
                  <a:txBody>
                    <a:bodyPr/>
                    <a:lstStyle/>
                    <a:p>
                      <a:pPr algn="ctr">
                        <a:spcAft>
                          <a:spcPts val="0"/>
                        </a:spcAft>
                      </a:pPr>
                      <a:r>
                        <a:rPr lang="en-GB" sz="3200" dirty="0">
                          <a:solidFill>
                            <a:schemeClr val="tx1"/>
                          </a:solidFill>
                          <a:latin typeface="Calibri" pitchFamily="34" charset="0"/>
                        </a:rPr>
                        <a:t>Never</a:t>
                      </a:r>
                      <a:endParaRPr lang="en-GB" sz="3200" dirty="0">
                        <a:solidFill>
                          <a:schemeClr val="tx1"/>
                        </a:solidFill>
                        <a:latin typeface="Calibri" pitchFamily="34" charset="0"/>
                        <a:ea typeface="Times New Roman"/>
                        <a:cs typeface="Times New Roman"/>
                      </a:endParaRPr>
                    </a:p>
                  </a:txBody>
                  <a:tcPr marL="68580" marR="68580" marT="0" marB="0" anchor="ctr">
                    <a:lnL w="3175"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tcPr>
                </a:tc>
                <a:tc>
                  <a:txBody>
                    <a:bodyPr/>
                    <a:lstStyle/>
                    <a:p>
                      <a:pPr algn="ctr">
                        <a:spcAft>
                          <a:spcPts val="0"/>
                        </a:spcAft>
                      </a:pPr>
                      <a:r>
                        <a:rPr lang="en-GB" sz="3200">
                          <a:solidFill>
                            <a:schemeClr val="tx1"/>
                          </a:solidFill>
                          <a:latin typeface="Calibri" pitchFamily="34" charset="0"/>
                        </a:rPr>
                        <a:t>2%</a:t>
                      </a:r>
                      <a:endParaRPr lang="en-GB" sz="3200">
                        <a:solidFill>
                          <a:schemeClr val="tx1"/>
                        </a:solidFill>
                        <a:latin typeface="Calibri" pitchFamily="34" charset="0"/>
                        <a:ea typeface="Times New Roman"/>
                        <a:cs typeface="Times New Roman"/>
                      </a:endParaRPr>
                    </a:p>
                  </a:txBody>
                  <a:tcPr marL="68580" marR="68580" marT="0" marB="0" anchor="ctr">
                    <a:lnL w="57150"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tcPr>
                </a:tc>
                <a:tc>
                  <a:txBody>
                    <a:bodyPr/>
                    <a:lstStyle/>
                    <a:p>
                      <a:pPr algn="ctr">
                        <a:spcAft>
                          <a:spcPts val="0"/>
                        </a:spcAft>
                      </a:pPr>
                      <a:r>
                        <a:rPr lang="en-GB" sz="3200">
                          <a:solidFill>
                            <a:schemeClr val="tx1"/>
                          </a:solidFill>
                          <a:latin typeface="Calibri" pitchFamily="34" charset="0"/>
                        </a:rPr>
                        <a:t>10% (Capture only)</a:t>
                      </a:r>
                      <a:endParaRPr lang="en-GB" sz="3200">
                        <a:solidFill>
                          <a:schemeClr val="tx1"/>
                        </a:solidFill>
                        <a:latin typeface="Calibri" pitchFamily="34" charset="0"/>
                        <a:ea typeface="Times New Roman"/>
                        <a:cs typeface="Times New Roman"/>
                      </a:endParaRPr>
                    </a:p>
                  </a:txBody>
                  <a:tcPr marL="68580" marR="68580" marT="0" marB="0" anchor="ctr">
                    <a:lnL w="3175"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tcPr>
                </a:tc>
              </a:tr>
              <a:tr h="502920">
                <a:tc>
                  <a:txBody>
                    <a:bodyPr/>
                    <a:lstStyle/>
                    <a:p>
                      <a:pPr marL="108000" algn="l">
                        <a:spcAft>
                          <a:spcPts val="0"/>
                        </a:spcAft>
                      </a:pPr>
                      <a:r>
                        <a:rPr lang="en-GB" sz="3200" dirty="0">
                          <a:solidFill>
                            <a:schemeClr val="tx1"/>
                          </a:solidFill>
                          <a:latin typeface="Calibri" pitchFamily="34" charset="0"/>
                        </a:rPr>
                        <a:t>Klipspringer</a:t>
                      </a:r>
                      <a:endParaRPr lang="en-GB" sz="3200" dirty="0">
                        <a:solidFill>
                          <a:schemeClr val="tx1"/>
                        </a:solidFill>
                        <a:latin typeface="Calibri" pitchFamily="34" charset="0"/>
                        <a:ea typeface="Times New Roman"/>
                        <a:cs typeface="Times New Roman"/>
                      </a:endParaRPr>
                    </a:p>
                  </a:txBody>
                  <a:tcPr marL="68580" marR="6858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tcPr>
                </a:tc>
                <a:tc>
                  <a:txBody>
                    <a:bodyPr/>
                    <a:lstStyle/>
                    <a:p>
                      <a:pPr algn="ctr">
                        <a:spcAft>
                          <a:spcPts val="0"/>
                        </a:spcAft>
                      </a:pPr>
                      <a:r>
                        <a:rPr lang="en-GB" sz="3200">
                          <a:solidFill>
                            <a:schemeClr val="tx1"/>
                          </a:solidFill>
                          <a:latin typeface="Calibri" pitchFamily="34" charset="0"/>
                        </a:rPr>
                        <a:t> 2%</a:t>
                      </a:r>
                      <a:endParaRPr lang="en-GB" sz="3200">
                        <a:solidFill>
                          <a:schemeClr val="tx1"/>
                        </a:solidFill>
                        <a:latin typeface="Calibri" pitchFamily="34" charset="0"/>
                        <a:ea typeface="Times New Roman"/>
                        <a:cs typeface="Times New Roman"/>
                      </a:endParaRPr>
                    </a:p>
                  </a:txBody>
                  <a:tcPr marL="68580" marR="68580" marT="0" marB="0" anchor="ctr">
                    <a:lnL w="57150"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tcPr>
                </a:tc>
                <a:tc>
                  <a:txBody>
                    <a:bodyPr/>
                    <a:lstStyle/>
                    <a:p>
                      <a:pPr algn="ctr">
                        <a:spcAft>
                          <a:spcPts val="0"/>
                        </a:spcAft>
                      </a:pPr>
                      <a:r>
                        <a:rPr lang="en-GB" sz="3200" dirty="0">
                          <a:solidFill>
                            <a:schemeClr val="tx1"/>
                          </a:solidFill>
                          <a:latin typeface="Calibri" pitchFamily="34" charset="0"/>
                        </a:rPr>
                        <a:t>- </a:t>
                      </a:r>
                      <a:endParaRPr lang="en-GB" sz="3200" dirty="0">
                        <a:solidFill>
                          <a:schemeClr val="tx1"/>
                        </a:solidFill>
                        <a:latin typeface="Calibri" pitchFamily="34" charset="0"/>
                        <a:ea typeface="Times New Roman"/>
                        <a:cs typeface="Times New Roman"/>
                      </a:endParaRPr>
                    </a:p>
                  </a:txBody>
                  <a:tcPr marL="68580" marR="68580" marT="0" marB="0" anchor="ctr">
                    <a:lnL w="3175"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tcPr>
                </a:tc>
                <a:tc>
                  <a:txBody>
                    <a:bodyPr/>
                    <a:lstStyle/>
                    <a:p>
                      <a:pPr algn="ctr">
                        <a:spcAft>
                          <a:spcPts val="0"/>
                        </a:spcAft>
                      </a:pPr>
                      <a:r>
                        <a:rPr lang="en-GB" sz="3200" dirty="0">
                          <a:solidFill>
                            <a:schemeClr val="tx1"/>
                          </a:solidFill>
                          <a:latin typeface="Calibri" pitchFamily="34" charset="0"/>
                        </a:rPr>
                        <a:t>2%</a:t>
                      </a:r>
                      <a:endParaRPr lang="en-GB" sz="3200" dirty="0">
                        <a:solidFill>
                          <a:schemeClr val="tx1"/>
                        </a:solidFill>
                        <a:latin typeface="Calibri" pitchFamily="34" charset="0"/>
                        <a:ea typeface="Times New Roman"/>
                        <a:cs typeface="Times New Roman"/>
                      </a:endParaRPr>
                    </a:p>
                  </a:txBody>
                  <a:tcPr marL="68580" marR="68580" marT="0" marB="0" anchor="ctr">
                    <a:lnL w="57150"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tcPr>
                </a:tc>
                <a:tc>
                  <a:txBody>
                    <a:bodyPr/>
                    <a:lstStyle/>
                    <a:p>
                      <a:pPr algn="ctr">
                        <a:spcAft>
                          <a:spcPts val="0"/>
                        </a:spcAft>
                      </a:pPr>
                      <a:r>
                        <a:rPr lang="en-GB" sz="3200">
                          <a:solidFill>
                            <a:schemeClr val="tx1"/>
                          </a:solidFill>
                          <a:latin typeface="Calibri" pitchFamily="34" charset="0"/>
                        </a:rPr>
                        <a:t>-</a:t>
                      </a:r>
                      <a:endParaRPr lang="en-GB" sz="3200">
                        <a:solidFill>
                          <a:schemeClr val="tx1"/>
                        </a:solidFill>
                        <a:latin typeface="Calibri" pitchFamily="34" charset="0"/>
                        <a:ea typeface="Times New Roman"/>
                        <a:cs typeface="Times New Roman"/>
                      </a:endParaRPr>
                    </a:p>
                  </a:txBody>
                  <a:tcPr marL="68580" marR="68580" marT="0" marB="0" anchor="ctr">
                    <a:lnL w="3175"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tcPr>
                </a:tc>
              </a:tr>
              <a:tr h="502920">
                <a:tc>
                  <a:txBody>
                    <a:bodyPr/>
                    <a:lstStyle/>
                    <a:p>
                      <a:pPr marL="108000" algn="l">
                        <a:spcAft>
                          <a:spcPts val="0"/>
                        </a:spcAft>
                      </a:pPr>
                      <a:r>
                        <a:rPr lang="en-GB" sz="3200" dirty="0">
                          <a:solidFill>
                            <a:schemeClr val="tx1"/>
                          </a:solidFill>
                          <a:latin typeface="Calibri" pitchFamily="34" charset="0"/>
                        </a:rPr>
                        <a:t>Kudu</a:t>
                      </a:r>
                      <a:endParaRPr lang="en-GB" sz="3200" dirty="0">
                        <a:solidFill>
                          <a:schemeClr val="tx1"/>
                        </a:solidFill>
                        <a:latin typeface="Calibri" pitchFamily="34" charset="0"/>
                        <a:ea typeface="Times New Roman"/>
                        <a:cs typeface="Times New Roman"/>
                      </a:endParaRPr>
                    </a:p>
                  </a:txBody>
                  <a:tcPr marL="68580" marR="6858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tcPr>
                </a:tc>
                <a:tc>
                  <a:txBody>
                    <a:bodyPr/>
                    <a:lstStyle/>
                    <a:p>
                      <a:pPr algn="ctr">
                        <a:spcAft>
                          <a:spcPts val="0"/>
                        </a:spcAft>
                      </a:pPr>
                      <a:r>
                        <a:rPr lang="en-GB" sz="3200">
                          <a:solidFill>
                            <a:schemeClr val="tx1"/>
                          </a:solidFill>
                          <a:latin typeface="Calibri" pitchFamily="34" charset="0"/>
                        </a:rPr>
                        <a:t>2%</a:t>
                      </a:r>
                      <a:endParaRPr lang="en-GB" sz="3200">
                        <a:solidFill>
                          <a:schemeClr val="tx1"/>
                        </a:solidFill>
                        <a:latin typeface="Calibri" pitchFamily="34" charset="0"/>
                        <a:ea typeface="Times New Roman"/>
                        <a:cs typeface="Times New Roman"/>
                      </a:endParaRPr>
                    </a:p>
                  </a:txBody>
                  <a:tcPr marL="68580" marR="68580" marT="0" marB="0" anchor="ctr">
                    <a:lnL w="57150"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tcPr>
                </a:tc>
                <a:tc>
                  <a:txBody>
                    <a:bodyPr/>
                    <a:lstStyle/>
                    <a:p>
                      <a:pPr algn="ctr">
                        <a:spcAft>
                          <a:spcPts val="0"/>
                        </a:spcAft>
                      </a:pPr>
                      <a:r>
                        <a:rPr lang="en-GB" sz="3200" dirty="0">
                          <a:solidFill>
                            <a:schemeClr val="tx1"/>
                          </a:solidFill>
                          <a:latin typeface="Calibri" pitchFamily="34" charset="0"/>
                        </a:rPr>
                        <a:t>3%</a:t>
                      </a:r>
                      <a:endParaRPr lang="en-GB" sz="3200" dirty="0">
                        <a:solidFill>
                          <a:schemeClr val="tx1"/>
                        </a:solidFill>
                        <a:latin typeface="Calibri" pitchFamily="34" charset="0"/>
                        <a:ea typeface="Times New Roman"/>
                        <a:cs typeface="Times New Roman"/>
                      </a:endParaRPr>
                    </a:p>
                  </a:txBody>
                  <a:tcPr marL="68580" marR="68580" marT="0" marB="0" anchor="ctr">
                    <a:lnL w="3175"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tcPr>
                </a:tc>
                <a:tc>
                  <a:txBody>
                    <a:bodyPr/>
                    <a:lstStyle/>
                    <a:p>
                      <a:pPr algn="ctr">
                        <a:spcAft>
                          <a:spcPts val="0"/>
                        </a:spcAft>
                      </a:pPr>
                      <a:r>
                        <a:rPr lang="en-GB" sz="3200" dirty="0">
                          <a:solidFill>
                            <a:schemeClr val="tx1"/>
                          </a:solidFill>
                          <a:latin typeface="Calibri" pitchFamily="34" charset="0"/>
                        </a:rPr>
                        <a:t>2%</a:t>
                      </a:r>
                      <a:endParaRPr lang="en-GB" sz="3200" dirty="0">
                        <a:solidFill>
                          <a:schemeClr val="tx1"/>
                        </a:solidFill>
                        <a:latin typeface="Calibri" pitchFamily="34" charset="0"/>
                        <a:ea typeface="Times New Roman"/>
                        <a:cs typeface="Times New Roman"/>
                      </a:endParaRPr>
                    </a:p>
                  </a:txBody>
                  <a:tcPr marL="68580" marR="68580" marT="0" marB="0" anchor="ctr">
                    <a:lnL w="57150"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tcPr>
                </a:tc>
                <a:tc>
                  <a:txBody>
                    <a:bodyPr/>
                    <a:lstStyle/>
                    <a:p>
                      <a:pPr algn="ctr">
                        <a:spcAft>
                          <a:spcPts val="0"/>
                        </a:spcAft>
                      </a:pPr>
                      <a:r>
                        <a:rPr lang="en-GB" sz="3200">
                          <a:solidFill>
                            <a:schemeClr val="tx1"/>
                          </a:solidFill>
                          <a:latin typeface="Calibri" pitchFamily="34" charset="0"/>
                        </a:rPr>
                        <a:t>10%</a:t>
                      </a:r>
                      <a:endParaRPr lang="en-GB" sz="3200">
                        <a:solidFill>
                          <a:schemeClr val="tx1"/>
                        </a:solidFill>
                        <a:latin typeface="Calibri" pitchFamily="34" charset="0"/>
                        <a:ea typeface="Times New Roman"/>
                        <a:cs typeface="Times New Roman"/>
                      </a:endParaRPr>
                    </a:p>
                  </a:txBody>
                  <a:tcPr marL="68580" marR="68580" marT="0" marB="0" anchor="ctr">
                    <a:lnL w="3175"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tcPr>
                </a:tc>
              </a:tr>
              <a:tr h="502920">
                <a:tc>
                  <a:txBody>
                    <a:bodyPr/>
                    <a:lstStyle/>
                    <a:p>
                      <a:pPr marL="108000" algn="l">
                        <a:spcAft>
                          <a:spcPts val="0"/>
                        </a:spcAft>
                      </a:pPr>
                      <a:r>
                        <a:rPr lang="en-GB" sz="3200" dirty="0">
                          <a:solidFill>
                            <a:schemeClr val="tx1"/>
                          </a:solidFill>
                          <a:latin typeface="Calibri" pitchFamily="34" charset="0"/>
                        </a:rPr>
                        <a:t>Leopard</a:t>
                      </a:r>
                      <a:endParaRPr lang="en-GB" sz="3200" dirty="0">
                        <a:solidFill>
                          <a:schemeClr val="tx1"/>
                        </a:solidFill>
                        <a:latin typeface="Calibri" pitchFamily="34" charset="0"/>
                        <a:ea typeface="Times New Roman"/>
                        <a:cs typeface="Times New Roman"/>
                      </a:endParaRPr>
                    </a:p>
                  </a:txBody>
                  <a:tcPr marL="68580" marR="6858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tcPr>
                </a:tc>
                <a:tc>
                  <a:txBody>
                    <a:bodyPr/>
                    <a:lstStyle/>
                    <a:p>
                      <a:pPr algn="ctr">
                        <a:spcAft>
                          <a:spcPts val="0"/>
                        </a:spcAft>
                      </a:pPr>
                      <a:r>
                        <a:rPr lang="en-GB" sz="3200">
                          <a:solidFill>
                            <a:schemeClr val="tx1"/>
                          </a:solidFill>
                          <a:latin typeface="Calibri" pitchFamily="34" charset="0"/>
                        </a:rPr>
                        <a:t> 1 animal/yr</a:t>
                      </a:r>
                      <a:endParaRPr lang="en-GB" sz="3200">
                        <a:solidFill>
                          <a:schemeClr val="tx1"/>
                        </a:solidFill>
                        <a:latin typeface="Calibri" pitchFamily="34" charset="0"/>
                        <a:ea typeface="Times New Roman"/>
                        <a:cs typeface="Times New Roman"/>
                      </a:endParaRPr>
                    </a:p>
                  </a:txBody>
                  <a:tcPr marL="68580" marR="68580" marT="0" marB="0" anchor="ctr">
                    <a:lnL w="57150"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tcPr>
                </a:tc>
                <a:tc>
                  <a:txBody>
                    <a:bodyPr/>
                    <a:lstStyle/>
                    <a:p>
                      <a:pPr algn="ctr">
                        <a:spcAft>
                          <a:spcPts val="0"/>
                        </a:spcAft>
                      </a:pPr>
                      <a:r>
                        <a:rPr lang="en-GB" sz="3200" dirty="0">
                          <a:solidFill>
                            <a:schemeClr val="tx1"/>
                          </a:solidFill>
                          <a:latin typeface="Calibri" pitchFamily="34" charset="0"/>
                        </a:rPr>
                        <a:t>- </a:t>
                      </a:r>
                      <a:endParaRPr lang="en-GB" sz="3200" dirty="0">
                        <a:solidFill>
                          <a:schemeClr val="tx1"/>
                        </a:solidFill>
                        <a:latin typeface="Calibri" pitchFamily="34" charset="0"/>
                        <a:ea typeface="Times New Roman"/>
                        <a:cs typeface="Times New Roman"/>
                      </a:endParaRPr>
                    </a:p>
                  </a:txBody>
                  <a:tcPr marL="68580" marR="68580" marT="0" marB="0" anchor="ctr">
                    <a:lnL w="3175"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tcPr>
                </a:tc>
                <a:tc>
                  <a:txBody>
                    <a:bodyPr/>
                    <a:lstStyle/>
                    <a:p>
                      <a:pPr algn="ctr">
                        <a:spcAft>
                          <a:spcPts val="0"/>
                        </a:spcAft>
                      </a:pPr>
                      <a:r>
                        <a:rPr lang="en-GB" sz="3200" dirty="0">
                          <a:solidFill>
                            <a:schemeClr val="tx1"/>
                          </a:solidFill>
                          <a:latin typeface="Calibri" pitchFamily="34" charset="0"/>
                        </a:rPr>
                        <a:t> 1 animal/yr</a:t>
                      </a:r>
                      <a:endParaRPr lang="en-GB" sz="3200" dirty="0">
                        <a:solidFill>
                          <a:schemeClr val="tx1"/>
                        </a:solidFill>
                        <a:latin typeface="Calibri" pitchFamily="34" charset="0"/>
                        <a:ea typeface="Times New Roman"/>
                        <a:cs typeface="Times New Roman"/>
                      </a:endParaRPr>
                    </a:p>
                  </a:txBody>
                  <a:tcPr marL="68580" marR="68580" marT="0" marB="0" anchor="ctr">
                    <a:lnL w="57150"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tcPr>
                </a:tc>
                <a:tc>
                  <a:txBody>
                    <a:bodyPr/>
                    <a:lstStyle/>
                    <a:p>
                      <a:pPr algn="ctr">
                        <a:spcAft>
                          <a:spcPts val="0"/>
                        </a:spcAft>
                      </a:pPr>
                      <a:r>
                        <a:rPr lang="en-GB" sz="3200">
                          <a:solidFill>
                            <a:schemeClr val="tx1"/>
                          </a:solidFill>
                          <a:latin typeface="Calibri" pitchFamily="34" charset="0"/>
                        </a:rPr>
                        <a:t>-</a:t>
                      </a:r>
                      <a:endParaRPr lang="en-GB" sz="3200">
                        <a:solidFill>
                          <a:schemeClr val="tx1"/>
                        </a:solidFill>
                        <a:latin typeface="Calibri" pitchFamily="34" charset="0"/>
                        <a:ea typeface="Times New Roman"/>
                        <a:cs typeface="Times New Roman"/>
                      </a:endParaRPr>
                    </a:p>
                  </a:txBody>
                  <a:tcPr marL="68580" marR="68580" marT="0" marB="0" anchor="ctr">
                    <a:lnL w="3175"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tcPr>
                </a:tc>
              </a:tr>
              <a:tr h="502920">
                <a:tc>
                  <a:txBody>
                    <a:bodyPr/>
                    <a:lstStyle/>
                    <a:p>
                      <a:pPr marL="108000" algn="l">
                        <a:spcAft>
                          <a:spcPts val="0"/>
                        </a:spcAft>
                      </a:pPr>
                      <a:r>
                        <a:rPr lang="en-GB" sz="3200" dirty="0">
                          <a:solidFill>
                            <a:schemeClr val="tx1"/>
                          </a:solidFill>
                          <a:latin typeface="Calibri" pitchFamily="34" charset="0"/>
                        </a:rPr>
                        <a:t>Ostrich</a:t>
                      </a:r>
                      <a:endParaRPr lang="en-GB" sz="3200" dirty="0">
                        <a:solidFill>
                          <a:schemeClr val="tx1"/>
                        </a:solidFill>
                        <a:latin typeface="Calibri" pitchFamily="34" charset="0"/>
                        <a:ea typeface="Times New Roman"/>
                        <a:cs typeface="Times New Roman"/>
                      </a:endParaRPr>
                    </a:p>
                  </a:txBody>
                  <a:tcPr marL="68580" marR="6858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tcPr>
                </a:tc>
                <a:tc>
                  <a:txBody>
                    <a:bodyPr/>
                    <a:lstStyle/>
                    <a:p>
                      <a:pPr algn="ctr">
                        <a:spcAft>
                          <a:spcPts val="0"/>
                        </a:spcAft>
                      </a:pPr>
                      <a:r>
                        <a:rPr lang="en-GB" sz="3200">
                          <a:solidFill>
                            <a:schemeClr val="tx1"/>
                          </a:solidFill>
                          <a:latin typeface="Calibri" pitchFamily="34" charset="0"/>
                        </a:rPr>
                        <a:t>3%</a:t>
                      </a:r>
                      <a:endParaRPr lang="en-GB" sz="3200">
                        <a:solidFill>
                          <a:schemeClr val="tx1"/>
                        </a:solidFill>
                        <a:latin typeface="Calibri" pitchFamily="34" charset="0"/>
                        <a:ea typeface="Times New Roman"/>
                        <a:cs typeface="Times New Roman"/>
                      </a:endParaRPr>
                    </a:p>
                  </a:txBody>
                  <a:tcPr marL="68580" marR="68580" marT="0" marB="0" anchor="ctr">
                    <a:lnL w="57150"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tcPr>
                </a:tc>
                <a:tc>
                  <a:txBody>
                    <a:bodyPr/>
                    <a:lstStyle/>
                    <a:p>
                      <a:pPr algn="ctr">
                        <a:spcAft>
                          <a:spcPts val="0"/>
                        </a:spcAft>
                      </a:pPr>
                      <a:r>
                        <a:rPr lang="en-GB" sz="3200" dirty="0">
                          <a:solidFill>
                            <a:schemeClr val="tx1"/>
                          </a:solidFill>
                          <a:latin typeface="Calibri" pitchFamily="34" charset="0"/>
                        </a:rPr>
                        <a:t>5%</a:t>
                      </a:r>
                      <a:endParaRPr lang="en-GB" sz="3200" dirty="0">
                        <a:solidFill>
                          <a:schemeClr val="tx1"/>
                        </a:solidFill>
                        <a:latin typeface="Calibri" pitchFamily="34" charset="0"/>
                        <a:ea typeface="Times New Roman"/>
                        <a:cs typeface="Times New Roman"/>
                      </a:endParaRPr>
                    </a:p>
                  </a:txBody>
                  <a:tcPr marL="68580" marR="68580" marT="0" marB="0" anchor="ctr">
                    <a:lnL w="3175"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tcPr>
                </a:tc>
                <a:tc>
                  <a:txBody>
                    <a:bodyPr/>
                    <a:lstStyle/>
                    <a:p>
                      <a:pPr algn="ctr">
                        <a:spcAft>
                          <a:spcPts val="0"/>
                        </a:spcAft>
                      </a:pPr>
                      <a:r>
                        <a:rPr lang="en-GB" sz="3200" dirty="0">
                          <a:solidFill>
                            <a:schemeClr val="tx1"/>
                          </a:solidFill>
                          <a:latin typeface="Calibri" pitchFamily="34" charset="0"/>
                        </a:rPr>
                        <a:t>3%</a:t>
                      </a:r>
                      <a:endParaRPr lang="en-GB" sz="3200" dirty="0">
                        <a:solidFill>
                          <a:schemeClr val="tx1"/>
                        </a:solidFill>
                        <a:latin typeface="Calibri" pitchFamily="34" charset="0"/>
                        <a:ea typeface="Times New Roman"/>
                        <a:cs typeface="Times New Roman"/>
                      </a:endParaRPr>
                    </a:p>
                  </a:txBody>
                  <a:tcPr marL="68580" marR="68580" marT="0" marB="0" anchor="ctr">
                    <a:lnL w="57150"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tcPr>
                </a:tc>
                <a:tc>
                  <a:txBody>
                    <a:bodyPr/>
                    <a:lstStyle/>
                    <a:p>
                      <a:pPr algn="ctr">
                        <a:spcAft>
                          <a:spcPts val="0"/>
                        </a:spcAft>
                      </a:pPr>
                      <a:r>
                        <a:rPr lang="en-GB" sz="3200" dirty="0">
                          <a:solidFill>
                            <a:schemeClr val="tx1"/>
                          </a:solidFill>
                          <a:latin typeface="Calibri" pitchFamily="34" charset="0"/>
                        </a:rPr>
                        <a:t>10%</a:t>
                      </a:r>
                      <a:endParaRPr lang="en-GB" sz="3200" dirty="0">
                        <a:solidFill>
                          <a:schemeClr val="tx1"/>
                        </a:solidFill>
                        <a:latin typeface="Calibri" pitchFamily="34" charset="0"/>
                        <a:ea typeface="Times New Roman"/>
                        <a:cs typeface="Times New Roman"/>
                      </a:endParaRPr>
                    </a:p>
                  </a:txBody>
                  <a:tcPr marL="68580" marR="68580" marT="0" marB="0" anchor="ctr">
                    <a:lnL w="3175"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tcPr>
                </a:tc>
              </a:tr>
              <a:tr h="502920">
                <a:tc>
                  <a:txBody>
                    <a:bodyPr/>
                    <a:lstStyle/>
                    <a:p>
                      <a:pPr marL="108000" algn="l">
                        <a:spcAft>
                          <a:spcPts val="0"/>
                        </a:spcAft>
                      </a:pPr>
                      <a:r>
                        <a:rPr lang="en-GB" sz="3200" dirty="0">
                          <a:solidFill>
                            <a:schemeClr val="tx1"/>
                          </a:solidFill>
                          <a:latin typeface="Calibri" pitchFamily="34" charset="0"/>
                        </a:rPr>
                        <a:t>S. Hyena</a:t>
                      </a:r>
                      <a:endParaRPr lang="en-GB" sz="3200" dirty="0">
                        <a:solidFill>
                          <a:schemeClr val="tx1"/>
                        </a:solidFill>
                        <a:latin typeface="Calibri" pitchFamily="34" charset="0"/>
                        <a:ea typeface="Times New Roman"/>
                        <a:cs typeface="Times New Roman"/>
                      </a:endParaRPr>
                    </a:p>
                  </a:txBody>
                  <a:tcPr marL="68580" marR="6858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tcPr>
                </a:tc>
                <a:tc>
                  <a:txBody>
                    <a:bodyPr/>
                    <a:lstStyle/>
                    <a:p>
                      <a:pPr algn="ctr">
                        <a:spcAft>
                          <a:spcPts val="0"/>
                        </a:spcAft>
                      </a:pPr>
                      <a:r>
                        <a:rPr lang="en-GB" sz="3200">
                          <a:solidFill>
                            <a:schemeClr val="tx1"/>
                          </a:solidFill>
                          <a:latin typeface="Calibri" pitchFamily="34" charset="0"/>
                        </a:rPr>
                        <a:t> 1 animal/yr</a:t>
                      </a:r>
                      <a:endParaRPr lang="en-GB" sz="3200">
                        <a:solidFill>
                          <a:schemeClr val="tx1"/>
                        </a:solidFill>
                        <a:latin typeface="Calibri" pitchFamily="34" charset="0"/>
                        <a:ea typeface="Times New Roman"/>
                        <a:cs typeface="Times New Roman"/>
                      </a:endParaRPr>
                    </a:p>
                  </a:txBody>
                  <a:tcPr marL="68580" marR="68580" marT="0" marB="0" anchor="ctr">
                    <a:lnL w="57150"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tcPr>
                </a:tc>
                <a:tc>
                  <a:txBody>
                    <a:bodyPr/>
                    <a:lstStyle/>
                    <a:p>
                      <a:pPr algn="ctr">
                        <a:spcAft>
                          <a:spcPts val="0"/>
                        </a:spcAft>
                      </a:pPr>
                      <a:r>
                        <a:rPr lang="en-GB" sz="3200">
                          <a:solidFill>
                            <a:schemeClr val="tx1"/>
                          </a:solidFill>
                          <a:latin typeface="Calibri" pitchFamily="34" charset="0"/>
                        </a:rPr>
                        <a:t>- </a:t>
                      </a:r>
                      <a:endParaRPr lang="en-GB" sz="3200">
                        <a:solidFill>
                          <a:schemeClr val="tx1"/>
                        </a:solidFill>
                        <a:latin typeface="Calibri" pitchFamily="34" charset="0"/>
                        <a:ea typeface="Times New Roman"/>
                        <a:cs typeface="Times New Roman"/>
                      </a:endParaRPr>
                    </a:p>
                  </a:txBody>
                  <a:tcPr marL="68580" marR="68580" marT="0" marB="0" anchor="ctr">
                    <a:lnL w="3175"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tcPr>
                </a:tc>
                <a:tc>
                  <a:txBody>
                    <a:bodyPr/>
                    <a:lstStyle/>
                    <a:p>
                      <a:pPr algn="ctr">
                        <a:spcAft>
                          <a:spcPts val="0"/>
                        </a:spcAft>
                      </a:pPr>
                      <a:r>
                        <a:rPr lang="en-GB" sz="3200" dirty="0">
                          <a:solidFill>
                            <a:schemeClr val="tx1"/>
                          </a:solidFill>
                          <a:latin typeface="Calibri" pitchFamily="34" charset="0"/>
                        </a:rPr>
                        <a:t> 1 animal/yr</a:t>
                      </a:r>
                      <a:endParaRPr lang="en-GB" sz="3200" dirty="0">
                        <a:solidFill>
                          <a:schemeClr val="tx1"/>
                        </a:solidFill>
                        <a:latin typeface="Calibri" pitchFamily="34" charset="0"/>
                        <a:ea typeface="Times New Roman"/>
                        <a:cs typeface="Times New Roman"/>
                      </a:endParaRPr>
                    </a:p>
                  </a:txBody>
                  <a:tcPr marL="68580" marR="68580" marT="0" marB="0" anchor="ctr">
                    <a:lnL w="57150"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tcPr>
                </a:tc>
                <a:tc>
                  <a:txBody>
                    <a:bodyPr/>
                    <a:lstStyle/>
                    <a:p>
                      <a:pPr algn="ctr">
                        <a:spcAft>
                          <a:spcPts val="0"/>
                        </a:spcAft>
                      </a:pPr>
                      <a:r>
                        <a:rPr lang="en-GB" sz="3200" dirty="0">
                          <a:solidFill>
                            <a:schemeClr val="tx1"/>
                          </a:solidFill>
                          <a:latin typeface="Calibri" pitchFamily="34" charset="0"/>
                        </a:rPr>
                        <a:t>-</a:t>
                      </a:r>
                      <a:endParaRPr lang="en-GB" sz="3200" dirty="0">
                        <a:solidFill>
                          <a:schemeClr val="tx1"/>
                        </a:solidFill>
                        <a:latin typeface="Calibri" pitchFamily="34" charset="0"/>
                        <a:ea typeface="Times New Roman"/>
                        <a:cs typeface="Times New Roman"/>
                      </a:endParaRPr>
                    </a:p>
                  </a:txBody>
                  <a:tcPr marL="68580" marR="68580" marT="0" marB="0" anchor="ctr">
                    <a:lnL w="3175"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tcPr>
                </a:tc>
              </a:tr>
              <a:tr h="502920">
                <a:tc>
                  <a:txBody>
                    <a:bodyPr/>
                    <a:lstStyle/>
                    <a:p>
                      <a:pPr marL="108000" algn="l">
                        <a:spcAft>
                          <a:spcPts val="0"/>
                        </a:spcAft>
                      </a:pPr>
                      <a:r>
                        <a:rPr lang="en-GB" sz="3200" dirty="0">
                          <a:solidFill>
                            <a:schemeClr val="tx1"/>
                          </a:solidFill>
                          <a:latin typeface="Calibri" pitchFamily="34" charset="0"/>
                        </a:rPr>
                        <a:t>Springbok</a:t>
                      </a:r>
                      <a:endParaRPr lang="en-GB" sz="3200" dirty="0">
                        <a:solidFill>
                          <a:schemeClr val="tx1"/>
                        </a:solidFill>
                        <a:latin typeface="Calibri" pitchFamily="34" charset="0"/>
                        <a:ea typeface="Times New Roman"/>
                        <a:cs typeface="Times New Roman"/>
                      </a:endParaRPr>
                    </a:p>
                  </a:txBody>
                  <a:tcPr marL="68580" marR="6858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tcPr>
                </a:tc>
                <a:tc>
                  <a:txBody>
                    <a:bodyPr/>
                    <a:lstStyle/>
                    <a:p>
                      <a:pPr algn="ctr">
                        <a:spcAft>
                          <a:spcPts val="0"/>
                        </a:spcAft>
                      </a:pPr>
                      <a:r>
                        <a:rPr lang="en-GB" sz="3200">
                          <a:solidFill>
                            <a:schemeClr val="tx1"/>
                          </a:solidFill>
                          <a:latin typeface="Calibri" pitchFamily="34" charset="0"/>
                        </a:rPr>
                        <a:t>2%</a:t>
                      </a:r>
                      <a:endParaRPr lang="en-GB" sz="3200">
                        <a:solidFill>
                          <a:schemeClr val="tx1"/>
                        </a:solidFill>
                        <a:latin typeface="Calibri" pitchFamily="34" charset="0"/>
                        <a:ea typeface="Times New Roman"/>
                        <a:cs typeface="Times New Roman"/>
                      </a:endParaRPr>
                    </a:p>
                  </a:txBody>
                  <a:tcPr marL="68580" marR="68580" marT="0" marB="0" anchor="ctr">
                    <a:lnL w="57150"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tcPr>
                </a:tc>
                <a:tc>
                  <a:txBody>
                    <a:bodyPr/>
                    <a:lstStyle/>
                    <a:p>
                      <a:pPr algn="ctr">
                        <a:spcAft>
                          <a:spcPts val="0"/>
                        </a:spcAft>
                      </a:pPr>
                      <a:r>
                        <a:rPr lang="en-GB" sz="3200">
                          <a:solidFill>
                            <a:schemeClr val="tx1"/>
                          </a:solidFill>
                          <a:latin typeface="Calibri" pitchFamily="34" charset="0"/>
                        </a:rPr>
                        <a:t>5%</a:t>
                      </a:r>
                      <a:endParaRPr lang="en-GB" sz="3200">
                        <a:solidFill>
                          <a:schemeClr val="tx1"/>
                        </a:solidFill>
                        <a:latin typeface="Calibri" pitchFamily="34" charset="0"/>
                        <a:ea typeface="Times New Roman"/>
                        <a:cs typeface="Times New Roman"/>
                      </a:endParaRPr>
                    </a:p>
                  </a:txBody>
                  <a:tcPr marL="68580" marR="68580" marT="0" marB="0" anchor="ctr">
                    <a:lnL w="3175"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tcPr>
                </a:tc>
                <a:tc>
                  <a:txBody>
                    <a:bodyPr/>
                    <a:lstStyle/>
                    <a:p>
                      <a:pPr algn="ctr">
                        <a:spcAft>
                          <a:spcPts val="0"/>
                        </a:spcAft>
                      </a:pPr>
                      <a:r>
                        <a:rPr lang="en-GB" sz="3200">
                          <a:solidFill>
                            <a:schemeClr val="tx1"/>
                          </a:solidFill>
                          <a:latin typeface="Calibri" pitchFamily="34" charset="0"/>
                        </a:rPr>
                        <a:t>3%</a:t>
                      </a:r>
                      <a:endParaRPr lang="en-GB" sz="3200">
                        <a:solidFill>
                          <a:schemeClr val="tx1"/>
                        </a:solidFill>
                        <a:latin typeface="Calibri" pitchFamily="34" charset="0"/>
                        <a:ea typeface="Times New Roman"/>
                        <a:cs typeface="Times New Roman"/>
                      </a:endParaRPr>
                    </a:p>
                  </a:txBody>
                  <a:tcPr marL="68580" marR="68580" marT="0" marB="0" anchor="ctr">
                    <a:lnL w="57150"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tcPr>
                </a:tc>
                <a:tc>
                  <a:txBody>
                    <a:bodyPr/>
                    <a:lstStyle/>
                    <a:p>
                      <a:pPr algn="ctr">
                        <a:spcAft>
                          <a:spcPts val="0"/>
                        </a:spcAft>
                      </a:pPr>
                      <a:r>
                        <a:rPr lang="en-GB" sz="3200" dirty="0">
                          <a:solidFill>
                            <a:schemeClr val="tx1"/>
                          </a:solidFill>
                          <a:latin typeface="Calibri" pitchFamily="34" charset="0"/>
                        </a:rPr>
                        <a:t>20%</a:t>
                      </a:r>
                      <a:endParaRPr lang="en-GB" sz="3200" dirty="0">
                        <a:solidFill>
                          <a:schemeClr val="tx1"/>
                        </a:solidFill>
                        <a:latin typeface="Calibri" pitchFamily="34" charset="0"/>
                        <a:ea typeface="Times New Roman"/>
                        <a:cs typeface="Times New Roman"/>
                      </a:endParaRPr>
                    </a:p>
                  </a:txBody>
                  <a:tcPr marL="68580" marR="68580" marT="0" marB="0" anchor="ctr">
                    <a:lnL w="3175"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tcPr>
                </a:tc>
              </a:tr>
              <a:tr h="502920">
                <a:tc>
                  <a:txBody>
                    <a:bodyPr/>
                    <a:lstStyle/>
                    <a:p>
                      <a:pPr marL="108000" algn="l">
                        <a:spcAft>
                          <a:spcPts val="0"/>
                        </a:spcAft>
                      </a:pPr>
                      <a:r>
                        <a:rPr lang="en-GB" sz="3200" dirty="0">
                          <a:solidFill>
                            <a:schemeClr val="tx1"/>
                          </a:solidFill>
                          <a:latin typeface="Calibri" pitchFamily="34" charset="0"/>
                        </a:rPr>
                        <a:t>Steenbok</a:t>
                      </a:r>
                      <a:endParaRPr lang="en-GB" sz="3200" dirty="0">
                        <a:solidFill>
                          <a:schemeClr val="tx1"/>
                        </a:solidFill>
                        <a:latin typeface="Calibri" pitchFamily="34" charset="0"/>
                        <a:ea typeface="Times New Roman"/>
                        <a:cs typeface="Times New Roman"/>
                      </a:endParaRPr>
                    </a:p>
                  </a:txBody>
                  <a:tcPr marL="68580" marR="6858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tcPr>
                </a:tc>
                <a:tc>
                  <a:txBody>
                    <a:bodyPr/>
                    <a:lstStyle/>
                    <a:p>
                      <a:pPr algn="ctr">
                        <a:spcAft>
                          <a:spcPts val="0"/>
                        </a:spcAft>
                      </a:pPr>
                      <a:r>
                        <a:rPr lang="en-GB" sz="3200">
                          <a:solidFill>
                            <a:schemeClr val="tx1"/>
                          </a:solidFill>
                          <a:latin typeface="Calibri" pitchFamily="34" charset="0"/>
                        </a:rPr>
                        <a:t>2%</a:t>
                      </a:r>
                      <a:endParaRPr lang="en-GB" sz="3200">
                        <a:solidFill>
                          <a:schemeClr val="tx1"/>
                        </a:solidFill>
                        <a:latin typeface="Calibri" pitchFamily="34" charset="0"/>
                        <a:ea typeface="Times New Roman"/>
                        <a:cs typeface="Times New Roman"/>
                      </a:endParaRPr>
                    </a:p>
                  </a:txBody>
                  <a:tcPr marL="68580" marR="68580" marT="0" marB="0" anchor="ctr">
                    <a:lnL w="57150"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tcPr>
                </a:tc>
                <a:tc>
                  <a:txBody>
                    <a:bodyPr/>
                    <a:lstStyle/>
                    <a:p>
                      <a:pPr algn="ctr">
                        <a:spcAft>
                          <a:spcPts val="0"/>
                        </a:spcAft>
                      </a:pPr>
                      <a:r>
                        <a:rPr lang="en-GB" sz="3200">
                          <a:solidFill>
                            <a:schemeClr val="tx1"/>
                          </a:solidFill>
                          <a:latin typeface="Calibri" pitchFamily="34" charset="0"/>
                        </a:rPr>
                        <a:t>3%</a:t>
                      </a:r>
                      <a:endParaRPr lang="en-GB" sz="3200">
                        <a:solidFill>
                          <a:schemeClr val="tx1"/>
                        </a:solidFill>
                        <a:latin typeface="Calibri" pitchFamily="34" charset="0"/>
                        <a:ea typeface="Times New Roman"/>
                        <a:cs typeface="Times New Roman"/>
                      </a:endParaRPr>
                    </a:p>
                  </a:txBody>
                  <a:tcPr marL="68580" marR="68580" marT="0" marB="0" anchor="ctr">
                    <a:lnL w="3175"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tcPr>
                </a:tc>
                <a:tc>
                  <a:txBody>
                    <a:bodyPr/>
                    <a:lstStyle/>
                    <a:p>
                      <a:pPr algn="ctr">
                        <a:spcAft>
                          <a:spcPts val="0"/>
                        </a:spcAft>
                      </a:pPr>
                      <a:r>
                        <a:rPr lang="en-GB" sz="3200">
                          <a:solidFill>
                            <a:schemeClr val="tx1"/>
                          </a:solidFill>
                          <a:latin typeface="Calibri" pitchFamily="34" charset="0"/>
                        </a:rPr>
                        <a:t>2%</a:t>
                      </a:r>
                      <a:endParaRPr lang="en-GB" sz="3200">
                        <a:solidFill>
                          <a:schemeClr val="tx1"/>
                        </a:solidFill>
                        <a:latin typeface="Calibri" pitchFamily="34" charset="0"/>
                        <a:ea typeface="Times New Roman"/>
                        <a:cs typeface="Times New Roman"/>
                      </a:endParaRPr>
                    </a:p>
                  </a:txBody>
                  <a:tcPr marL="68580" marR="68580" marT="0" marB="0" anchor="ctr">
                    <a:lnL w="57150"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tcPr>
                </a:tc>
                <a:tc>
                  <a:txBody>
                    <a:bodyPr/>
                    <a:lstStyle/>
                    <a:p>
                      <a:pPr algn="ctr">
                        <a:spcAft>
                          <a:spcPts val="0"/>
                        </a:spcAft>
                      </a:pPr>
                      <a:r>
                        <a:rPr lang="en-GB" sz="3200" dirty="0">
                          <a:solidFill>
                            <a:schemeClr val="tx1"/>
                          </a:solidFill>
                          <a:latin typeface="Calibri" pitchFamily="34" charset="0"/>
                        </a:rPr>
                        <a:t>10%</a:t>
                      </a:r>
                      <a:endParaRPr lang="en-GB" sz="3200" dirty="0">
                        <a:solidFill>
                          <a:schemeClr val="tx1"/>
                        </a:solidFill>
                        <a:latin typeface="Calibri" pitchFamily="34" charset="0"/>
                        <a:ea typeface="Times New Roman"/>
                        <a:cs typeface="Times New Roman"/>
                      </a:endParaRPr>
                    </a:p>
                  </a:txBody>
                  <a:tcPr marL="68580" marR="68580" marT="0" marB="0" anchor="ctr">
                    <a:lnL w="3175"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tcPr>
                </a:tc>
              </a:tr>
              <a:tr h="502920">
                <a:tc>
                  <a:txBody>
                    <a:bodyPr/>
                    <a:lstStyle/>
                    <a:p>
                      <a:pPr marL="108000" algn="l">
                        <a:spcAft>
                          <a:spcPts val="0"/>
                        </a:spcAft>
                      </a:pPr>
                      <a:r>
                        <a:rPr lang="en-GB" sz="3200" dirty="0">
                          <a:solidFill>
                            <a:schemeClr val="tx1"/>
                          </a:solidFill>
                          <a:latin typeface="Calibri" pitchFamily="34" charset="0"/>
                        </a:rPr>
                        <a:t>Zebra (Hart.)</a:t>
                      </a:r>
                      <a:endParaRPr lang="en-GB" sz="3200" dirty="0">
                        <a:solidFill>
                          <a:schemeClr val="tx1"/>
                        </a:solidFill>
                        <a:latin typeface="Calibri" pitchFamily="34" charset="0"/>
                        <a:ea typeface="Times New Roman"/>
                        <a:cs typeface="Times New Roman"/>
                      </a:endParaRPr>
                    </a:p>
                  </a:txBody>
                  <a:tcPr marL="68580" marR="6858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B w="57150" cap="flat" cmpd="sng" algn="ctr">
                      <a:solidFill>
                        <a:schemeClr val="bg1"/>
                      </a:solidFill>
                      <a:prstDash val="solid"/>
                      <a:round/>
                      <a:headEnd type="none" w="med" len="med"/>
                      <a:tailEnd type="none" w="med" len="med"/>
                    </a:lnB>
                  </a:tcPr>
                </a:tc>
                <a:tc>
                  <a:txBody>
                    <a:bodyPr/>
                    <a:lstStyle/>
                    <a:p>
                      <a:pPr algn="ctr">
                        <a:spcAft>
                          <a:spcPts val="0"/>
                        </a:spcAft>
                      </a:pPr>
                      <a:r>
                        <a:rPr lang="en-GB" sz="3200" dirty="0">
                          <a:solidFill>
                            <a:schemeClr val="tx1"/>
                          </a:solidFill>
                          <a:latin typeface="Calibri" pitchFamily="34" charset="0"/>
                        </a:rPr>
                        <a:t>2%</a:t>
                      </a:r>
                      <a:endParaRPr lang="en-GB" sz="3200" dirty="0">
                        <a:solidFill>
                          <a:schemeClr val="tx1"/>
                        </a:solidFill>
                        <a:latin typeface="Calibri" pitchFamily="34" charset="0"/>
                        <a:ea typeface="Times New Roman"/>
                        <a:cs typeface="Times New Roman"/>
                      </a:endParaRPr>
                    </a:p>
                  </a:txBody>
                  <a:tcPr marL="68580" marR="68580" marT="0" marB="0" anchor="ctr">
                    <a:lnL w="57150"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B w="57150" cap="flat" cmpd="sng" algn="ctr">
                      <a:solidFill>
                        <a:schemeClr val="bg1"/>
                      </a:solidFill>
                      <a:prstDash val="solid"/>
                      <a:round/>
                      <a:headEnd type="none" w="med" len="med"/>
                      <a:tailEnd type="none" w="med" len="med"/>
                    </a:lnB>
                  </a:tcPr>
                </a:tc>
                <a:tc>
                  <a:txBody>
                    <a:bodyPr/>
                    <a:lstStyle/>
                    <a:p>
                      <a:pPr algn="ctr">
                        <a:spcAft>
                          <a:spcPts val="0"/>
                        </a:spcAft>
                      </a:pPr>
                      <a:r>
                        <a:rPr lang="en-GB" sz="3200" dirty="0">
                          <a:solidFill>
                            <a:schemeClr val="tx1"/>
                          </a:solidFill>
                          <a:latin typeface="Calibri" pitchFamily="34" charset="0"/>
                        </a:rPr>
                        <a:t>-</a:t>
                      </a:r>
                      <a:endParaRPr lang="en-GB" sz="3200" dirty="0">
                        <a:solidFill>
                          <a:schemeClr val="tx1"/>
                        </a:solidFill>
                        <a:latin typeface="Calibri" pitchFamily="34" charset="0"/>
                        <a:ea typeface="Times New Roman"/>
                        <a:cs typeface="Times New Roman"/>
                      </a:endParaRPr>
                    </a:p>
                  </a:txBody>
                  <a:tcPr marL="68580" marR="68580" marT="0" marB="0" anchor="ctr">
                    <a:lnL w="3175"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B w="57150" cap="flat" cmpd="sng" algn="ctr">
                      <a:solidFill>
                        <a:schemeClr val="bg1"/>
                      </a:solidFill>
                      <a:prstDash val="solid"/>
                      <a:round/>
                      <a:headEnd type="none" w="med" len="med"/>
                      <a:tailEnd type="none" w="med" len="med"/>
                    </a:lnB>
                  </a:tcPr>
                </a:tc>
                <a:tc>
                  <a:txBody>
                    <a:bodyPr/>
                    <a:lstStyle/>
                    <a:p>
                      <a:pPr algn="ctr">
                        <a:spcAft>
                          <a:spcPts val="0"/>
                        </a:spcAft>
                      </a:pPr>
                      <a:r>
                        <a:rPr lang="en-GB" sz="3200" dirty="0">
                          <a:solidFill>
                            <a:schemeClr val="tx1"/>
                          </a:solidFill>
                          <a:latin typeface="Calibri" pitchFamily="34" charset="0"/>
                        </a:rPr>
                        <a:t>5%</a:t>
                      </a:r>
                      <a:endParaRPr lang="en-GB" sz="3200" dirty="0">
                        <a:solidFill>
                          <a:schemeClr val="tx1"/>
                        </a:solidFill>
                        <a:latin typeface="Calibri" pitchFamily="34" charset="0"/>
                        <a:ea typeface="Times New Roman"/>
                        <a:cs typeface="Times New Roman"/>
                      </a:endParaRPr>
                    </a:p>
                  </a:txBody>
                  <a:tcPr marL="68580" marR="68580" marT="0" marB="0" anchor="ctr">
                    <a:lnL w="57150"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B w="57150" cap="flat" cmpd="sng" algn="ctr">
                      <a:solidFill>
                        <a:schemeClr val="bg1"/>
                      </a:solidFill>
                      <a:prstDash val="solid"/>
                      <a:round/>
                      <a:headEnd type="none" w="med" len="med"/>
                      <a:tailEnd type="none" w="med" len="med"/>
                    </a:lnB>
                  </a:tcPr>
                </a:tc>
                <a:tc>
                  <a:txBody>
                    <a:bodyPr/>
                    <a:lstStyle/>
                    <a:p>
                      <a:pPr algn="ctr">
                        <a:spcAft>
                          <a:spcPts val="0"/>
                        </a:spcAft>
                      </a:pPr>
                      <a:r>
                        <a:rPr lang="en-GB" sz="3200" dirty="0">
                          <a:solidFill>
                            <a:schemeClr val="tx1"/>
                          </a:solidFill>
                          <a:latin typeface="Calibri" pitchFamily="34" charset="0"/>
                        </a:rPr>
                        <a:t>8%</a:t>
                      </a:r>
                      <a:endParaRPr lang="en-GB" sz="3200" dirty="0">
                        <a:solidFill>
                          <a:schemeClr val="tx1"/>
                        </a:solidFill>
                        <a:latin typeface="Calibri" pitchFamily="34" charset="0"/>
                        <a:ea typeface="Times New Roman"/>
                        <a:cs typeface="Times New Roman"/>
                      </a:endParaRPr>
                    </a:p>
                  </a:txBody>
                  <a:tcPr marL="68580" marR="68580" marT="0" marB="0" anchor="ctr">
                    <a:lnL w="3175"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B w="57150" cap="flat" cmpd="sng" algn="ctr">
                      <a:solidFill>
                        <a:schemeClr val="bg1"/>
                      </a:solidFill>
                      <a:prstDash val="solid"/>
                      <a:round/>
                      <a:headEnd type="none" w="med" len="med"/>
                      <a:tailEnd type="none" w="med" len="med"/>
                    </a:lnB>
                  </a:tcPr>
                </a:tc>
              </a:tr>
            </a:tbl>
          </a:graphicData>
        </a:graphic>
      </p:graphicFrame>
      <p:sp>
        <p:nvSpPr>
          <p:cNvPr id="16" name="TextBox 15"/>
          <p:cNvSpPr txBox="1"/>
          <p:nvPr/>
        </p:nvSpPr>
        <p:spPr>
          <a:xfrm>
            <a:off x="685800" y="36347400"/>
            <a:ext cx="14020800" cy="8125301"/>
          </a:xfrm>
          <a:prstGeom prst="rect">
            <a:avLst/>
          </a:prstGeom>
          <a:solidFill>
            <a:schemeClr val="bg1"/>
          </a:solidFill>
        </p:spPr>
        <p:txBody>
          <a:bodyPr wrap="square">
            <a:spAutoFit/>
          </a:bodyPr>
          <a:lstStyle/>
          <a:p>
            <a:pPr algn="ctr">
              <a:defRPr/>
            </a:pPr>
            <a:endParaRPr lang="en-US" sz="1400" b="1" i="1" dirty="0">
              <a:latin typeface="Calibri" pitchFamily="34" charset="0"/>
            </a:endParaRPr>
          </a:p>
          <a:p>
            <a:pPr algn="ctr">
              <a:defRPr/>
            </a:pPr>
            <a:r>
              <a:rPr lang="en-US" sz="4000" b="1" i="1" dirty="0">
                <a:latin typeface="Calibri" pitchFamily="34" charset="0"/>
              </a:rPr>
              <a:t>WILDLIFE POPULATION  </a:t>
            </a:r>
            <a:r>
              <a:rPr lang="en-US" sz="4000" b="1" i="1" dirty="0" smtClean="0">
                <a:latin typeface="Calibri" pitchFamily="34" charset="0"/>
              </a:rPr>
              <a:t>THRESHOLDS</a:t>
            </a:r>
          </a:p>
          <a:p>
            <a:pPr marL="180000">
              <a:defRPr/>
            </a:pPr>
            <a:r>
              <a:rPr lang="en-US" b="1" i="1" dirty="0" smtClean="0">
                <a:latin typeface="Calibri" pitchFamily="34" charset="0"/>
              </a:rPr>
              <a:t>											</a:t>
            </a:r>
            <a:r>
              <a:rPr lang="en-US" sz="3000" b="1" i="1" dirty="0" smtClean="0">
                <a:latin typeface="Calibri" pitchFamily="34" charset="0"/>
              </a:rPr>
              <a:t>Conservancy </a:t>
            </a:r>
            <a:r>
              <a:rPr lang="en-US" sz="3000" b="1" i="1" dirty="0">
                <a:latin typeface="Calibri" pitchFamily="34" charset="0"/>
              </a:rPr>
              <a:t>size = </a:t>
            </a:r>
            <a:endParaRPr lang="en-US" sz="3000" b="1" i="1" dirty="0" smtClean="0">
              <a:latin typeface="Calibri" pitchFamily="34" charset="0"/>
            </a:endParaRPr>
          </a:p>
          <a:p>
            <a:pPr marL="180000">
              <a:defRPr/>
            </a:pPr>
            <a:r>
              <a:rPr lang="en-US" sz="3000" b="1" i="1" dirty="0" smtClean="0">
                <a:latin typeface="Calibri" pitchFamily="34" charset="0"/>
              </a:rPr>
              <a:t>												246,500 ha	</a:t>
            </a:r>
            <a:endParaRPr lang="en-GB" sz="3000" b="1" dirty="0">
              <a:latin typeface="Calibri" pitchFamily="34" charset="0"/>
            </a:endParaRPr>
          </a:p>
          <a:p>
            <a:pPr marL="180000">
              <a:defRPr/>
            </a:pPr>
            <a:r>
              <a:rPr lang="en-US" sz="3000" i="1" dirty="0" smtClean="0">
                <a:latin typeface="Calibri" pitchFamily="34" charset="0"/>
              </a:rPr>
              <a:t>											</a:t>
            </a:r>
            <a:r>
              <a:rPr lang="en-US" sz="2800" i="1" dirty="0" smtClean="0">
                <a:latin typeface="Calibri" pitchFamily="34" charset="0"/>
              </a:rPr>
              <a:t>To better visualise  													population numbers, </a:t>
            </a:r>
          </a:p>
          <a:p>
            <a:pPr marL="180000">
              <a:defRPr/>
            </a:pPr>
            <a:r>
              <a:rPr lang="en-US" sz="2800" i="1" dirty="0" smtClean="0">
                <a:latin typeface="Calibri" pitchFamily="34" charset="0"/>
              </a:rPr>
              <a:t>											imagine </a:t>
            </a:r>
            <a:r>
              <a:rPr lang="en-US" sz="2800" i="1" dirty="0">
                <a:latin typeface="Calibri" pitchFamily="34" charset="0"/>
              </a:rPr>
              <a:t>a 5000ha </a:t>
            </a:r>
            <a:r>
              <a:rPr lang="en-US" sz="2800" i="1" dirty="0" smtClean="0">
                <a:latin typeface="Calibri" pitchFamily="34" charset="0"/>
              </a:rPr>
              <a:t>farm</a:t>
            </a:r>
          </a:p>
          <a:p>
            <a:pPr marL="180000">
              <a:defRPr/>
            </a:pPr>
            <a:r>
              <a:rPr lang="en-US" sz="2800" i="1" dirty="0" smtClean="0">
                <a:latin typeface="Calibri" pitchFamily="34" charset="0"/>
              </a:rPr>
              <a:t>											and </a:t>
            </a:r>
            <a:r>
              <a:rPr lang="en-US" sz="2800" i="1" dirty="0">
                <a:latin typeface="Calibri" pitchFamily="34" charset="0"/>
              </a:rPr>
              <a:t>calculate densities </a:t>
            </a:r>
            <a:endParaRPr lang="en-US" sz="2800" i="1" dirty="0" smtClean="0">
              <a:latin typeface="Calibri" pitchFamily="34" charset="0"/>
            </a:endParaRPr>
          </a:p>
          <a:p>
            <a:pPr marL="180000">
              <a:defRPr/>
            </a:pPr>
            <a:r>
              <a:rPr lang="en-US" sz="2800" i="1" dirty="0" smtClean="0">
                <a:latin typeface="Calibri" pitchFamily="34" charset="0"/>
              </a:rPr>
              <a:t>											of the population </a:t>
            </a:r>
            <a:r>
              <a:rPr lang="en-US" sz="2800" i="1" dirty="0">
                <a:latin typeface="Calibri" pitchFamily="34" charset="0"/>
              </a:rPr>
              <a:t>for </a:t>
            </a:r>
            <a:endParaRPr lang="en-US" sz="2800" i="1" dirty="0" smtClean="0">
              <a:latin typeface="Calibri" pitchFamily="34" charset="0"/>
            </a:endParaRPr>
          </a:p>
          <a:p>
            <a:pPr marL="180000">
              <a:defRPr/>
            </a:pPr>
            <a:r>
              <a:rPr lang="en-US" sz="2800" i="1" dirty="0" smtClean="0">
                <a:latin typeface="Calibri" pitchFamily="34" charset="0"/>
              </a:rPr>
              <a:t>											this </a:t>
            </a:r>
            <a:r>
              <a:rPr lang="en-US" sz="2800" i="1" dirty="0">
                <a:latin typeface="Calibri" pitchFamily="34" charset="0"/>
              </a:rPr>
              <a:t>farm </a:t>
            </a:r>
            <a:r>
              <a:rPr lang="en-US" sz="2800" i="1" dirty="0" smtClean="0">
                <a:latin typeface="Calibri" pitchFamily="34" charset="0"/>
              </a:rPr>
              <a:t>by dividing </a:t>
            </a:r>
            <a:r>
              <a:rPr lang="en-US" sz="2800" i="1" dirty="0">
                <a:latin typeface="Calibri" pitchFamily="34" charset="0"/>
              </a:rPr>
              <a:t>the </a:t>
            </a:r>
            <a:endParaRPr lang="en-US" sz="2800" i="1" dirty="0" smtClean="0">
              <a:latin typeface="Calibri" pitchFamily="34" charset="0"/>
            </a:endParaRPr>
          </a:p>
          <a:p>
            <a:pPr marL="180000">
              <a:defRPr/>
            </a:pPr>
            <a:r>
              <a:rPr lang="en-US" sz="2800" i="1" dirty="0" smtClean="0">
                <a:latin typeface="Calibri" pitchFamily="34" charset="0"/>
              </a:rPr>
              <a:t>											estimate </a:t>
            </a:r>
            <a:r>
              <a:rPr lang="en-US" sz="2800" i="1" dirty="0">
                <a:latin typeface="Calibri" pitchFamily="34" charset="0"/>
              </a:rPr>
              <a:t>by </a:t>
            </a:r>
            <a:r>
              <a:rPr lang="en-US" sz="2800" i="1" dirty="0" smtClean="0">
                <a:latin typeface="Calibri" pitchFamily="34" charset="0"/>
              </a:rPr>
              <a:t>158</a:t>
            </a:r>
          </a:p>
          <a:p>
            <a:pPr marL="180000">
              <a:defRPr/>
            </a:pPr>
            <a:r>
              <a:rPr lang="en-US" sz="600" i="1" dirty="0" smtClean="0">
                <a:latin typeface="Calibri" pitchFamily="34" charset="0"/>
              </a:rPr>
              <a:t>											</a:t>
            </a:r>
            <a:endParaRPr lang="en-GB" sz="600" dirty="0">
              <a:latin typeface="Calibri" pitchFamily="34" charset="0"/>
            </a:endParaRPr>
          </a:p>
          <a:p>
            <a:pPr marL="180000">
              <a:defRPr/>
            </a:pPr>
            <a:r>
              <a:rPr lang="en-US" sz="3000" i="1" dirty="0" smtClean="0">
                <a:latin typeface="Calibri" pitchFamily="34" charset="0"/>
              </a:rPr>
              <a:t>											</a:t>
            </a:r>
            <a:r>
              <a:rPr lang="en-US" sz="2800" i="1" dirty="0" smtClean="0">
                <a:latin typeface="Calibri" pitchFamily="34" charset="0"/>
              </a:rPr>
              <a:t>This </a:t>
            </a:r>
            <a:r>
              <a:rPr lang="en-US" sz="2800" i="1" dirty="0">
                <a:latin typeface="Calibri" pitchFamily="34" charset="0"/>
              </a:rPr>
              <a:t>gives a standard </a:t>
            </a:r>
            <a:r>
              <a:rPr lang="en-US" sz="2800" i="1" dirty="0" smtClean="0">
                <a:latin typeface="Calibri" pitchFamily="34" charset="0"/>
              </a:rPr>
              <a:t>												Index – Numbers </a:t>
            </a:r>
            <a:r>
              <a:rPr lang="en-US" sz="2800" i="1" dirty="0">
                <a:latin typeface="Calibri" pitchFamily="34" charset="0"/>
              </a:rPr>
              <a:t>per </a:t>
            </a:r>
            <a:endParaRPr lang="en-US" sz="2800" i="1" dirty="0" smtClean="0">
              <a:latin typeface="Calibri" pitchFamily="34" charset="0"/>
            </a:endParaRPr>
          </a:p>
          <a:p>
            <a:pPr marL="180000">
              <a:defRPr/>
            </a:pPr>
            <a:r>
              <a:rPr lang="en-US" sz="2800" i="1" dirty="0" smtClean="0">
                <a:latin typeface="Calibri" pitchFamily="34" charset="0"/>
              </a:rPr>
              <a:t>											5000ha </a:t>
            </a:r>
            <a:r>
              <a:rPr lang="en-US" sz="2800" i="1" dirty="0">
                <a:latin typeface="Calibri" pitchFamily="34" charset="0"/>
              </a:rPr>
              <a:t>farm </a:t>
            </a:r>
            <a:r>
              <a:rPr lang="en-US" sz="2800" i="1" dirty="0" smtClean="0">
                <a:latin typeface="Calibri" pitchFamily="34" charset="0"/>
              </a:rPr>
              <a:t>– which </a:t>
            </a:r>
            <a:r>
              <a:rPr lang="en-US" sz="2800" i="1" dirty="0">
                <a:latin typeface="Calibri" pitchFamily="34" charset="0"/>
              </a:rPr>
              <a:t>is </a:t>
            </a:r>
            <a:endParaRPr lang="en-US" sz="2800" i="1" dirty="0" smtClean="0">
              <a:latin typeface="Calibri" pitchFamily="34" charset="0"/>
            </a:endParaRPr>
          </a:p>
          <a:p>
            <a:pPr marL="180000">
              <a:defRPr/>
            </a:pPr>
            <a:r>
              <a:rPr lang="en-US" sz="2800" i="1" dirty="0" smtClean="0">
                <a:latin typeface="Calibri" pitchFamily="34" charset="0"/>
              </a:rPr>
              <a:t>											easy </a:t>
            </a:r>
            <a:r>
              <a:rPr lang="en-US" sz="2800" i="1" dirty="0">
                <a:latin typeface="Calibri" pitchFamily="34" charset="0"/>
              </a:rPr>
              <a:t>to understand </a:t>
            </a:r>
            <a:r>
              <a:rPr lang="en-US" sz="2800" i="1" dirty="0" smtClean="0">
                <a:latin typeface="Calibri" pitchFamily="34" charset="0"/>
              </a:rPr>
              <a:t>in practical </a:t>
            </a:r>
            <a:r>
              <a:rPr lang="en-US" sz="2800" i="1" dirty="0">
                <a:latin typeface="Calibri" pitchFamily="34" charset="0"/>
              </a:rPr>
              <a:t>terms.  </a:t>
            </a:r>
            <a:r>
              <a:rPr lang="en-US" sz="2800" i="1" dirty="0" smtClean="0">
                <a:latin typeface="Calibri" pitchFamily="34" charset="0"/>
              </a:rPr>
              <a:t>	Compare </a:t>
            </a:r>
            <a:r>
              <a:rPr lang="en-US" sz="2800" i="1" dirty="0">
                <a:latin typeface="Calibri" pitchFamily="34" charset="0"/>
              </a:rPr>
              <a:t>the density of what you have with the densities in the last column of the table above.  If greater, then that species has reached its threshold and can be harvested at higher off-take </a:t>
            </a:r>
            <a:r>
              <a:rPr lang="en-US" sz="2800" i="1" dirty="0" smtClean="0">
                <a:latin typeface="Calibri" pitchFamily="34" charset="0"/>
              </a:rPr>
              <a:t>rates</a:t>
            </a:r>
            <a:endParaRPr lang="en-GB" sz="3000" dirty="0">
              <a:latin typeface="Calibri" pitchFamily="34" charset="0"/>
            </a:endParaRPr>
          </a:p>
        </p:txBody>
      </p:sp>
      <p:graphicFrame>
        <p:nvGraphicFramePr>
          <p:cNvPr id="18" name="Table 17"/>
          <p:cNvGraphicFramePr>
            <a:graphicFrameLocks noGrp="1" noChangeAspect="1"/>
          </p:cNvGraphicFramePr>
          <p:nvPr/>
        </p:nvGraphicFramePr>
        <p:xfrm>
          <a:off x="15011400" y="5943600"/>
          <a:ext cx="16382999" cy="16581120"/>
        </p:xfrm>
        <a:graphic>
          <a:graphicData uri="http://schemas.openxmlformats.org/drawingml/2006/table">
            <a:tbl>
              <a:tblPr>
                <a:tableStyleId>{35758FB7-9AC5-4552-8A53-C91805E547FA}</a:tableStyleId>
              </a:tblPr>
              <a:tblGrid>
                <a:gridCol w="9677399"/>
                <a:gridCol w="3429000"/>
                <a:gridCol w="3276600"/>
              </a:tblGrid>
              <a:tr h="252078">
                <a:tc gridSpan="3">
                  <a:txBody>
                    <a:bodyPr/>
                    <a:lstStyle/>
                    <a:p>
                      <a:pPr algn="ctr">
                        <a:spcAft>
                          <a:spcPts val="0"/>
                        </a:spcAft>
                        <a:tabLst>
                          <a:tab pos="2637155" algn="ctr"/>
                          <a:tab pos="5274310" algn="r"/>
                        </a:tabLst>
                      </a:pPr>
                      <a:r>
                        <a:rPr lang="en-US" sz="4400" b="1" dirty="0" smtClean="0">
                          <a:effectLst>
                            <a:outerShdw blurRad="38100" dist="38100" dir="2700000" algn="tl">
                              <a:srgbClr val="000000">
                                <a:alpha val="43137"/>
                              </a:srgbClr>
                            </a:outerShdw>
                          </a:effectLst>
                          <a:latin typeface="Calibri" pitchFamily="34" charset="0"/>
                          <a:ea typeface="Times New Roman"/>
                          <a:cs typeface="Times New Roman"/>
                        </a:rPr>
                        <a:t>WORK PLAN</a:t>
                      </a:r>
                      <a:endParaRPr lang="en-GB" sz="4400" b="1" dirty="0">
                        <a:effectLst>
                          <a:outerShdw blurRad="38100" dist="38100" dir="2700000" algn="tl">
                            <a:srgbClr val="000000">
                              <a:alpha val="43137"/>
                            </a:srgbClr>
                          </a:outerShdw>
                        </a:effectLst>
                        <a:latin typeface="Calibri" pitchFamily="34" charset="0"/>
                        <a:ea typeface="Times New Roman"/>
                        <a:cs typeface="Times New Roman"/>
                      </a:endParaRPr>
                    </a:p>
                  </a:txBody>
                  <a:tcPr marL="68580" marR="68580" marT="0" marB="0">
                    <a:lnL w="3175" cap="flat" cmpd="sng" algn="ctr">
                      <a:solidFill>
                        <a:srgbClr val="A6A200"/>
                      </a:solidFill>
                      <a:prstDash val="solid"/>
                      <a:round/>
                      <a:headEnd type="none" w="med" len="med"/>
                      <a:tailEnd type="none" w="med" len="med"/>
                    </a:lnL>
                    <a:lnR w="3175" cap="flat" cmpd="sng" algn="ctr">
                      <a:solidFill>
                        <a:srgbClr val="A6A200"/>
                      </a:solidFill>
                      <a:prstDash val="solid"/>
                      <a:round/>
                      <a:headEnd type="none" w="med" len="med"/>
                      <a:tailEnd type="none" w="med" len="med"/>
                    </a:lnR>
                    <a:lnT w="3175" cap="flat" cmpd="sng" algn="ctr">
                      <a:solidFill>
                        <a:srgbClr val="A6A200"/>
                      </a:solidFill>
                      <a:prstDash val="solid"/>
                      <a:round/>
                      <a:headEnd type="none" w="med" len="med"/>
                      <a:tailEnd type="none" w="med" len="med"/>
                    </a:lnT>
                    <a:lnB w="3175" cap="flat" cmpd="sng" algn="ctr">
                      <a:noFill/>
                      <a:prstDash val="solid"/>
                      <a:round/>
                      <a:headEnd type="none" w="med" len="med"/>
                      <a:tailEnd type="none" w="med" len="med"/>
                    </a:lnB>
                    <a:solidFill>
                      <a:schemeClr val="bg1"/>
                    </a:solidFill>
                  </a:tcPr>
                </a:tc>
                <a:tc hMerge="1">
                  <a:txBody>
                    <a:bodyPr/>
                    <a:lstStyle/>
                    <a:p>
                      <a:pPr>
                        <a:spcAft>
                          <a:spcPts val="0"/>
                        </a:spcAft>
                        <a:tabLst>
                          <a:tab pos="2637155" algn="ctr"/>
                          <a:tab pos="5274310" algn="r"/>
                        </a:tabLst>
                      </a:pPr>
                      <a:endParaRPr lang="en-GB" sz="3600" b="1" dirty="0">
                        <a:latin typeface="Calibri" pitchFamily="34" charset="0"/>
                        <a:ea typeface="Times New Roman"/>
                        <a:cs typeface="Times New Roman"/>
                      </a:endParaRPr>
                    </a:p>
                  </a:txBody>
                  <a:tcPr marL="68580" marR="68580" marT="0" marB="0"/>
                </a:tc>
                <a:tc hMerge="1">
                  <a:txBody>
                    <a:bodyPr/>
                    <a:lstStyle/>
                    <a:p>
                      <a:pPr>
                        <a:spcAft>
                          <a:spcPts val="0"/>
                        </a:spcAft>
                        <a:tabLst>
                          <a:tab pos="2637155" algn="ctr"/>
                          <a:tab pos="5274310" algn="r"/>
                        </a:tabLst>
                      </a:pPr>
                      <a:endParaRPr lang="en-GB" sz="3600" b="1" dirty="0">
                        <a:latin typeface="Calibri" pitchFamily="34" charset="0"/>
                        <a:ea typeface="Times New Roman"/>
                        <a:cs typeface="Times New Roman"/>
                      </a:endParaRPr>
                    </a:p>
                  </a:txBody>
                  <a:tcPr marL="68580" marR="68580" marT="0" marB="0"/>
                </a:tc>
              </a:tr>
              <a:tr h="252078">
                <a:tc>
                  <a:txBody>
                    <a:bodyPr/>
                    <a:lstStyle/>
                    <a:p>
                      <a:pPr lvl="8">
                        <a:spcAft>
                          <a:spcPts val="0"/>
                        </a:spcAft>
                        <a:tabLst>
                          <a:tab pos="2637155" algn="ctr"/>
                          <a:tab pos="5274310" algn="r"/>
                        </a:tabLst>
                      </a:pPr>
                      <a:endParaRPr lang="en-GB" sz="3600" b="1" i="1" dirty="0">
                        <a:latin typeface="Calibri" pitchFamily="34" charset="0"/>
                        <a:ea typeface="Times New Roman"/>
                        <a:cs typeface="Times New Roman"/>
                      </a:endParaRPr>
                    </a:p>
                  </a:txBody>
                  <a:tcPr marL="68580" marR="68580" marT="0" marB="0">
                    <a:lnL w="3175" cap="flat" cmpd="sng" algn="ctr">
                      <a:solidFill>
                        <a:srgbClr val="A6A200"/>
                      </a:solidFill>
                      <a:prstDash val="solid"/>
                      <a:round/>
                      <a:headEnd type="none" w="med" len="med"/>
                      <a:tailEnd type="none" w="med" len="med"/>
                    </a:lnL>
                    <a:lnR w="3175" cap="flat" cmpd="sng" algn="ctr">
                      <a:solidFill>
                        <a:srgbClr val="D7D200"/>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dot"/>
                      <a:round/>
                      <a:headEnd type="none" w="med" len="med"/>
                      <a:tailEnd type="none" w="med" len="med"/>
                    </a:lnB>
                    <a:solidFill>
                      <a:schemeClr val="bg1"/>
                    </a:solidFill>
                  </a:tcPr>
                </a:tc>
                <a:tc>
                  <a:txBody>
                    <a:bodyPr/>
                    <a:lstStyle/>
                    <a:p>
                      <a:pPr>
                        <a:spcAft>
                          <a:spcPts val="0"/>
                        </a:spcAft>
                        <a:tabLst>
                          <a:tab pos="2637155" algn="ctr"/>
                          <a:tab pos="5274310" algn="r"/>
                        </a:tabLst>
                      </a:pPr>
                      <a:r>
                        <a:rPr lang="en-GB" sz="3600" b="1" i="1" dirty="0" smtClean="0">
                          <a:latin typeface="Calibri" pitchFamily="34" charset="0"/>
                        </a:rPr>
                        <a:t>Who</a:t>
                      </a:r>
                      <a:endParaRPr lang="en-GB" sz="3600" b="1" i="1" dirty="0">
                        <a:latin typeface="Calibri" pitchFamily="34" charset="0"/>
                        <a:ea typeface="Times New Roman"/>
                        <a:cs typeface="Times New Roman"/>
                      </a:endParaRPr>
                    </a:p>
                  </a:txBody>
                  <a:tcPr marL="68580" marR="68580" marT="0" marB="0">
                    <a:lnL w="3175" cap="flat" cmpd="sng" algn="ctr">
                      <a:solidFill>
                        <a:srgbClr val="D7D200"/>
                      </a:solidFill>
                      <a:prstDash val="solid"/>
                      <a:round/>
                      <a:headEnd type="none" w="med" len="med"/>
                      <a:tailEnd type="none" w="med" len="med"/>
                    </a:lnL>
                    <a:lnR w="3175" cap="flat" cmpd="sng" algn="ctr">
                      <a:solidFill>
                        <a:srgbClr val="D7D200"/>
                      </a:solidFill>
                      <a:prstDash val="solid"/>
                      <a:round/>
                      <a:headEnd type="none" w="med" len="med"/>
                      <a:tailEnd type="none" w="med" len="med"/>
                    </a:lnR>
                    <a:lnT w="3175" cap="flat" cmpd="sng" algn="ctr">
                      <a:noFill/>
                      <a:prstDash val="dot"/>
                      <a:round/>
                      <a:headEnd type="none" w="med" len="med"/>
                      <a:tailEnd type="none" w="med" len="med"/>
                    </a:lnT>
                    <a:lnB w="3175" cap="flat" cmpd="sng" algn="ctr">
                      <a:noFill/>
                      <a:prstDash val="dot"/>
                      <a:round/>
                      <a:headEnd type="none" w="med" len="med"/>
                      <a:tailEnd type="none" w="med" len="med"/>
                    </a:lnB>
                    <a:solidFill>
                      <a:srgbClr val="FFFF00"/>
                    </a:solidFill>
                  </a:tcPr>
                </a:tc>
                <a:tc>
                  <a:txBody>
                    <a:bodyPr/>
                    <a:lstStyle/>
                    <a:p>
                      <a:pPr>
                        <a:spcAft>
                          <a:spcPts val="0"/>
                        </a:spcAft>
                        <a:tabLst>
                          <a:tab pos="2637155" algn="ctr"/>
                          <a:tab pos="5274310" algn="r"/>
                        </a:tabLst>
                      </a:pPr>
                      <a:r>
                        <a:rPr lang="en-GB" sz="3600" b="1" i="1" dirty="0">
                          <a:latin typeface="Calibri" pitchFamily="34" charset="0"/>
                        </a:rPr>
                        <a:t>When</a:t>
                      </a:r>
                      <a:endParaRPr lang="en-GB" sz="3600" b="1" i="1" dirty="0">
                        <a:latin typeface="Calibri" pitchFamily="34" charset="0"/>
                        <a:ea typeface="Times New Roman"/>
                        <a:cs typeface="Times New Roman"/>
                      </a:endParaRPr>
                    </a:p>
                  </a:txBody>
                  <a:tcPr marL="68580" marR="68580" marT="0" marB="0">
                    <a:lnL w="3175" cap="flat" cmpd="sng" algn="ctr">
                      <a:solidFill>
                        <a:srgbClr val="D7D200"/>
                      </a:solidFill>
                      <a:prstDash val="solid"/>
                      <a:round/>
                      <a:headEnd type="none" w="med" len="med"/>
                      <a:tailEnd type="none" w="med" len="med"/>
                    </a:lnL>
                    <a:lnR w="3175" cap="flat" cmpd="sng" algn="ctr">
                      <a:solidFill>
                        <a:srgbClr val="A6A200"/>
                      </a:solidFill>
                      <a:prstDash val="solid"/>
                      <a:round/>
                      <a:headEnd type="none" w="med" len="med"/>
                      <a:tailEnd type="none" w="med" len="med"/>
                    </a:lnR>
                    <a:lnT w="3175" cap="flat" cmpd="sng" algn="ctr">
                      <a:noFill/>
                      <a:prstDash val="dot"/>
                      <a:round/>
                      <a:headEnd type="none" w="med" len="med"/>
                      <a:tailEnd type="none" w="med" len="med"/>
                    </a:lnT>
                    <a:lnB w="3175" cap="flat" cmpd="sng" algn="ctr">
                      <a:noFill/>
                      <a:prstDash val="dot"/>
                      <a:round/>
                      <a:headEnd type="none" w="med" len="med"/>
                      <a:tailEnd type="none" w="med" len="med"/>
                    </a:lnB>
                    <a:solidFill>
                      <a:srgbClr val="FFFF00"/>
                    </a:solidFill>
                  </a:tcPr>
                </a:tc>
              </a:tr>
              <a:tr h="252078">
                <a:tc gridSpan="3">
                  <a:txBody>
                    <a:bodyPr/>
                    <a:lstStyle/>
                    <a:p>
                      <a:pPr marL="457200" marR="0" lvl="8" indent="0" algn="ctr" defTabSz="914400" rtl="0" eaLnBrk="1" fontAlgn="auto" latinLnBrk="0" hangingPunct="1">
                        <a:lnSpc>
                          <a:spcPct val="100000"/>
                        </a:lnSpc>
                        <a:spcBef>
                          <a:spcPts val="0"/>
                        </a:spcBef>
                        <a:spcAft>
                          <a:spcPts val="0"/>
                        </a:spcAft>
                        <a:buClrTx/>
                        <a:buSzTx/>
                        <a:buFontTx/>
                        <a:buNone/>
                        <a:tabLst>
                          <a:tab pos="2637155" algn="ctr"/>
                          <a:tab pos="5274310" algn="r"/>
                        </a:tabLst>
                        <a:defRPr/>
                      </a:pPr>
                      <a:r>
                        <a:rPr lang="en-GB" sz="3600" b="1" dirty="0" smtClean="0">
                          <a:latin typeface="Calibri" pitchFamily="34" charset="0"/>
                        </a:rPr>
                        <a:t>Daily</a:t>
                      </a:r>
                      <a:endParaRPr lang="en-GB" sz="3600" b="1" dirty="0">
                        <a:latin typeface="Calibri" pitchFamily="34" charset="0"/>
                        <a:ea typeface="Times New Roman"/>
                        <a:cs typeface="Times New Roman"/>
                      </a:endParaRPr>
                    </a:p>
                  </a:txBody>
                  <a:tcPr marL="68580" marR="68580" marT="0" marB="0">
                    <a:lnL w="3175" cap="flat" cmpd="sng" algn="ctr">
                      <a:solidFill>
                        <a:srgbClr val="A6A200"/>
                      </a:solidFill>
                      <a:prstDash val="solid"/>
                      <a:round/>
                      <a:headEnd type="none" w="med" len="med"/>
                      <a:tailEnd type="none" w="med" len="med"/>
                    </a:lnL>
                    <a:lnR w="3175" cap="flat" cmpd="sng" algn="ctr">
                      <a:solidFill>
                        <a:srgbClr val="A6A200"/>
                      </a:solidFill>
                      <a:prstDash val="solid"/>
                      <a:round/>
                      <a:headEnd type="none" w="med" len="med"/>
                      <a:tailEnd type="none" w="med" len="med"/>
                    </a:lnR>
                    <a:lnT w="3175" cap="flat" cmpd="sng" algn="ctr">
                      <a:noFill/>
                      <a:prstDash val="dot"/>
                      <a:round/>
                      <a:headEnd type="none" w="med" len="med"/>
                      <a:tailEnd type="none" w="med" len="med"/>
                    </a:lnT>
                    <a:lnB w="3175" cap="flat" cmpd="sng" algn="ctr">
                      <a:noFill/>
                      <a:prstDash val="sysDot"/>
                      <a:round/>
                      <a:headEnd type="none" w="med" len="med"/>
                      <a:tailEnd type="none" w="med" len="med"/>
                    </a:lnB>
                    <a:solidFill>
                      <a:srgbClr val="FFFF00"/>
                    </a:solidFill>
                  </a:tcPr>
                </a:tc>
                <a:tc hMerge="1">
                  <a:txBody>
                    <a:bodyPr/>
                    <a:lstStyle/>
                    <a:p>
                      <a:pPr marL="72000">
                        <a:spcAft>
                          <a:spcPts val="0"/>
                        </a:spcAft>
                        <a:tabLst>
                          <a:tab pos="2637155" algn="ctr"/>
                          <a:tab pos="5274310" algn="r"/>
                        </a:tabLst>
                      </a:pPr>
                      <a:endParaRPr lang="en-GB" sz="3600" dirty="0">
                        <a:latin typeface="Calibri" pitchFamily="34" charset="0"/>
                        <a:ea typeface="Times New Roman"/>
                        <a:cs typeface="Times New Roman"/>
                      </a:endParaRPr>
                    </a:p>
                  </a:txBody>
                  <a:tcPr marL="68580" marR="68580" marT="0" marB="0">
                    <a:lnL w="3175" cap="flat" cmpd="sng" algn="ctr">
                      <a:solidFill>
                        <a:srgbClr val="D7D200"/>
                      </a:solidFill>
                      <a:prstDash val="solid"/>
                      <a:round/>
                      <a:headEnd type="none" w="med" len="med"/>
                      <a:tailEnd type="none" w="med" len="med"/>
                    </a:lnL>
                    <a:lnR w="3175" cap="flat" cmpd="sng" algn="ctr">
                      <a:solidFill>
                        <a:srgbClr val="D7D200"/>
                      </a:solidFill>
                      <a:prstDash val="solid"/>
                      <a:round/>
                      <a:headEnd type="none" w="med" len="med"/>
                      <a:tailEnd type="none" w="med" len="med"/>
                    </a:lnR>
                    <a:lnT w="3175" cap="flat" cmpd="sng" algn="ctr">
                      <a:noFill/>
                      <a:prstDash val="dot"/>
                      <a:round/>
                      <a:headEnd type="none" w="med" len="med"/>
                      <a:tailEnd type="none" w="med" len="med"/>
                    </a:lnT>
                    <a:lnB w="3175" cap="flat" cmpd="sng" algn="ctr">
                      <a:noFill/>
                      <a:prstDash val="sysDot"/>
                      <a:round/>
                      <a:headEnd type="none" w="med" len="med"/>
                      <a:tailEnd type="none" w="med" len="med"/>
                    </a:lnB>
                    <a:solidFill>
                      <a:srgbClr val="FFFFCC"/>
                    </a:solidFill>
                  </a:tcPr>
                </a:tc>
                <a:tc hMerge="1">
                  <a:txBody>
                    <a:bodyPr/>
                    <a:lstStyle/>
                    <a:p>
                      <a:pPr marL="72000">
                        <a:spcAft>
                          <a:spcPts val="0"/>
                        </a:spcAft>
                        <a:tabLst>
                          <a:tab pos="2637155" algn="ctr"/>
                          <a:tab pos="5274310" algn="r"/>
                        </a:tabLst>
                      </a:pPr>
                      <a:endParaRPr lang="en-GB" sz="3600" dirty="0">
                        <a:latin typeface="Calibri" pitchFamily="34" charset="0"/>
                        <a:ea typeface="Times New Roman"/>
                        <a:cs typeface="Arial"/>
                      </a:endParaRPr>
                    </a:p>
                  </a:txBody>
                  <a:tcPr marL="68580" marR="68580" marT="0" marB="0">
                    <a:lnL w="3175" cap="flat" cmpd="sng" algn="ctr">
                      <a:solidFill>
                        <a:srgbClr val="D7D200"/>
                      </a:solidFill>
                      <a:prstDash val="solid"/>
                      <a:round/>
                      <a:headEnd type="none" w="med" len="med"/>
                      <a:tailEnd type="none" w="med" len="med"/>
                    </a:lnL>
                    <a:lnT w="3175" cap="flat" cmpd="sng" algn="ctr">
                      <a:noFill/>
                      <a:prstDash val="dot"/>
                      <a:round/>
                      <a:headEnd type="none" w="med" len="med"/>
                      <a:tailEnd type="none" w="med" len="med"/>
                    </a:lnT>
                    <a:lnB w="3175" cap="flat" cmpd="sng" algn="ctr">
                      <a:noFill/>
                      <a:prstDash val="sysDot"/>
                      <a:round/>
                      <a:headEnd type="none" w="med" len="med"/>
                      <a:tailEnd type="none" w="med" len="med"/>
                    </a:lnB>
                    <a:solidFill>
                      <a:srgbClr val="FFFFCC"/>
                    </a:solidFill>
                  </a:tcPr>
                </a:tc>
              </a:tr>
              <a:tr h="252078">
                <a:tc>
                  <a:txBody>
                    <a:bodyPr/>
                    <a:lstStyle/>
                    <a:p>
                      <a:pPr marL="457200">
                        <a:spcAft>
                          <a:spcPts val="0"/>
                        </a:spcAft>
                        <a:tabLst>
                          <a:tab pos="2637155" algn="ctr"/>
                          <a:tab pos="5274310" algn="r"/>
                        </a:tabLst>
                      </a:pPr>
                      <a:r>
                        <a:rPr lang="en-GB" sz="3600" dirty="0">
                          <a:latin typeface="Calibri" pitchFamily="34" charset="0"/>
                        </a:rPr>
                        <a:t>Foot patrols</a:t>
                      </a:r>
                      <a:endParaRPr lang="en-GB" sz="3600" dirty="0">
                        <a:latin typeface="Calibri" pitchFamily="34" charset="0"/>
                        <a:ea typeface="Times New Roman"/>
                        <a:cs typeface="Times New Roman"/>
                      </a:endParaRPr>
                    </a:p>
                  </a:txBody>
                  <a:tcPr marL="68580" marR="68580" marT="0" marB="0">
                    <a:lnL w="3175" cap="flat" cmpd="sng" algn="ctr">
                      <a:solidFill>
                        <a:srgbClr val="A6A200"/>
                      </a:solidFill>
                      <a:prstDash val="solid"/>
                      <a:round/>
                      <a:headEnd type="none" w="med" len="med"/>
                      <a:tailEnd type="none" w="med" len="med"/>
                    </a:lnL>
                    <a:lnR w="3175" cap="flat" cmpd="sng" algn="ctr">
                      <a:solidFill>
                        <a:srgbClr val="D7D200"/>
                      </a:solidFill>
                      <a:prstDash val="solid"/>
                      <a:round/>
                      <a:headEnd type="none" w="med" len="med"/>
                      <a:tailEnd type="none" w="med" len="med"/>
                    </a:lnR>
                    <a:lnT w="3175" cap="flat" cmpd="sng" algn="ctr">
                      <a:noFill/>
                      <a:prstDash val="dot"/>
                      <a:round/>
                      <a:headEnd type="none" w="med" len="med"/>
                      <a:tailEnd type="none" w="med" len="med"/>
                    </a:lnT>
                    <a:lnB w="3175" cap="flat" cmpd="sng" algn="ctr">
                      <a:solidFill>
                        <a:srgbClr val="D7D200"/>
                      </a:solidFill>
                      <a:prstDash val="sysDot"/>
                      <a:round/>
                      <a:headEnd type="none" w="med" len="med"/>
                      <a:tailEnd type="none" w="med" len="med"/>
                    </a:lnB>
                    <a:solidFill>
                      <a:srgbClr val="FFFFCC"/>
                    </a:solidFill>
                  </a:tcPr>
                </a:tc>
                <a:tc>
                  <a:txBody>
                    <a:bodyPr/>
                    <a:lstStyle/>
                    <a:p>
                      <a:pPr marL="72000">
                        <a:spcAft>
                          <a:spcPts val="0"/>
                        </a:spcAft>
                        <a:tabLst>
                          <a:tab pos="2637155" algn="ctr"/>
                          <a:tab pos="5274310" algn="r"/>
                        </a:tabLst>
                      </a:pPr>
                      <a:r>
                        <a:rPr lang="en-GB" sz="3600" dirty="0">
                          <a:latin typeface="Calibri" pitchFamily="34" charset="0"/>
                        </a:rPr>
                        <a:t>CGGs</a:t>
                      </a:r>
                      <a:endParaRPr lang="en-GB" sz="3600" dirty="0">
                        <a:latin typeface="Calibri" pitchFamily="34" charset="0"/>
                        <a:ea typeface="Times New Roman"/>
                        <a:cs typeface="Times New Roman"/>
                      </a:endParaRPr>
                    </a:p>
                  </a:txBody>
                  <a:tcPr marL="68580" marR="68580" marT="0" marB="0">
                    <a:lnL w="3175" cap="flat" cmpd="sng" algn="ctr">
                      <a:solidFill>
                        <a:srgbClr val="D7D200"/>
                      </a:solidFill>
                      <a:prstDash val="solid"/>
                      <a:round/>
                      <a:headEnd type="none" w="med" len="med"/>
                      <a:tailEnd type="none" w="med" len="med"/>
                    </a:lnL>
                    <a:lnR w="3175" cap="flat" cmpd="sng" algn="ctr">
                      <a:solidFill>
                        <a:srgbClr val="D7D200"/>
                      </a:solidFill>
                      <a:prstDash val="solid"/>
                      <a:round/>
                      <a:headEnd type="none" w="med" len="med"/>
                      <a:tailEnd type="none" w="med" len="med"/>
                    </a:lnR>
                    <a:lnT w="3175" cap="flat" cmpd="sng" algn="ctr">
                      <a:noFill/>
                      <a:prstDash val="dot"/>
                      <a:round/>
                      <a:headEnd type="none" w="med" len="med"/>
                      <a:tailEnd type="none" w="med" len="med"/>
                    </a:lnT>
                    <a:lnB w="3175" cap="flat" cmpd="sng" algn="ctr">
                      <a:solidFill>
                        <a:srgbClr val="D7D200"/>
                      </a:solidFill>
                      <a:prstDash val="sysDot"/>
                      <a:round/>
                      <a:headEnd type="none" w="med" len="med"/>
                      <a:tailEnd type="none" w="med" len="med"/>
                    </a:lnB>
                    <a:solidFill>
                      <a:srgbClr val="FFFFCC"/>
                    </a:solidFill>
                  </a:tcPr>
                </a:tc>
                <a:tc rowSpan="2">
                  <a:txBody>
                    <a:bodyPr/>
                    <a:lstStyle/>
                    <a:p>
                      <a:pPr marL="72000" algn="ctr">
                        <a:spcAft>
                          <a:spcPts val="0"/>
                        </a:spcAft>
                        <a:tabLst>
                          <a:tab pos="2637155" algn="ctr"/>
                          <a:tab pos="5274310" algn="r"/>
                        </a:tabLst>
                      </a:pPr>
                      <a:r>
                        <a:rPr lang="en-US" sz="3600" i="1" dirty="0" smtClean="0">
                          <a:latin typeface="Calibri" pitchFamily="34" charset="0"/>
                          <a:ea typeface="Times New Roman"/>
                          <a:cs typeface="Arial"/>
                        </a:rPr>
                        <a:t>all  </a:t>
                      </a:r>
                    </a:p>
                    <a:p>
                      <a:pPr marL="72000" algn="ctr">
                        <a:spcAft>
                          <a:spcPts val="0"/>
                        </a:spcAft>
                        <a:tabLst>
                          <a:tab pos="2637155" algn="ctr"/>
                          <a:tab pos="5274310" algn="r"/>
                        </a:tabLst>
                      </a:pPr>
                      <a:r>
                        <a:rPr lang="en-US" sz="3600" i="1" dirty="0" smtClean="0">
                          <a:latin typeface="Calibri" pitchFamily="34" charset="0"/>
                          <a:ea typeface="Times New Roman"/>
                          <a:cs typeface="Arial"/>
                        </a:rPr>
                        <a:t>year</a:t>
                      </a:r>
                      <a:endParaRPr lang="en-GB" sz="3600" i="1" dirty="0">
                        <a:latin typeface="Calibri" pitchFamily="34" charset="0"/>
                        <a:ea typeface="Times New Roman"/>
                        <a:cs typeface="Arial"/>
                      </a:endParaRPr>
                    </a:p>
                  </a:txBody>
                  <a:tcPr marL="68580" marR="68580" marT="0" marB="0">
                    <a:lnL w="3175" cap="flat" cmpd="sng" algn="ctr">
                      <a:solidFill>
                        <a:srgbClr val="D7D200"/>
                      </a:solidFill>
                      <a:prstDash val="solid"/>
                      <a:round/>
                      <a:headEnd type="none" w="med" len="med"/>
                      <a:tailEnd type="none" w="med" len="med"/>
                    </a:lnL>
                    <a:lnR w="3175" cap="flat" cmpd="sng" algn="ctr">
                      <a:solidFill>
                        <a:srgbClr val="A6A200"/>
                      </a:solidFill>
                      <a:prstDash val="solid"/>
                      <a:round/>
                      <a:headEnd type="none" w="med" len="med"/>
                      <a:tailEnd type="none" w="med" len="med"/>
                    </a:lnR>
                    <a:lnT w="3175" cap="flat" cmpd="sng" algn="ctr">
                      <a:noFill/>
                      <a:prstDash val="dot"/>
                      <a:round/>
                      <a:headEnd type="none" w="med" len="med"/>
                      <a:tailEnd type="none" w="med" len="med"/>
                    </a:lnT>
                    <a:lnB w="3175" cap="flat" cmpd="sng" algn="ctr">
                      <a:noFill/>
                      <a:prstDash val="sysDot"/>
                      <a:round/>
                      <a:headEnd type="none" w="med" len="med"/>
                      <a:tailEnd type="none" w="med" len="med"/>
                    </a:lnB>
                    <a:solidFill>
                      <a:srgbClr val="FFFFCC"/>
                    </a:solidFill>
                  </a:tcPr>
                </a:tc>
              </a:tr>
              <a:tr h="252078">
                <a:tc>
                  <a:txBody>
                    <a:bodyPr/>
                    <a:lstStyle/>
                    <a:p>
                      <a:pPr marL="457200">
                        <a:spcAft>
                          <a:spcPts val="0"/>
                        </a:spcAft>
                        <a:tabLst>
                          <a:tab pos="2637155" algn="ctr"/>
                          <a:tab pos="5274310" algn="r"/>
                        </a:tabLst>
                      </a:pPr>
                      <a:r>
                        <a:rPr lang="en-GB" sz="3600" dirty="0">
                          <a:latin typeface="Calibri" pitchFamily="34" charset="0"/>
                        </a:rPr>
                        <a:t>Law enforcement patrols </a:t>
                      </a:r>
                      <a:endParaRPr lang="en-GB" sz="3600" dirty="0">
                        <a:latin typeface="Calibri" pitchFamily="34" charset="0"/>
                        <a:ea typeface="Times New Roman"/>
                        <a:cs typeface="Times New Roman"/>
                      </a:endParaRPr>
                    </a:p>
                  </a:txBody>
                  <a:tcPr marL="68580" marR="68580" marT="0" marB="0">
                    <a:lnL w="3175" cap="flat" cmpd="sng" algn="ctr">
                      <a:solidFill>
                        <a:srgbClr val="A6A200"/>
                      </a:solidFill>
                      <a:prstDash val="solid"/>
                      <a:round/>
                      <a:headEnd type="none" w="med" len="med"/>
                      <a:tailEnd type="none" w="med" len="med"/>
                    </a:lnL>
                    <a:lnR w="3175" cap="flat" cmpd="sng" algn="ctr">
                      <a:solidFill>
                        <a:srgbClr val="D7D200"/>
                      </a:solidFill>
                      <a:prstDash val="solid"/>
                      <a:round/>
                      <a:headEnd type="none" w="med" len="med"/>
                      <a:tailEnd type="none" w="med" len="med"/>
                    </a:lnR>
                    <a:lnT w="3175" cap="flat" cmpd="sng" algn="ctr">
                      <a:solidFill>
                        <a:srgbClr val="D7D200"/>
                      </a:solidFill>
                      <a:prstDash val="sysDot"/>
                      <a:round/>
                      <a:headEnd type="none" w="med" len="med"/>
                      <a:tailEnd type="none" w="med" len="med"/>
                    </a:lnT>
                    <a:lnB w="3175" cap="flat" cmpd="sng" algn="ctr">
                      <a:noFill/>
                      <a:prstDash val="dot"/>
                      <a:round/>
                      <a:headEnd type="none" w="med" len="med"/>
                      <a:tailEnd type="none" w="med" len="med"/>
                    </a:lnB>
                    <a:solidFill>
                      <a:srgbClr val="FFFFCC"/>
                    </a:solidFill>
                  </a:tcPr>
                </a:tc>
                <a:tc>
                  <a:txBody>
                    <a:bodyPr/>
                    <a:lstStyle/>
                    <a:p>
                      <a:pPr marL="72000">
                        <a:spcAft>
                          <a:spcPts val="0"/>
                        </a:spcAft>
                        <a:tabLst>
                          <a:tab pos="2637155" algn="ctr"/>
                          <a:tab pos="5274310" algn="r"/>
                        </a:tabLst>
                      </a:pPr>
                      <a:r>
                        <a:rPr lang="en-GB" sz="3600" dirty="0">
                          <a:latin typeface="Calibri" pitchFamily="34" charset="0"/>
                        </a:rPr>
                        <a:t>CGGs</a:t>
                      </a:r>
                      <a:endParaRPr lang="en-GB" sz="3600" dirty="0">
                        <a:latin typeface="Calibri" pitchFamily="34" charset="0"/>
                        <a:ea typeface="Times New Roman"/>
                        <a:cs typeface="Times New Roman"/>
                      </a:endParaRPr>
                    </a:p>
                  </a:txBody>
                  <a:tcPr marL="68580" marR="68580" marT="0" marB="0">
                    <a:lnL w="3175" cap="flat" cmpd="sng" algn="ctr">
                      <a:solidFill>
                        <a:srgbClr val="D7D200"/>
                      </a:solidFill>
                      <a:prstDash val="solid"/>
                      <a:round/>
                      <a:headEnd type="none" w="med" len="med"/>
                      <a:tailEnd type="none" w="med" len="med"/>
                    </a:lnL>
                    <a:lnR w="3175" cap="flat" cmpd="sng" algn="ctr">
                      <a:solidFill>
                        <a:srgbClr val="D7D200"/>
                      </a:solidFill>
                      <a:prstDash val="solid"/>
                      <a:round/>
                      <a:headEnd type="none" w="med" len="med"/>
                      <a:tailEnd type="none" w="med" len="med"/>
                    </a:lnR>
                    <a:lnT w="3175" cap="flat" cmpd="sng" algn="ctr">
                      <a:solidFill>
                        <a:srgbClr val="D7D200"/>
                      </a:solidFill>
                      <a:prstDash val="sysDot"/>
                      <a:round/>
                      <a:headEnd type="none" w="med" len="med"/>
                      <a:tailEnd type="none" w="med" len="med"/>
                    </a:lnT>
                    <a:lnB w="3175" cap="flat" cmpd="sng" algn="ctr">
                      <a:noFill/>
                      <a:prstDash val="dot"/>
                      <a:round/>
                      <a:headEnd type="none" w="med" len="med"/>
                      <a:tailEnd type="none" w="med" len="med"/>
                    </a:lnB>
                    <a:solidFill>
                      <a:srgbClr val="FFFFCC"/>
                    </a:solidFill>
                  </a:tcPr>
                </a:tc>
                <a:tc vMerge="1">
                  <a:txBody>
                    <a:bodyPr/>
                    <a:lstStyle/>
                    <a:p>
                      <a:pPr marL="72000">
                        <a:spcAft>
                          <a:spcPts val="0"/>
                        </a:spcAft>
                        <a:tabLst>
                          <a:tab pos="2637155" algn="ctr"/>
                          <a:tab pos="5274310" algn="r"/>
                        </a:tabLst>
                      </a:pPr>
                      <a:endParaRPr lang="en-GB" sz="3600" dirty="0">
                        <a:latin typeface="Calibri" pitchFamily="34" charset="0"/>
                        <a:ea typeface="Times New Roman"/>
                        <a:cs typeface="Arial"/>
                      </a:endParaRPr>
                    </a:p>
                  </a:txBody>
                  <a:tcPr marL="68580" marR="68580" marT="0" marB="0">
                    <a:lnL w="3175" cap="flat" cmpd="sng" algn="ctr">
                      <a:solidFill>
                        <a:srgbClr val="D7D200"/>
                      </a:solidFill>
                      <a:prstDash val="solid"/>
                      <a:round/>
                      <a:headEnd type="none" w="med" len="med"/>
                      <a:tailEnd type="none" w="med" len="med"/>
                    </a:lnL>
                    <a:lnR w="3175" cap="flat" cmpd="sng" algn="ctr">
                      <a:solidFill>
                        <a:srgbClr val="A6A200"/>
                      </a:solidFill>
                      <a:prstDash val="solid"/>
                      <a:round/>
                      <a:headEnd type="none" w="med" len="med"/>
                      <a:tailEnd type="none" w="med" len="med"/>
                    </a:lnR>
                    <a:lnT w="3175" cap="flat" cmpd="sng" algn="ctr">
                      <a:solidFill>
                        <a:srgbClr val="D7D200"/>
                      </a:solidFill>
                      <a:prstDash val="sysDot"/>
                      <a:round/>
                      <a:headEnd type="none" w="med" len="med"/>
                      <a:tailEnd type="none" w="med" len="med"/>
                    </a:lnT>
                    <a:lnB w="3175" cap="flat" cmpd="sng" algn="ctr">
                      <a:noFill/>
                      <a:prstDash val="dot"/>
                      <a:round/>
                      <a:headEnd type="none" w="med" len="med"/>
                      <a:tailEnd type="none" w="med" len="med"/>
                    </a:lnB>
                    <a:solidFill>
                      <a:srgbClr val="FFFFCC"/>
                    </a:solidFill>
                  </a:tcPr>
                </a:tc>
              </a:tr>
              <a:tr h="252078">
                <a:tc gridSpan="3">
                  <a:txBody>
                    <a:bodyPr/>
                    <a:lstStyle/>
                    <a:p>
                      <a:pPr algn="ctr">
                        <a:spcAft>
                          <a:spcPts val="0"/>
                        </a:spcAft>
                        <a:tabLst>
                          <a:tab pos="2637155" algn="ctr"/>
                          <a:tab pos="5274310" algn="r"/>
                        </a:tabLst>
                      </a:pPr>
                      <a:r>
                        <a:rPr lang="en-GB" sz="3600" b="1" dirty="0">
                          <a:latin typeface="Calibri" pitchFamily="34" charset="0"/>
                        </a:rPr>
                        <a:t>Weekly</a:t>
                      </a:r>
                      <a:endParaRPr lang="en-GB" sz="3600" b="1" dirty="0">
                        <a:latin typeface="Calibri" pitchFamily="34" charset="0"/>
                        <a:ea typeface="Times New Roman"/>
                        <a:cs typeface="Times New Roman"/>
                      </a:endParaRPr>
                    </a:p>
                  </a:txBody>
                  <a:tcPr marL="68580" marR="68580" marT="0" marB="0">
                    <a:lnL w="3175" cap="flat" cmpd="sng" algn="ctr">
                      <a:solidFill>
                        <a:srgbClr val="A6A200"/>
                      </a:solidFill>
                      <a:prstDash val="solid"/>
                      <a:round/>
                      <a:headEnd type="none" w="med" len="med"/>
                      <a:tailEnd type="none" w="med" len="med"/>
                    </a:lnL>
                    <a:lnR w="3175" cap="flat" cmpd="sng" algn="ctr">
                      <a:solidFill>
                        <a:srgbClr val="A6A200"/>
                      </a:solidFill>
                      <a:prstDash val="solid"/>
                      <a:round/>
                      <a:headEnd type="none" w="med" len="med"/>
                      <a:tailEnd type="none" w="med" len="med"/>
                    </a:lnR>
                    <a:lnT w="3175" cap="flat" cmpd="sng" algn="ctr">
                      <a:noFill/>
                      <a:prstDash val="dot"/>
                      <a:round/>
                      <a:headEnd type="none" w="med" len="med"/>
                      <a:tailEnd type="none" w="med" len="med"/>
                    </a:lnT>
                    <a:lnB w="3175" cap="flat" cmpd="sng" algn="ctr">
                      <a:noFill/>
                      <a:prstDash val="dot"/>
                      <a:round/>
                      <a:headEnd type="none" w="med" len="med"/>
                      <a:tailEnd type="none" w="med" len="med"/>
                    </a:lnB>
                    <a:solidFill>
                      <a:srgbClr val="FFFF00"/>
                    </a:solidFill>
                  </a:tcPr>
                </a:tc>
                <a:tc hMerge="1">
                  <a:txBody>
                    <a:bodyPr/>
                    <a:lstStyle/>
                    <a:p>
                      <a:pPr>
                        <a:spcAft>
                          <a:spcPts val="0"/>
                        </a:spcAft>
                        <a:tabLst>
                          <a:tab pos="2637155" algn="ctr"/>
                          <a:tab pos="5274310" algn="r"/>
                        </a:tabLst>
                      </a:pPr>
                      <a:endParaRPr lang="en-GB" sz="3600" b="1" dirty="0">
                        <a:latin typeface="Calibri" pitchFamily="34" charset="0"/>
                        <a:ea typeface="Times New Roman"/>
                        <a:cs typeface="Times New Roman"/>
                      </a:endParaRPr>
                    </a:p>
                  </a:txBody>
                  <a:tcPr marL="68580" marR="68580" marT="0" marB="0">
                    <a:lnL w="3175" cap="flat" cmpd="sng" algn="ctr">
                      <a:solidFill>
                        <a:srgbClr val="D7D200"/>
                      </a:solidFill>
                      <a:prstDash val="solid"/>
                      <a:round/>
                      <a:headEnd type="none" w="med" len="med"/>
                      <a:tailEnd type="none" w="med" len="med"/>
                    </a:lnL>
                    <a:lnR w="3175" cap="flat" cmpd="sng" algn="ctr">
                      <a:solidFill>
                        <a:srgbClr val="D7D200"/>
                      </a:solidFill>
                      <a:prstDash val="solid"/>
                      <a:round/>
                      <a:headEnd type="none" w="med" len="med"/>
                      <a:tailEnd type="none" w="med" len="med"/>
                    </a:lnR>
                    <a:lnT w="3175" cap="flat" cmpd="sng" algn="ctr">
                      <a:noFill/>
                      <a:prstDash val="dot"/>
                      <a:round/>
                      <a:headEnd type="none" w="med" len="med"/>
                      <a:tailEnd type="none" w="med" len="med"/>
                    </a:lnT>
                    <a:lnB w="3175" cap="flat" cmpd="sng" algn="ctr">
                      <a:noFill/>
                      <a:prstDash val="dot"/>
                      <a:round/>
                      <a:headEnd type="none" w="med" len="med"/>
                      <a:tailEnd type="none" w="med" len="med"/>
                    </a:lnB>
                    <a:solidFill>
                      <a:srgbClr val="FFFF00"/>
                    </a:solidFill>
                  </a:tcPr>
                </a:tc>
                <a:tc hMerge="1">
                  <a:txBody>
                    <a:bodyPr/>
                    <a:lstStyle/>
                    <a:p>
                      <a:pPr>
                        <a:spcAft>
                          <a:spcPts val="0"/>
                        </a:spcAft>
                        <a:tabLst>
                          <a:tab pos="2637155" algn="ctr"/>
                          <a:tab pos="5274310" algn="r"/>
                        </a:tabLst>
                      </a:pPr>
                      <a:endParaRPr lang="en-GB" sz="3600" b="1" dirty="0">
                        <a:latin typeface="Calibri" pitchFamily="34" charset="0"/>
                        <a:ea typeface="Times New Roman"/>
                        <a:cs typeface="Times New Roman"/>
                      </a:endParaRPr>
                    </a:p>
                  </a:txBody>
                  <a:tcPr marL="68580" marR="68580" marT="0" marB="0">
                    <a:lnL w="3175" cap="flat" cmpd="sng" algn="ctr">
                      <a:solidFill>
                        <a:srgbClr val="D7D200"/>
                      </a:solidFill>
                      <a:prstDash val="solid"/>
                      <a:round/>
                      <a:headEnd type="none" w="med" len="med"/>
                      <a:tailEnd type="none" w="med" len="med"/>
                    </a:lnL>
                    <a:lnT w="3175" cap="flat" cmpd="sng" algn="ctr">
                      <a:noFill/>
                      <a:prstDash val="dot"/>
                      <a:round/>
                      <a:headEnd type="none" w="med" len="med"/>
                      <a:tailEnd type="none" w="med" len="med"/>
                    </a:lnT>
                    <a:lnB w="3175" cap="flat" cmpd="sng" algn="ctr">
                      <a:noFill/>
                      <a:prstDash val="dot"/>
                      <a:round/>
                      <a:headEnd type="none" w="med" len="med"/>
                      <a:tailEnd type="none" w="med" len="med"/>
                    </a:lnB>
                    <a:solidFill>
                      <a:srgbClr val="FFFF00"/>
                    </a:solidFill>
                  </a:tcPr>
                </a:tc>
              </a:tr>
              <a:tr h="252078">
                <a:tc>
                  <a:txBody>
                    <a:bodyPr/>
                    <a:lstStyle/>
                    <a:p>
                      <a:pPr marL="457200">
                        <a:spcAft>
                          <a:spcPts val="0"/>
                        </a:spcAft>
                        <a:tabLst>
                          <a:tab pos="2637155" algn="ctr"/>
                          <a:tab pos="5274310" algn="r"/>
                        </a:tabLst>
                      </a:pPr>
                      <a:r>
                        <a:rPr lang="en-GB" sz="3600" dirty="0">
                          <a:latin typeface="Calibri" pitchFamily="34" charset="0"/>
                        </a:rPr>
                        <a:t>Check water points</a:t>
                      </a:r>
                      <a:endParaRPr lang="en-GB" sz="3600" dirty="0">
                        <a:latin typeface="Calibri" pitchFamily="34" charset="0"/>
                        <a:ea typeface="Times New Roman"/>
                        <a:cs typeface="Times New Roman"/>
                      </a:endParaRPr>
                    </a:p>
                  </a:txBody>
                  <a:tcPr marL="68580" marR="68580" marT="0" marB="0">
                    <a:lnL w="3175" cap="flat" cmpd="sng" algn="ctr">
                      <a:solidFill>
                        <a:srgbClr val="A6A200"/>
                      </a:solidFill>
                      <a:prstDash val="solid"/>
                      <a:round/>
                      <a:headEnd type="none" w="med" len="med"/>
                      <a:tailEnd type="none" w="med" len="med"/>
                    </a:lnL>
                    <a:lnR w="3175" cap="flat" cmpd="sng" algn="ctr">
                      <a:solidFill>
                        <a:srgbClr val="D7D200"/>
                      </a:solidFill>
                      <a:prstDash val="solid"/>
                      <a:round/>
                      <a:headEnd type="none" w="med" len="med"/>
                      <a:tailEnd type="none" w="med" len="med"/>
                    </a:lnR>
                    <a:lnT w="3175" cap="flat" cmpd="sng" algn="ctr">
                      <a:noFill/>
                      <a:prstDash val="dot"/>
                      <a:round/>
                      <a:headEnd type="none" w="med" len="med"/>
                      <a:tailEnd type="none" w="med" len="med"/>
                    </a:lnT>
                    <a:lnB w="3175" cap="flat" cmpd="sng" algn="ctr">
                      <a:noFill/>
                      <a:prstDash val="dot"/>
                      <a:round/>
                      <a:headEnd type="none" w="med" len="med"/>
                      <a:tailEnd type="none" w="med" len="med"/>
                    </a:lnB>
                    <a:solidFill>
                      <a:srgbClr val="FFFFCC"/>
                    </a:solidFill>
                  </a:tcPr>
                </a:tc>
                <a:tc>
                  <a:txBody>
                    <a:bodyPr/>
                    <a:lstStyle/>
                    <a:p>
                      <a:pPr marL="72000">
                        <a:spcAft>
                          <a:spcPts val="0"/>
                        </a:spcAft>
                        <a:tabLst>
                          <a:tab pos="2637155" algn="ctr"/>
                          <a:tab pos="5274310" algn="r"/>
                        </a:tabLst>
                      </a:pPr>
                      <a:r>
                        <a:rPr lang="en-GB" sz="3600" dirty="0">
                          <a:latin typeface="Calibri" pitchFamily="34" charset="0"/>
                        </a:rPr>
                        <a:t>CGGs</a:t>
                      </a:r>
                      <a:endParaRPr lang="en-GB" sz="3600" dirty="0">
                        <a:latin typeface="Calibri" pitchFamily="34" charset="0"/>
                        <a:ea typeface="Times New Roman"/>
                        <a:cs typeface="Times New Roman"/>
                      </a:endParaRPr>
                    </a:p>
                  </a:txBody>
                  <a:tcPr marL="68580" marR="68580" marT="0" marB="0">
                    <a:lnL w="3175" cap="flat" cmpd="sng" algn="ctr">
                      <a:solidFill>
                        <a:srgbClr val="D7D200"/>
                      </a:solidFill>
                      <a:prstDash val="solid"/>
                      <a:round/>
                      <a:headEnd type="none" w="med" len="med"/>
                      <a:tailEnd type="none" w="med" len="med"/>
                    </a:lnL>
                    <a:lnR w="3175" cap="flat" cmpd="sng" algn="ctr">
                      <a:solidFill>
                        <a:srgbClr val="D7D200"/>
                      </a:solidFill>
                      <a:prstDash val="solid"/>
                      <a:round/>
                      <a:headEnd type="none" w="med" len="med"/>
                      <a:tailEnd type="none" w="med" len="med"/>
                    </a:lnR>
                    <a:lnT w="3175" cap="flat" cmpd="sng" algn="ctr">
                      <a:noFill/>
                      <a:prstDash val="dot"/>
                      <a:round/>
                      <a:headEnd type="none" w="med" len="med"/>
                      <a:tailEnd type="none" w="med" len="med"/>
                    </a:lnT>
                    <a:lnB w="3175" cap="flat" cmpd="sng" algn="ctr">
                      <a:noFill/>
                      <a:prstDash val="dot"/>
                      <a:round/>
                      <a:headEnd type="none" w="med" len="med"/>
                      <a:tailEnd type="none" w="med" len="med"/>
                    </a:lnB>
                    <a:solidFill>
                      <a:srgbClr val="FFFFCC"/>
                    </a:solidFill>
                  </a:tcPr>
                </a:tc>
                <a:tc>
                  <a:txBody>
                    <a:bodyPr/>
                    <a:lstStyle/>
                    <a:p>
                      <a:pPr marL="72000" algn="ctr">
                        <a:spcAft>
                          <a:spcPts val="0"/>
                        </a:spcAft>
                        <a:tabLst>
                          <a:tab pos="2637155" algn="ctr"/>
                          <a:tab pos="5274310" algn="r"/>
                        </a:tabLst>
                      </a:pPr>
                      <a:r>
                        <a:rPr lang="en-US" sz="3600" i="1" dirty="0" smtClean="0">
                          <a:latin typeface="Calibri" pitchFamily="34" charset="0"/>
                          <a:ea typeface="Times New Roman"/>
                          <a:cs typeface="Arial"/>
                        </a:rPr>
                        <a:t>all year</a:t>
                      </a:r>
                      <a:endParaRPr lang="en-GB" sz="3600" i="1" dirty="0">
                        <a:latin typeface="Calibri" pitchFamily="34" charset="0"/>
                        <a:ea typeface="Times New Roman"/>
                        <a:cs typeface="Arial"/>
                      </a:endParaRPr>
                    </a:p>
                  </a:txBody>
                  <a:tcPr marL="68580" marR="68580" marT="0" marB="0">
                    <a:lnL w="3175" cap="flat" cmpd="sng" algn="ctr">
                      <a:solidFill>
                        <a:srgbClr val="D7D200"/>
                      </a:solidFill>
                      <a:prstDash val="solid"/>
                      <a:round/>
                      <a:headEnd type="none" w="med" len="med"/>
                      <a:tailEnd type="none" w="med" len="med"/>
                    </a:lnL>
                    <a:lnR w="3175" cap="flat" cmpd="sng" algn="ctr">
                      <a:solidFill>
                        <a:srgbClr val="A6A200"/>
                      </a:solidFill>
                      <a:prstDash val="solid"/>
                      <a:round/>
                      <a:headEnd type="none" w="med" len="med"/>
                      <a:tailEnd type="none" w="med" len="med"/>
                    </a:lnR>
                    <a:lnT w="3175" cap="flat" cmpd="sng" algn="ctr">
                      <a:noFill/>
                      <a:prstDash val="dot"/>
                      <a:round/>
                      <a:headEnd type="none" w="med" len="med"/>
                      <a:tailEnd type="none" w="med" len="med"/>
                    </a:lnT>
                    <a:lnB w="3175" cap="flat" cmpd="sng" algn="ctr">
                      <a:noFill/>
                      <a:prstDash val="dot"/>
                      <a:round/>
                      <a:headEnd type="none" w="med" len="med"/>
                      <a:tailEnd type="none" w="med" len="med"/>
                    </a:lnB>
                    <a:solidFill>
                      <a:srgbClr val="FFFFCC"/>
                    </a:solidFill>
                  </a:tcPr>
                </a:tc>
              </a:tr>
              <a:tr h="252078">
                <a:tc gridSpan="3">
                  <a:txBody>
                    <a:bodyPr/>
                    <a:lstStyle/>
                    <a:p>
                      <a:pPr algn="ctr">
                        <a:spcAft>
                          <a:spcPts val="0"/>
                        </a:spcAft>
                        <a:tabLst>
                          <a:tab pos="2637155" algn="ctr"/>
                          <a:tab pos="5274310" algn="r"/>
                        </a:tabLst>
                      </a:pPr>
                      <a:r>
                        <a:rPr lang="en-GB" sz="3600" b="1" dirty="0">
                          <a:latin typeface="Calibri" pitchFamily="34" charset="0"/>
                        </a:rPr>
                        <a:t>Monthly</a:t>
                      </a:r>
                      <a:endParaRPr lang="en-GB" sz="3600" b="1" dirty="0">
                        <a:latin typeface="Calibri" pitchFamily="34" charset="0"/>
                        <a:ea typeface="Times New Roman"/>
                        <a:cs typeface="Times New Roman"/>
                      </a:endParaRPr>
                    </a:p>
                  </a:txBody>
                  <a:tcPr marL="68580" marR="68580" marT="0" marB="0">
                    <a:lnL w="3175" cap="flat" cmpd="sng" algn="ctr">
                      <a:solidFill>
                        <a:srgbClr val="A6A200"/>
                      </a:solidFill>
                      <a:prstDash val="solid"/>
                      <a:round/>
                      <a:headEnd type="none" w="med" len="med"/>
                      <a:tailEnd type="none" w="med" len="med"/>
                    </a:lnL>
                    <a:lnR w="3175" cap="flat" cmpd="sng" algn="ctr">
                      <a:solidFill>
                        <a:srgbClr val="A6A200"/>
                      </a:solidFill>
                      <a:prstDash val="solid"/>
                      <a:round/>
                      <a:headEnd type="none" w="med" len="med"/>
                      <a:tailEnd type="none" w="med" len="med"/>
                    </a:lnR>
                    <a:lnT w="3175" cap="flat" cmpd="sng" algn="ctr">
                      <a:noFill/>
                      <a:prstDash val="dot"/>
                      <a:round/>
                      <a:headEnd type="none" w="med" len="med"/>
                      <a:tailEnd type="none" w="med" len="med"/>
                    </a:lnT>
                    <a:lnB w="3175" cap="flat" cmpd="sng" algn="ctr">
                      <a:noFill/>
                      <a:prstDash val="dot"/>
                      <a:round/>
                      <a:headEnd type="none" w="med" len="med"/>
                      <a:tailEnd type="none" w="med" len="med"/>
                    </a:lnB>
                    <a:solidFill>
                      <a:srgbClr val="FFFF00"/>
                    </a:solidFill>
                  </a:tcPr>
                </a:tc>
                <a:tc hMerge="1">
                  <a:txBody>
                    <a:bodyPr/>
                    <a:lstStyle/>
                    <a:p>
                      <a:pPr>
                        <a:spcAft>
                          <a:spcPts val="0"/>
                        </a:spcAft>
                        <a:tabLst>
                          <a:tab pos="2637155" algn="ctr"/>
                          <a:tab pos="5274310" algn="r"/>
                        </a:tabLst>
                      </a:pPr>
                      <a:endParaRPr lang="en-GB" sz="3600" b="1" dirty="0">
                        <a:latin typeface="Calibri" pitchFamily="34" charset="0"/>
                        <a:ea typeface="Times New Roman"/>
                        <a:cs typeface="Times New Roman"/>
                      </a:endParaRPr>
                    </a:p>
                  </a:txBody>
                  <a:tcPr marL="68580" marR="68580" marT="0" marB="0">
                    <a:lnL w="3175" cap="flat" cmpd="sng" algn="ctr">
                      <a:solidFill>
                        <a:srgbClr val="D7D200"/>
                      </a:solidFill>
                      <a:prstDash val="solid"/>
                      <a:round/>
                      <a:headEnd type="none" w="med" len="med"/>
                      <a:tailEnd type="none" w="med" len="med"/>
                    </a:lnL>
                    <a:lnR w="3175" cap="flat" cmpd="sng" algn="ctr">
                      <a:solidFill>
                        <a:srgbClr val="D7D200"/>
                      </a:solidFill>
                      <a:prstDash val="solid"/>
                      <a:round/>
                      <a:headEnd type="none" w="med" len="med"/>
                      <a:tailEnd type="none" w="med" len="med"/>
                    </a:lnR>
                    <a:lnT w="3175" cap="flat" cmpd="sng" algn="ctr">
                      <a:noFill/>
                      <a:prstDash val="dot"/>
                      <a:round/>
                      <a:headEnd type="none" w="med" len="med"/>
                      <a:tailEnd type="none" w="med" len="med"/>
                    </a:lnT>
                    <a:lnB w="3175" cap="flat" cmpd="sng" algn="ctr">
                      <a:noFill/>
                      <a:prstDash val="dot"/>
                      <a:round/>
                      <a:headEnd type="none" w="med" len="med"/>
                      <a:tailEnd type="none" w="med" len="med"/>
                    </a:lnB>
                    <a:solidFill>
                      <a:srgbClr val="FFFF00"/>
                    </a:solidFill>
                  </a:tcPr>
                </a:tc>
                <a:tc hMerge="1">
                  <a:txBody>
                    <a:bodyPr/>
                    <a:lstStyle/>
                    <a:p>
                      <a:pPr>
                        <a:spcAft>
                          <a:spcPts val="0"/>
                        </a:spcAft>
                        <a:tabLst>
                          <a:tab pos="2637155" algn="ctr"/>
                          <a:tab pos="5274310" algn="r"/>
                        </a:tabLst>
                      </a:pPr>
                      <a:endParaRPr lang="en-GB" sz="3600" b="1" dirty="0">
                        <a:latin typeface="Calibri" pitchFamily="34" charset="0"/>
                        <a:ea typeface="Times New Roman"/>
                        <a:cs typeface="Times New Roman"/>
                      </a:endParaRPr>
                    </a:p>
                  </a:txBody>
                  <a:tcPr marL="68580" marR="68580" marT="0" marB="0">
                    <a:lnL w="3175" cap="flat" cmpd="sng" algn="ctr">
                      <a:solidFill>
                        <a:srgbClr val="D7D200"/>
                      </a:solidFill>
                      <a:prstDash val="solid"/>
                      <a:round/>
                      <a:headEnd type="none" w="med" len="med"/>
                      <a:tailEnd type="none" w="med" len="med"/>
                    </a:lnL>
                    <a:lnT w="3175" cap="flat" cmpd="sng" algn="ctr">
                      <a:noFill/>
                      <a:prstDash val="dot"/>
                      <a:round/>
                      <a:headEnd type="none" w="med" len="med"/>
                      <a:tailEnd type="none" w="med" len="med"/>
                    </a:lnT>
                    <a:lnB w="3175" cap="flat" cmpd="sng" algn="ctr">
                      <a:noFill/>
                      <a:prstDash val="dot"/>
                      <a:round/>
                      <a:headEnd type="none" w="med" len="med"/>
                      <a:tailEnd type="none" w="med" len="med"/>
                    </a:lnB>
                    <a:solidFill>
                      <a:srgbClr val="FFFF00"/>
                    </a:solidFill>
                  </a:tcPr>
                </a:tc>
              </a:tr>
              <a:tr h="252078">
                <a:tc>
                  <a:txBody>
                    <a:bodyPr/>
                    <a:lstStyle/>
                    <a:p>
                      <a:pPr marL="457200">
                        <a:spcAft>
                          <a:spcPts val="0"/>
                        </a:spcAft>
                        <a:tabLst>
                          <a:tab pos="2637155" algn="ctr"/>
                          <a:tab pos="5274310" algn="r"/>
                        </a:tabLst>
                      </a:pPr>
                      <a:r>
                        <a:rPr lang="en-GB" sz="3600" dirty="0">
                          <a:latin typeface="Calibri" pitchFamily="34" charset="0"/>
                        </a:rPr>
                        <a:t>Conservancy Committee Meeting</a:t>
                      </a:r>
                      <a:endParaRPr lang="en-GB" sz="3600" dirty="0">
                        <a:latin typeface="Calibri" pitchFamily="34" charset="0"/>
                        <a:ea typeface="Times New Roman"/>
                        <a:cs typeface="Times New Roman"/>
                      </a:endParaRPr>
                    </a:p>
                  </a:txBody>
                  <a:tcPr marL="68580" marR="68580" marT="0" marB="0">
                    <a:lnL w="3175" cap="flat" cmpd="sng" algn="ctr">
                      <a:solidFill>
                        <a:srgbClr val="A6A200"/>
                      </a:solidFill>
                      <a:prstDash val="solid"/>
                      <a:round/>
                      <a:headEnd type="none" w="med" len="med"/>
                      <a:tailEnd type="none" w="med" len="med"/>
                    </a:lnL>
                    <a:lnR w="3175" cap="flat" cmpd="sng" algn="ctr">
                      <a:solidFill>
                        <a:srgbClr val="D7D200"/>
                      </a:solidFill>
                      <a:prstDash val="solid"/>
                      <a:round/>
                      <a:headEnd type="none" w="med" len="med"/>
                      <a:tailEnd type="none" w="med" len="med"/>
                    </a:lnR>
                    <a:lnT w="3175" cap="flat" cmpd="sng" algn="ctr">
                      <a:noFill/>
                      <a:prstDash val="dot"/>
                      <a:round/>
                      <a:headEnd type="none" w="med" len="med"/>
                      <a:tailEnd type="none" w="med" len="med"/>
                    </a:lnT>
                    <a:lnB w="3175" cap="flat" cmpd="sng" algn="ctr">
                      <a:noFill/>
                      <a:prstDash val="dot"/>
                      <a:round/>
                      <a:headEnd type="none" w="med" len="med"/>
                      <a:tailEnd type="none" w="med" len="med"/>
                    </a:lnB>
                    <a:solidFill>
                      <a:srgbClr val="FFFFCC"/>
                    </a:solidFill>
                  </a:tcPr>
                </a:tc>
                <a:tc>
                  <a:txBody>
                    <a:bodyPr/>
                    <a:lstStyle/>
                    <a:p>
                      <a:pPr marL="72000">
                        <a:spcAft>
                          <a:spcPts val="0"/>
                        </a:spcAft>
                        <a:tabLst>
                          <a:tab pos="2637155" algn="ctr"/>
                          <a:tab pos="5274310" algn="r"/>
                        </a:tabLst>
                      </a:pPr>
                      <a:r>
                        <a:rPr lang="en-GB" sz="3600" dirty="0">
                          <a:latin typeface="Calibri" pitchFamily="34" charset="0"/>
                        </a:rPr>
                        <a:t>Committee</a:t>
                      </a:r>
                      <a:endParaRPr lang="en-GB" sz="3600" dirty="0">
                        <a:latin typeface="Calibri" pitchFamily="34" charset="0"/>
                        <a:ea typeface="Times New Roman"/>
                        <a:cs typeface="Times New Roman"/>
                      </a:endParaRPr>
                    </a:p>
                  </a:txBody>
                  <a:tcPr marL="68580" marR="68580" marT="0" marB="0">
                    <a:lnL w="3175" cap="flat" cmpd="sng" algn="ctr">
                      <a:solidFill>
                        <a:srgbClr val="D7D200"/>
                      </a:solidFill>
                      <a:prstDash val="solid"/>
                      <a:round/>
                      <a:headEnd type="none" w="med" len="med"/>
                      <a:tailEnd type="none" w="med" len="med"/>
                    </a:lnL>
                    <a:lnR w="3175" cap="flat" cmpd="sng" algn="ctr">
                      <a:solidFill>
                        <a:srgbClr val="D7D200"/>
                      </a:solidFill>
                      <a:prstDash val="solid"/>
                      <a:round/>
                      <a:headEnd type="none" w="med" len="med"/>
                      <a:tailEnd type="none" w="med" len="med"/>
                    </a:lnR>
                    <a:lnT w="3175" cap="flat" cmpd="sng" algn="ctr">
                      <a:noFill/>
                      <a:prstDash val="dot"/>
                      <a:round/>
                      <a:headEnd type="none" w="med" len="med"/>
                      <a:tailEnd type="none" w="med" len="med"/>
                    </a:lnT>
                    <a:lnB w="3175" cap="flat" cmpd="sng" algn="ctr">
                      <a:noFill/>
                      <a:prstDash val="dot"/>
                      <a:round/>
                      <a:headEnd type="none" w="med" len="med"/>
                      <a:tailEnd type="none" w="med" len="med"/>
                    </a:lnB>
                    <a:solidFill>
                      <a:srgbClr val="FFFFCC"/>
                    </a:solidFill>
                  </a:tcPr>
                </a:tc>
                <a:tc>
                  <a:txBody>
                    <a:bodyPr/>
                    <a:lstStyle/>
                    <a:p>
                      <a:pPr marL="72000" algn="ctr">
                        <a:spcAft>
                          <a:spcPts val="0"/>
                        </a:spcAft>
                        <a:tabLst>
                          <a:tab pos="2637155" algn="ctr"/>
                          <a:tab pos="5274310" algn="r"/>
                        </a:tabLst>
                      </a:pPr>
                      <a:r>
                        <a:rPr lang="en-US" sz="3600" i="1" dirty="0" smtClean="0">
                          <a:latin typeface="Calibri" pitchFamily="34" charset="0"/>
                          <a:ea typeface="Times New Roman"/>
                          <a:cs typeface="Arial"/>
                        </a:rPr>
                        <a:t>each month</a:t>
                      </a:r>
                      <a:endParaRPr lang="en-GB" sz="3600" i="1" dirty="0">
                        <a:latin typeface="Calibri" pitchFamily="34" charset="0"/>
                        <a:ea typeface="Times New Roman"/>
                        <a:cs typeface="Arial"/>
                      </a:endParaRPr>
                    </a:p>
                  </a:txBody>
                  <a:tcPr marL="68580" marR="68580" marT="0" marB="0">
                    <a:lnL w="3175" cap="flat" cmpd="sng" algn="ctr">
                      <a:solidFill>
                        <a:srgbClr val="D7D200"/>
                      </a:solidFill>
                      <a:prstDash val="solid"/>
                      <a:round/>
                      <a:headEnd type="none" w="med" len="med"/>
                      <a:tailEnd type="none" w="med" len="med"/>
                    </a:lnL>
                    <a:lnR w="3175" cap="flat" cmpd="sng" algn="ctr">
                      <a:solidFill>
                        <a:srgbClr val="A6A200"/>
                      </a:solidFill>
                      <a:prstDash val="solid"/>
                      <a:round/>
                      <a:headEnd type="none" w="med" len="med"/>
                      <a:tailEnd type="none" w="med" len="med"/>
                    </a:lnR>
                    <a:lnT w="3175" cap="flat" cmpd="sng" algn="ctr">
                      <a:noFill/>
                      <a:prstDash val="dot"/>
                      <a:round/>
                      <a:headEnd type="none" w="med" len="med"/>
                      <a:tailEnd type="none" w="med" len="med"/>
                    </a:lnT>
                    <a:lnB w="3175" cap="flat" cmpd="sng" algn="ctr">
                      <a:noFill/>
                      <a:prstDash val="dot"/>
                      <a:round/>
                      <a:headEnd type="none" w="med" len="med"/>
                      <a:tailEnd type="none" w="med" len="med"/>
                    </a:lnB>
                    <a:solidFill>
                      <a:srgbClr val="FFFFCC"/>
                    </a:solidFill>
                  </a:tcPr>
                </a:tc>
              </a:tr>
              <a:tr h="252078">
                <a:tc gridSpan="3">
                  <a:txBody>
                    <a:bodyPr/>
                    <a:lstStyle/>
                    <a:p>
                      <a:pPr algn="ctr">
                        <a:spcAft>
                          <a:spcPts val="0"/>
                        </a:spcAft>
                        <a:tabLst>
                          <a:tab pos="2637155" algn="ctr"/>
                          <a:tab pos="5274310" algn="r"/>
                        </a:tabLst>
                      </a:pPr>
                      <a:r>
                        <a:rPr lang="en-GB" sz="3600" b="1" dirty="0">
                          <a:latin typeface="Calibri" pitchFamily="34" charset="0"/>
                        </a:rPr>
                        <a:t>Quarterly</a:t>
                      </a:r>
                      <a:endParaRPr lang="en-GB" sz="3600" b="1" dirty="0">
                        <a:latin typeface="Calibri" pitchFamily="34" charset="0"/>
                        <a:ea typeface="Times New Roman"/>
                        <a:cs typeface="Times New Roman"/>
                      </a:endParaRPr>
                    </a:p>
                  </a:txBody>
                  <a:tcPr marL="68580" marR="68580" marT="0" marB="0">
                    <a:lnL w="3175" cap="flat" cmpd="sng" algn="ctr">
                      <a:solidFill>
                        <a:srgbClr val="A6A200"/>
                      </a:solidFill>
                      <a:prstDash val="solid"/>
                      <a:round/>
                      <a:headEnd type="none" w="med" len="med"/>
                      <a:tailEnd type="none" w="med" len="med"/>
                    </a:lnL>
                    <a:lnR w="3175" cap="flat" cmpd="sng" algn="ctr">
                      <a:solidFill>
                        <a:srgbClr val="A6A200"/>
                      </a:solidFill>
                      <a:prstDash val="solid"/>
                      <a:round/>
                      <a:headEnd type="none" w="med" len="med"/>
                      <a:tailEnd type="none" w="med" len="med"/>
                    </a:lnR>
                    <a:lnT w="3175" cap="flat" cmpd="sng" algn="ctr">
                      <a:noFill/>
                      <a:prstDash val="dot"/>
                      <a:round/>
                      <a:headEnd type="none" w="med" len="med"/>
                      <a:tailEnd type="none" w="med" len="med"/>
                    </a:lnT>
                    <a:lnB w="3175" cap="flat" cmpd="sng" algn="ctr">
                      <a:noFill/>
                      <a:prstDash val="dot"/>
                      <a:round/>
                      <a:headEnd type="none" w="med" len="med"/>
                      <a:tailEnd type="none" w="med" len="med"/>
                    </a:lnB>
                    <a:solidFill>
                      <a:srgbClr val="FFFF00"/>
                    </a:solidFill>
                  </a:tcPr>
                </a:tc>
                <a:tc hMerge="1">
                  <a:txBody>
                    <a:bodyPr/>
                    <a:lstStyle/>
                    <a:p>
                      <a:pPr>
                        <a:spcAft>
                          <a:spcPts val="0"/>
                        </a:spcAft>
                        <a:tabLst>
                          <a:tab pos="2637155" algn="ctr"/>
                          <a:tab pos="5274310" algn="r"/>
                        </a:tabLst>
                      </a:pPr>
                      <a:endParaRPr lang="en-GB" sz="3600" b="1" dirty="0">
                        <a:latin typeface="Calibri" pitchFamily="34" charset="0"/>
                        <a:ea typeface="Times New Roman"/>
                        <a:cs typeface="Times New Roman"/>
                      </a:endParaRPr>
                    </a:p>
                  </a:txBody>
                  <a:tcPr marL="68580" marR="68580" marT="0" marB="0">
                    <a:lnL w="3175" cap="flat" cmpd="sng" algn="ctr">
                      <a:solidFill>
                        <a:srgbClr val="D7D200"/>
                      </a:solidFill>
                      <a:prstDash val="solid"/>
                      <a:round/>
                      <a:headEnd type="none" w="med" len="med"/>
                      <a:tailEnd type="none" w="med" len="med"/>
                    </a:lnL>
                    <a:lnR w="3175" cap="flat" cmpd="sng" algn="ctr">
                      <a:solidFill>
                        <a:srgbClr val="D7D200"/>
                      </a:solidFill>
                      <a:prstDash val="solid"/>
                      <a:round/>
                      <a:headEnd type="none" w="med" len="med"/>
                      <a:tailEnd type="none" w="med" len="med"/>
                    </a:lnR>
                    <a:lnT w="3175" cap="flat" cmpd="sng" algn="ctr">
                      <a:noFill/>
                      <a:prstDash val="dot"/>
                      <a:round/>
                      <a:headEnd type="none" w="med" len="med"/>
                      <a:tailEnd type="none" w="med" len="med"/>
                    </a:lnT>
                    <a:lnB w="3175" cap="flat" cmpd="sng" algn="ctr">
                      <a:noFill/>
                      <a:prstDash val="dot"/>
                      <a:round/>
                      <a:headEnd type="none" w="med" len="med"/>
                      <a:tailEnd type="none" w="med" len="med"/>
                    </a:lnB>
                    <a:solidFill>
                      <a:srgbClr val="FFFF00"/>
                    </a:solidFill>
                  </a:tcPr>
                </a:tc>
                <a:tc hMerge="1">
                  <a:txBody>
                    <a:bodyPr/>
                    <a:lstStyle/>
                    <a:p>
                      <a:pPr>
                        <a:spcAft>
                          <a:spcPts val="0"/>
                        </a:spcAft>
                        <a:tabLst>
                          <a:tab pos="2637155" algn="ctr"/>
                          <a:tab pos="5274310" algn="r"/>
                        </a:tabLst>
                      </a:pPr>
                      <a:endParaRPr lang="en-GB" sz="3600" b="1" dirty="0">
                        <a:latin typeface="Calibri" pitchFamily="34" charset="0"/>
                        <a:ea typeface="Times New Roman"/>
                        <a:cs typeface="Times New Roman"/>
                      </a:endParaRPr>
                    </a:p>
                  </a:txBody>
                  <a:tcPr marL="68580" marR="68580" marT="0" marB="0">
                    <a:lnL w="3175" cap="flat" cmpd="sng" algn="ctr">
                      <a:solidFill>
                        <a:srgbClr val="D7D200"/>
                      </a:solidFill>
                      <a:prstDash val="solid"/>
                      <a:round/>
                      <a:headEnd type="none" w="med" len="med"/>
                      <a:tailEnd type="none" w="med" len="med"/>
                    </a:lnL>
                    <a:lnT w="3175" cap="flat" cmpd="sng" algn="ctr">
                      <a:noFill/>
                      <a:prstDash val="dot"/>
                      <a:round/>
                      <a:headEnd type="none" w="med" len="med"/>
                      <a:tailEnd type="none" w="med" len="med"/>
                    </a:lnT>
                    <a:lnB w="3175" cap="flat" cmpd="sng" algn="ctr">
                      <a:noFill/>
                      <a:prstDash val="dot"/>
                      <a:round/>
                      <a:headEnd type="none" w="med" len="med"/>
                      <a:tailEnd type="none" w="med" len="med"/>
                    </a:lnB>
                    <a:solidFill>
                      <a:srgbClr val="FFFF00"/>
                    </a:solidFill>
                  </a:tcPr>
                </a:tc>
              </a:tr>
              <a:tr h="252078">
                <a:tc>
                  <a:txBody>
                    <a:bodyPr/>
                    <a:lstStyle/>
                    <a:p>
                      <a:pPr marL="457200">
                        <a:spcAft>
                          <a:spcPts val="0"/>
                        </a:spcAft>
                        <a:tabLst>
                          <a:tab pos="2637155" algn="ctr"/>
                          <a:tab pos="5274310" algn="r"/>
                        </a:tabLst>
                      </a:pPr>
                      <a:r>
                        <a:rPr lang="en-GB" sz="3600" dirty="0">
                          <a:latin typeface="Calibri" pitchFamily="34" charset="0"/>
                        </a:rPr>
                        <a:t>Conservancy General Meeting</a:t>
                      </a:r>
                      <a:endParaRPr lang="en-GB" sz="3600" dirty="0">
                        <a:latin typeface="Calibri" pitchFamily="34" charset="0"/>
                        <a:ea typeface="Times New Roman"/>
                        <a:cs typeface="Times New Roman"/>
                      </a:endParaRPr>
                    </a:p>
                  </a:txBody>
                  <a:tcPr marL="68580" marR="68580" marT="0" marB="0">
                    <a:lnL w="3175" cap="flat" cmpd="sng" algn="ctr">
                      <a:solidFill>
                        <a:srgbClr val="A6A200"/>
                      </a:solidFill>
                      <a:prstDash val="solid"/>
                      <a:round/>
                      <a:headEnd type="none" w="med" len="med"/>
                      <a:tailEnd type="none" w="med" len="med"/>
                    </a:lnL>
                    <a:lnR w="3175" cap="flat" cmpd="sng" algn="ctr">
                      <a:solidFill>
                        <a:srgbClr val="D7D200"/>
                      </a:solidFill>
                      <a:prstDash val="solid"/>
                      <a:round/>
                      <a:headEnd type="none" w="med" len="med"/>
                      <a:tailEnd type="none" w="med" len="med"/>
                    </a:lnR>
                    <a:lnT w="3175" cap="flat" cmpd="sng" algn="ctr">
                      <a:noFill/>
                      <a:prstDash val="dot"/>
                      <a:round/>
                      <a:headEnd type="none" w="med" len="med"/>
                      <a:tailEnd type="none" w="med" len="med"/>
                    </a:lnT>
                    <a:lnB w="3175" cap="flat" cmpd="sng" algn="ctr">
                      <a:solidFill>
                        <a:srgbClr val="D7D200"/>
                      </a:solidFill>
                      <a:prstDash val="sysDot"/>
                      <a:round/>
                      <a:headEnd type="none" w="med" len="med"/>
                      <a:tailEnd type="none" w="med" len="med"/>
                    </a:lnB>
                    <a:solidFill>
                      <a:srgbClr val="FFFFCC"/>
                    </a:solidFill>
                  </a:tcPr>
                </a:tc>
                <a:tc>
                  <a:txBody>
                    <a:bodyPr/>
                    <a:lstStyle/>
                    <a:p>
                      <a:pPr marL="72000">
                        <a:spcAft>
                          <a:spcPts val="0"/>
                        </a:spcAft>
                        <a:tabLst>
                          <a:tab pos="2637155" algn="ctr"/>
                          <a:tab pos="5274310" algn="r"/>
                        </a:tabLst>
                      </a:pPr>
                      <a:r>
                        <a:rPr lang="en-GB" sz="3600" dirty="0">
                          <a:latin typeface="Calibri" pitchFamily="34" charset="0"/>
                        </a:rPr>
                        <a:t>Committee</a:t>
                      </a:r>
                      <a:endParaRPr lang="en-GB" sz="3600" dirty="0">
                        <a:latin typeface="Calibri" pitchFamily="34" charset="0"/>
                        <a:ea typeface="Times New Roman"/>
                        <a:cs typeface="Times New Roman"/>
                      </a:endParaRPr>
                    </a:p>
                  </a:txBody>
                  <a:tcPr marL="68580" marR="68580" marT="0" marB="0">
                    <a:lnL w="3175" cap="flat" cmpd="sng" algn="ctr">
                      <a:solidFill>
                        <a:srgbClr val="D7D200"/>
                      </a:solidFill>
                      <a:prstDash val="solid"/>
                      <a:round/>
                      <a:headEnd type="none" w="med" len="med"/>
                      <a:tailEnd type="none" w="med" len="med"/>
                    </a:lnL>
                    <a:lnR w="3175" cap="flat" cmpd="sng" algn="ctr">
                      <a:solidFill>
                        <a:srgbClr val="D7D200"/>
                      </a:solidFill>
                      <a:prstDash val="solid"/>
                      <a:round/>
                      <a:headEnd type="none" w="med" len="med"/>
                      <a:tailEnd type="none" w="med" len="med"/>
                    </a:lnR>
                    <a:lnT w="3175" cap="flat" cmpd="sng" algn="ctr">
                      <a:noFill/>
                      <a:prstDash val="dot"/>
                      <a:round/>
                      <a:headEnd type="none" w="med" len="med"/>
                      <a:tailEnd type="none" w="med" len="med"/>
                    </a:lnT>
                    <a:lnB w="3175" cap="flat" cmpd="sng" algn="ctr">
                      <a:solidFill>
                        <a:srgbClr val="D7D200"/>
                      </a:solidFill>
                      <a:prstDash val="sysDot"/>
                      <a:round/>
                      <a:headEnd type="none" w="med" len="med"/>
                      <a:tailEnd type="none" w="med" len="med"/>
                    </a:lnB>
                    <a:solidFill>
                      <a:srgbClr val="FFFFCC"/>
                    </a:solidFill>
                  </a:tcPr>
                </a:tc>
                <a:tc>
                  <a:txBody>
                    <a:bodyPr/>
                    <a:lstStyle/>
                    <a:p>
                      <a:pPr marL="72000">
                        <a:spcAft>
                          <a:spcPts val="0"/>
                        </a:spcAft>
                        <a:tabLst>
                          <a:tab pos="2637155" algn="ctr"/>
                          <a:tab pos="5274310" algn="r"/>
                        </a:tabLst>
                      </a:pPr>
                      <a:endParaRPr lang="en-GB" sz="3600" dirty="0">
                        <a:latin typeface="Calibri" pitchFamily="34" charset="0"/>
                        <a:ea typeface="Times New Roman"/>
                        <a:cs typeface="Arial"/>
                      </a:endParaRPr>
                    </a:p>
                  </a:txBody>
                  <a:tcPr marL="68580" marR="68580" marT="0" marB="0">
                    <a:lnL w="3175" cap="flat" cmpd="sng" algn="ctr">
                      <a:solidFill>
                        <a:srgbClr val="D7D200"/>
                      </a:solidFill>
                      <a:prstDash val="solid"/>
                      <a:round/>
                      <a:headEnd type="none" w="med" len="med"/>
                      <a:tailEnd type="none" w="med" len="med"/>
                    </a:lnL>
                    <a:lnR w="3175" cap="flat" cmpd="sng" algn="ctr">
                      <a:solidFill>
                        <a:srgbClr val="A6A200"/>
                      </a:solidFill>
                      <a:prstDash val="solid"/>
                      <a:round/>
                      <a:headEnd type="none" w="med" len="med"/>
                      <a:tailEnd type="none" w="med" len="med"/>
                    </a:lnR>
                    <a:lnT w="3175" cap="flat" cmpd="sng" algn="ctr">
                      <a:noFill/>
                      <a:prstDash val="dot"/>
                      <a:round/>
                      <a:headEnd type="none" w="med" len="med"/>
                      <a:tailEnd type="none" w="med" len="med"/>
                    </a:lnT>
                    <a:lnB w="3175" cap="flat" cmpd="sng" algn="ctr">
                      <a:solidFill>
                        <a:srgbClr val="D7D200"/>
                      </a:solidFill>
                      <a:prstDash val="sysDot"/>
                      <a:round/>
                      <a:headEnd type="none" w="med" len="med"/>
                      <a:tailEnd type="none" w="med" len="med"/>
                    </a:lnB>
                    <a:solidFill>
                      <a:srgbClr val="FFFFCC"/>
                    </a:solidFill>
                  </a:tcPr>
                </a:tc>
              </a:tr>
              <a:tr h="504156">
                <a:tc>
                  <a:txBody>
                    <a:bodyPr/>
                    <a:lstStyle/>
                    <a:p>
                      <a:pPr marL="457200">
                        <a:spcAft>
                          <a:spcPts val="0"/>
                        </a:spcAft>
                        <a:tabLst>
                          <a:tab pos="2637155" algn="ctr"/>
                          <a:tab pos="5274310" algn="r"/>
                        </a:tabLst>
                      </a:pPr>
                      <a:r>
                        <a:rPr lang="en-GB" sz="3600" dirty="0">
                          <a:latin typeface="Calibri" pitchFamily="34" charset="0"/>
                        </a:rPr>
                        <a:t>Check waste management at lodges &amp; campsites</a:t>
                      </a:r>
                      <a:endParaRPr lang="en-GB" sz="3600" dirty="0">
                        <a:latin typeface="Calibri" pitchFamily="34" charset="0"/>
                        <a:ea typeface="Times New Roman"/>
                        <a:cs typeface="Times New Roman"/>
                      </a:endParaRPr>
                    </a:p>
                  </a:txBody>
                  <a:tcPr marL="68580" marR="68580" marT="0" marB="0">
                    <a:lnL w="3175" cap="flat" cmpd="sng" algn="ctr">
                      <a:solidFill>
                        <a:srgbClr val="A6A200"/>
                      </a:solidFill>
                      <a:prstDash val="solid"/>
                      <a:round/>
                      <a:headEnd type="none" w="med" len="med"/>
                      <a:tailEnd type="none" w="med" len="med"/>
                    </a:lnL>
                    <a:lnR w="3175" cap="flat" cmpd="sng" algn="ctr">
                      <a:solidFill>
                        <a:srgbClr val="D7D200"/>
                      </a:solidFill>
                      <a:prstDash val="solid"/>
                      <a:round/>
                      <a:headEnd type="none" w="med" len="med"/>
                      <a:tailEnd type="none" w="med" len="med"/>
                    </a:lnR>
                    <a:lnT w="3175" cap="flat" cmpd="sng" algn="ctr">
                      <a:solidFill>
                        <a:srgbClr val="D7D200"/>
                      </a:solidFill>
                      <a:prstDash val="sysDot"/>
                      <a:round/>
                      <a:headEnd type="none" w="med" len="med"/>
                      <a:tailEnd type="none" w="med" len="med"/>
                    </a:lnT>
                    <a:lnB w="3175" cap="flat" cmpd="sng" algn="ctr">
                      <a:solidFill>
                        <a:srgbClr val="D7D200"/>
                      </a:solidFill>
                      <a:prstDash val="sysDot"/>
                      <a:round/>
                      <a:headEnd type="none" w="med" len="med"/>
                      <a:tailEnd type="none" w="med" len="med"/>
                    </a:lnB>
                    <a:solidFill>
                      <a:srgbClr val="FFFFCC"/>
                    </a:solidFill>
                  </a:tcPr>
                </a:tc>
                <a:tc>
                  <a:txBody>
                    <a:bodyPr/>
                    <a:lstStyle/>
                    <a:p>
                      <a:pPr marL="72000">
                        <a:spcAft>
                          <a:spcPts val="0"/>
                        </a:spcAft>
                        <a:tabLst>
                          <a:tab pos="2637155" algn="ctr"/>
                          <a:tab pos="5274310" algn="r"/>
                        </a:tabLst>
                      </a:pPr>
                      <a:r>
                        <a:rPr lang="en-GB" sz="3600" dirty="0">
                          <a:latin typeface="Calibri" pitchFamily="34" charset="0"/>
                        </a:rPr>
                        <a:t>Committee</a:t>
                      </a:r>
                      <a:endParaRPr lang="en-GB" sz="3600" dirty="0">
                        <a:latin typeface="Calibri" pitchFamily="34" charset="0"/>
                        <a:ea typeface="Times New Roman"/>
                        <a:cs typeface="Times New Roman"/>
                      </a:endParaRPr>
                    </a:p>
                  </a:txBody>
                  <a:tcPr marL="68580" marR="68580" marT="0" marB="0">
                    <a:lnL w="3175" cap="flat" cmpd="sng" algn="ctr">
                      <a:solidFill>
                        <a:srgbClr val="D7D200"/>
                      </a:solidFill>
                      <a:prstDash val="solid"/>
                      <a:round/>
                      <a:headEnd type="none" w="med" len="med"/>
                      <a:tailEnd type="none" w="med" len="med"/>
                    </a:lnL>
                    <a:lnR w="3175" cap="flat" cmpd="sng" algn="ctr">
                      <a:solidFill>
                        <a:srgbClr val="D7D200"/>
                      </a:solidFill>
                      <a:prstDash val="solid"/>
                      <a:round/>
                      <a:headEnd type="none" w="med" len="med"/>
                      <a:tailEnd type="none" w="med" len="med"/>
                    </a:lnR>
                    <a:lnT w="3175" cap="flat" cmpd="sng" algn="ctr">
                      <a:solidFill>
                        <a:srgbClr val="D7D200"/>
                      </a:solidFill>
                      <a:prstDash val="sysDot"/>
                      <a:round/>
                      <a:headEnd type="none" w="med" len="med"/>
                      <a:tailEnd type="none" w="med" len="med"/>
                    </a:lnT>
                    <a:lnB w="3175" cap="flat" cmpd="sng" algn="ctr">
                      <a:solidFill>
                        <a:srgbClr val="D7D200"/>
                      </a:solidFill>
                      <a:prstDash val="sysDot"/>
                      <a:round/>
                      <a:headEnd type="none" w="med" len="med"/>
                      <a:tailEnd type="none" w="med" len="med"/>
                    </a:lnB>
                    <a:solidFill>
                      <a:srgbClr val="FFFFCC"/>
                    </a:solidFill>
                  </a:tcPr>
                </a:tc>
                <a:tc>
                  <a:txBody>
                    <a:bodyPr/>
                    <a:lstStyle/>
                    <a:p>
                      <a:pPr marL="72000">
                        <a:spcAft>
                          <a:spcPts val="0"/>
                        </a:spcAft>
                        <a:tabLst>
                          <a:tab pos="2637155" algn="ctr"/>
                          <a:tab pos="5274310" algn="r"/>
                        </a:tabLst>
                      </a:pPr>
                      <a:endParaRPr lang="en-GB" sz="3600" dirty="0">
                        <a:latin typeface="Calibri" pitchFamily="34" charset="0"/>
                        <a:ea typeface="Times New Roman"/>
                        <a:cs typeface="Arial"/>
                      </a:endParaRPr>
                    </a:p>
                  </a:txBody>
                  <a:tcPr marL="68580" marR="68580" marT="0" marB="0">
                    <a:lnL w="3175" cap="flat" cmpd="sng" algn="ctr">
                      <a:solidFill>
                        <a:srgbClr val="D7D200"/>
                      </a:solidFill>
                      <a:prstDash val="solid"/>
                      <a:round/>
                      <a:headEnd type="none" w="med" len="med"/>
                      <a:tailEnd type="none" w="med" len="med"/>
                    </a:lnL>
                    <a:lnR w="3175" cap="flat" cmpd="sng" algn="ctr">
                      <a:solidFill>
                        <a:srgbClr val="A6A200"/>
                      </a:solidFill>
                      <a:prstDash val="solid"/>
                      <a:round/>
                      <a:headEnd type="none" w="med" len="med"/>
                      <a:tailEnd type="none" w="med" len="med"/>
                    </a:lnR>
                    <a:lnT w="3175" cap="flat" cmpd="sng" algn="ctr">
                      <a:solidFill>
                        <a:srgbClr val="D7D200"/>
                      </a:solidFill>
                      <a:prstDash val="sysDot"/>
                      <a:round/>
                      <a:headEnd type="none" w="med" len="med"/>
                      <a:tailEnd type="none" w="med" len="med"/>
                    </a:lnT>
                    <a:lnB w="3175" cap="flat" cmpd="sng" algn="ctr">
                      <a:solidFill>
                        <a:srgbClr val="D7D200"/>
                      </a:solidFill>
                      <a:prstDash val="sysDot"/>
                      <a:round/>
                      <a:headEnd type="none" w="med" len="med"/>
                      <a:tailEnd type="none" w="med" len="med"/>
                    </a:lnB>
                    <a:solidFill>
                      <a:srgbClr val="FFFFCC"/>
                    </a:solidFill>
                  </a:tcPr>
                </a:tc>
              </a:tr>
              <a:tr h="252078">
                <a:tc gridSpan="3">
                  <a:txBody>
                    <a:bodyPr/>
                    <a:lstStyle/>
                    <a:p>
                      <a:pPr algn="ctr">
                        <a:spcAft>
                          <a:spcPts val="0"/>
                        </a:spcAft>
                        <a:tabLst>
                          <a:tab pos="2637155" algn="ctr"/>
                          <a:tab pos="5274310" algn="r"/>
                        </a:tabLst>
                      </a:pPr>
                      <a:r>
                        <a:rPr lang="en-GB" sz="3600" b="1" dirty="0">
                          <a:latin typeface="Calibri" pitchFamily="34" charset="0"/>
                        </a:rPr>
                        <a:t>Annually</a:t>
                      </a:r>
                      <a:endParaRPr lang="en-GB" sz="3600" b="1" dirty="0">
                        <a:latin typeface="Calibri" pitchFamily="34" charset="0"/>
                        <a:ea typeface="Times New Roman"/>
                        <a:cs typeface="Times New Roman"/>
                      </a:endParaRPr>
                    </a:p>
                  </a:txBody>
                  <a:tcPr marL="68580" marR="68580" marT="0" marB="0">
                    <a:lnL w="3175" cap="flat" cmpd="sng" algn="ctr">
                      <a:solidFill>
                        <a:srgbClr val="A6A200"/>
                      </a:solidFill>
                      <a:prstDash val="solid"/>
                      <a:round/>
                      <a:headEnd type="none" w="med" len="med"/>
                      <a:tailEnd type="none" w="med" len="med"/>
                    </a:lnL>
                    <a:lnR w="3175" cap="flat" cmpd="sng" algn="ctr">
                      <a:solidFill>
                        <a:srgbClr val="A6A200"/>
                      </a:solidFill>
                      <a:prstDash val="solid"/>
                      <a:round/>
                      <a:headEnd type="none" w="med" len="med"/>
                      <a:tailEnd type="none" w="med" len="med"/>
                    </a:lnR>
                    <a:lnT w="3175" cap="flat" cmpd="sng" algn="ctr">
                      <a:solidFill>
                        <a:srgbClr val="D7D200"/>
                      </a:solidFill>
                      <a:prstDash val="sysDot"/>
                      <a:round/>
                      <a:headEnd type="none" w="med" len="med"/>
                      <a:tailEnd type="none" w="med" len="med"/>
                    </a:lnT>
                    <a:lnB w="3175" cap="flat" cmpd="sng" algn="ctr">
                      <a:noFill/>
                      <a:prstDash val="dot"/>
                      <a:round/>
                      <a:headEnd type="none" w="med" len="med"/>
                      <a:tailEnd type="none" w="med" len="med"/>
                    </a:lnB>
                    <a:solidFill>
                      <a:srgbClr val="FFFF00"/>
                    </a:solidFill>
                  </a:tcPr>
                </a:tc>
                <a:tc hMerge="1">
                  <a:txBody>
                    <a:bodyPr/>
                    <a:lstStyle/>
                    <a:p>
                      <a:pPr>
                        <a:spcAft>
                          <a:spcPts val="0"/>
                        </a:spcAft>
                        <a:tabLst>
                          <a:tab pos="2637155" algn="ctr"/>
                          <a:tab pos="5274310" algn="r"/>
                        </a:tabLst>
                      </a:pPr>
                      <a:endParaRPr lang="en-GB" sz="3600" b="1" dirty="0">
                        <a:latin typeface="Calibri" pitchFamily="34" charset="0"/>
                        <a:ea typeface="Times New Roman"/>
                        <a:cs typeface="Times New Roman"/>
                      </a:endParaRPr>
                    </a:p>
                  </a:txBody>
                  <a:tcPr marL="68580" marR="68580" marT="0" marB="0">
                    <a:lnL w="3175" cap="flat" cmpd="sng" algn="ctr">
                      <a:solidFill>
                        <a:srgbClr val="D7D200"/>
                      </a:solidFill>
                      <a:prstDash val="solid"/>
                      <a:round/>
                      <a:headEnd type="none" w="med" len="med"/>
                      <a:tailEnd type="none" w="med" len="med"/>
                    </a:lnL>
                    <a:lnR w="3175" cap="flat" cmpd="sng" algn="ctr">
                      <a:solidFill>
                        <a:srgbClr val="D7D200"/>
                      </a:solidFill>
                      <a:prstDash val="solid"/>
                      <a:round/>
                      <a:headEnd type="none" w="med" len="med"/>
                      <a:tailEnd type="none" w="med" len="med"/>
                    </a:lnR>
                    <a:lnT w="3175" cap="flat" cmpd="sng" algn="ctr">
                      <a:noFill/>
                      <a:prstDash val="dot"/>
                      <a:round/>
                      <a:headEnd type="none" w="med" len="med"/>
                      <a:tailEnd type="none" w="med" len="med"/>
                    </a:lnT>
                    <a:lnB w="3175" cap="flat" cmpd="sng" algn="ctr">
                      <a:noFill/>
                      <a:prstDash val="dot"/>
                      <a:round/>
                      <a:headEnd type="none" w="med" len="med"/>
                      <a:tailEnd type="none" w="med" len="med"/>
                    </a:lnB>
                    <a:solidFill>
                      <a:srgbClr val="FFFF00"/>
                    </a:solidFill>
                  </a:tcPr>
                </a:tc>
                <a:tc hMerge="1">
                  <a:txBody>
                    <a:bodyPr/>
                    <a:lstStyle/>
                    <a:p>
                      <a:pPr>
                        <a:spcAft>
                          <a:spcPts val="0"/>
                        </a:spcAft>
                        <a:tabLst>
                          <a:tab pos="2637155" algn="ctr"/>
                          <a:tab pos="5274310" algn="r"/>
                        </a:tabLst>
                      </a:pPr>
                      <a:endParaRPr lang="en-GB" sz="3600" b="1" dirty="0">
                        <a:latin typeface="Calibri" pitchFamily="34" charset="0"/>
                        <a:ea typeface="Times New Roman"/>
                        <a:cs typeface="Times New Roman"/>
                      </a:endParaRPr>
                    </a:p>
                  </a:txBody>
                  <a:tcPr marL="68580" marR="68580" marT="0" marB="0">
                    <a:lnL w="3175" cap="flat" cmpd="sng" algn="ctr">
                      <a:solidFill>
                        <a:srgbClr val="D7D200"/>
                      </a:solidFill>
                      <a:prstDash val="solid"/>
                      <a:round/>
                      <a:headEnd type="none" w="med" len="med"/>
                      <a:tailEnd type="none" w="med" len="med"/>
                    </a:lnL>
                    <a:lnT w="3175" cap="flat" cmpd="sng" algn="ctr">
                      <a:noFill/>
                      <a:prstDash val="dot"/>
                      <a:round/>
                      <a:headEnd type="none" w="med" len="med"/>
                      <a:tailEnd type="none" w="med" len="med"/>
                    </a:lnT>
                    <a:lnB w="3175" cap="flat" cmpd="sng" algn="ctr">
                      <a:noFill/>
                      <a:prstDash val="dot"/>
                      <a:round/>
                      <a:headEnd type="none" w="med" len="med"/>
                      <a:tailEnd type="none" w="med" len="med"/>
                    </a:lnB>
                    <a:solidFill>
                      <a:srgbClr val="FFFF00"/>
                    </a:solidFill>
                  </a:tcPr>
                </a:tc>
              </a:tr>
              <a:tr h="274320">
                <a:tc>
                  <a:txBody>
                    <a:bodyPr/>
                    <a:lstStyle/>
                    <a:p>
                      <a:pPr marL="457200">
                        <a:spcAft>
                          <a:spcPts val="0"/>
                        </a:spcAft>
                        <a:tabLst>
                          <a:tab pos="2637155" algn="ctr"/>
                          <a:tab pos="5274310" algn="r"/>
                        </a:tabLst>
                      </a:pPr>
                      <a:r>
                        <a:rPr lang="en-GB" sz="3600" dirty="0">
                          <a:latin typeface="Calibri" pitchFamily="34" charset="0"/>
                        </a:rPr>
                        <a:t>Annual General Meeting</a:t>
                      </a:r>
                      <a:endParaRPr lang="en-GB" sz="3600" dirty="0">
                        <a:latin typeface="Calibri" pitchFamily="34" charset="0"/>
                        <a:ea typeface="Times New Roman"/>
                        <a:cs typeface="Times New Roman"/>
                      </a:endParaRPr>
                    </a:p>
                  </a:txBody>
                  <a:tcPr marL="68580" marR="68580" marT="0" marB="0">
                    <a:lnL w="3175" cap="flat" cmpd="sng" algn="ctr">
                      <a:solidFill>
                        <a:srgbClr val="A6A200"/>
                      </a:solidFill>
                      <a:prstDash val="solid"/>
                      <a:round/>
                      <a:headEnd type="none" w="med" len="med"/>
                      <a:tailEnd type="none" w="med" len="med"/>
                    </a:lnL>
                    <a:lnR w="3175" cap="flat" cmpd="sng" algn="ctr">
                      <a:solidFill>
                        <a:srgbClr val="D7D200"/>
                      </a:solidFill>
                      <a:prstDash val="solid"/>
                      <a:round/>
                      <a:headEnd type="none" w="med" len="med"/>
                      <a:tailEnd type="none" w="med" len="med"/>
                    </a:lnR>
                    <a:lnT w="3175" cap="flat" cmpd="sng" algn="ctr">
                      <a:noFill/>
                      <a:prstDash val="dot"/>
                      <a:round/>
                      <a:headEnd type="none" w="med" len="med"/>
                      <a:tailEnd type="none" w="med" len="med"/>
                    </a:lnT>
                    <a:lnB w="3175" cap="flat" cmpd="sng" algn="ctr">
                      <a:solidFill>
                        <a:srgbClr val="D7D200"/>
                      </a:solidFill>
                      <a:prstDash val="sysDot"/>
                      <a:round/>
                      <a:headEnd type="none" w="med" len="med"/>
                      <a:tailEnd type="none" w="med" len="med"/>
                    </a:lnB>
                    <a:solidFill>
                      <a:srgbClr val="FFFFCC"/>
                    </a:solidFill>
                  </a:tcPr>
                </a:tc>
                <a:tc>
                  <a:txBody>
                    <a:bodyPr/>
                    <a:lstStyle/>
                    <a:p>
                      <a:pPr marL="72000">
                        <a:spcAft>
                          <a:spcPts val="0"/>
                        </a:spcAft>
                        <a:tabLst>
                          <a:tab pos="2637155" algn="ctr"/>
                          <a:tab pos="5274310" algn="r"/>
                        </a:tabLst>
                      </a:pPr>
                      <a:r>
                        <a:rPr lang="en-GB" sz="3600" dirty="0">
                          <a:latin typeface="Calibri" pitchFamily="34" charset="0"/>
                        </a:rPr>
                        <a:t>Committee</a:t>
                      </a:r>
                      <a:endParaRPr lang="en-GB" sz="3600" dirty="0">
                        <a:latin typeface="Calibri" pitchFamily="34" charset="0"/>
                        <a:ea typeface="Times New Roman"/>
                        <a:cs typeface="Times New Roman"/>
                      </a:endParaRPr>
                    </a:p>
                  </a:txBody>
                  <a:tcPr marL="68580" marR="68580" marT="0" marB="0">
                    <a:lnL w="3175" cap="flat" cmpd="sng" algn="ctr">
                      <a:solidFill>
                        <a:srgbClr val="D7D200"/>
                      </a:solidFill>
                      <a:prstDash val="solid"/>
                      <a:round/>
                      <a:headEnd type="none" w="med" len="med"/>
                      <a:tailEnd type="none" w="med" len="med"/>
                    </a:lnL>
                    <a:lnR w="3175" cap="flat" cmpd="sng" algn="ctr">
                      <a:solidFill>
                        <a:srgbClr val="D7D200"/>
                      </a:solidFill>
                      <a:prstDash val="solid"/>
                      <a:round/>
                      <a:headEnd type="none" w="med" len="med"/>
                      <a:tailEnd type="none" w="med" len="med"/>
                    </a:lnR>
                    <a:lnT w="3175" cap="flat" cmpd="sng" algn="ctr">
                      <a:noFill/>
                      <a:prstDash val="dot"/>
                      <a:round/>
                      <a:headEnd type="none" w="med" len="med"/>
                      <a:tailEnd type="none" w="med" len="med"/>
                    </a:lnT>
                    <a:lnB w="3175" cap="flat" cmpd="sng" algn="ctr">
                      <a:solidFill>
                        <a:srgbClr val="D7D200"/>
                      </a:solidFill>
                      <a:prstDash val="sysDot"/>
                      <a:round/>
                      <a:headEnd type="none" w="med" len="med"/>
                      <a:tailEnd type="none" w="med" len="med"/>
                    </a:lnB>
                    <a:solidFill>
                      <a:srgbClr val="FFFFCC"/>
                    </a:solidFill>
                  </a:tcPr>
                </a:tc>
                <a:tc>
                  <a:txBody>
                    <a:bodyPr/>
                    <a:lstStyle/>
                    <a:p>
                      <a:pPr marL="72000">
                        <a:spcAft>
                          <a:spcPts val="0"/>
                        </a:spcAft>
                        <a:tabLst>
                          <a:tab pos="2637155" algn="ctr"/>
                          <a:tab pos="5274310" algn="r"/>
                        </a:tabLst>
                      </a:pPr>
                      <a:r>
                        <a:rPr lang="en-GB" sz="3600" dirty="0">
                          <a:latin typeface="Calibri" pitchFamily="34" charset="0"/>
                        </a:rPr>
                        <a:t>Dec</a:t>
                      </a:r>
                      <a:endParaRPr lang="en-GB" sz="3600" dirty="0">
                        <a:latin typeface="Calibri" pitchFamily="34" charset="0"/>
                        <a:ea typeface="Times New Roman"/>
                        <a:cs typeface="Times New Roman"/>
                      </a:endParaRPr>
                    </a:p>
                  </a:txBody>
                  <a:tcPr marL="68580" marR="68580" marT="0" marB="0">
                    <a:lnL w="3175" cap="flat" cmpd="sng" algn="ctr">
                      <a:solidFill>
                        <a:srgbClr val="D7D200"/>
                      </a:solidFill>
                      <a:prstDash val="solid"/>
                      <a:round/>
                      <a:headEnd type="none" w="med" len="med"/>
                      <a:tailEnd type="none" w="med" len="med"/>
                    </a:lnL>
                    <a:lnR w="3175" cap="flat" cmpd="sng" algn="ctr">
                      <a:solidFill>
                        <a:srgbClr val="A6A200"/>
                      </a:solidFill>
                      <a:prstDash val="solid"/>
                      <a:round/>
                      <a:headEnd type="none" w="med" len="med"/>
                      <a:tailEnd type="none" w="med" len="med"/>
                    </a:lnR>
                    <a:lnT w="3175" cap="flat" cmpd="sng" algn="ctr">
                      <a:noFill/>
                      <a:prstDash val="dot"/>
                      <a:round/>
                      <a:headEnd type="none" w="med" len="med"/>
                      <a:tailEnd type="none" w="med" len="med"/>
                    </a:lnT>
                    <a:lnB w="3175" cap="flat" cmpd="sng" algn="ctr">
                      <a:solidFill>
                        <a:srgbClr val="D7D200"/>
                      </a:solidFill>
                      <a:prstDash val="sysDot"/>
                      <a:round/>
                      <a:headEnd type="none" w="med" len="med"/>
                      <a:tailEnd type="none" w="med" len="med"/>
                    </a:lnB>
                    <a:solidFill>
                      <a:srgbClr val="FFFFCC"/>
                    </a:solidFill>
                  </a:tcPr>
                </a:tc>
              </a:tr>
              <a:tr h="252078">
                <a:tc>
                  <a:txBody>
                    <a:bodyPr/>
                    <a:lstStyle/>
                    <a:p>
                      <a:pPr marL="457200">
                        <a:spcAft>
                          <a:spcPts val="0"/>
                        </a:spcAft>
                        <a:tabLst>
                          <a:tab pos="2637155" algn="ctr"/>
                          <a:tab pos="5274310" algn="r"/>
                        </a:tabLst>
                      </a:pPr>
                      <a:r>
                        <a:rPr lang="en-GB" sz="3600" dirty="0">
                          <a:latin typeface="Calibri" pitchFamily="34" charset="0"/>
                        </a:rPr>
                        <a:t>Event Book audit</a:t>
                      </a:r>
                      <a:endParaRPr lang="en-GB" sz="3600" dirty="0">
                        <a:latin typeface="Calibri" pitchFamily="34" charset="0"/>
                        <a:ea typeface="Times New Roman"/>
                        <a:cs typeface="Times New Roman"/>
                      </a:endParaRPr>
                    </a:p>
                  </a:txBody>
                  <a:tcPr marL="68580" marR="68580" marT="0" marB="0">
                    <a:lnL w="3175" cap="flat" cmpd="sng" algn="ctr">
                      <a:solidFill>
                        <a:srgbClr val="A6A200"/>
                      </a:solidFill>
                      <a:prstDash val="solid"/>
                      <a:round/>
                      <a:headEnd type="none" w="med" len="med"/>
                      <a:tailEnd type="none" w="med" len="med"/>
                    </a:lnL>
                    <a:lnR w="3175" cap="flat" cmpd="sng" algn="ctr">
                      <a:solidFill>
                        <a:srgbClr val="D7D200"/>
                      </a:solidFill>
                      <a:prstDash val="solid"/>
                      <a:round/>
                      <a:headEnd type="none" w="med" len="med"/>
                      <a:tailEnd type="none" w="med" len="med"/>
                    </a:lnR>
                    <a:lnT w="3175" cap="flat" cmpd="sng" algn="ctr">
                      <a:solidFill>
                        <a:srgbClr val="D7D200"/>
                      </a:solidFill>
                      <a:prstDash val="sysDot"/>
                      <a:round/>
                      <a:headEnd type="none" w="med" len="med"/>
                      <a:tailEnd type="none" w="med" len="med"/>
                    </a:lnT>
                    <a:lnB w="3175" cap="flat" cmpd="sng" algn="ctr">
                      <a:solidFill>
                        <a:srgbClr val="D7D200"/>
                      </a:solidFill>
                      <a:prstDash val="sysDot"/>
                      <a:round/>
                      <a:headEnd type="none" w="med" len="med"/>
                      <a:tailEnd type="none" w="med" len="med"/>
                    </a:lnB>
                    <a:solidFill>
                      <a:srgbClr val="FFFFCC"/>
                    </a:solidFill>
                  </a:tcPr>
                </a:tc>
                <a:tc>
                  <a:txBody>
                    <a:bodyPr/>
                    <a:lstStyle/>
                    <a:p>
                      <a:pPr marL="72000">
                        <a:spcAft>
                          <a:spcPts val="0"/>
                        </a:spcAft>
                        <a:tabLst>
                          <a:tab pos="2637155" algn="ctr"/>
                          <a:tab pos="5274310" algn="r"/>
                        </a:tabLst>
                      </a:pPr>
                      <a:r>
                        <a:rPr lang="en-GB" sz="3600" dirty="0">
                          <a:latin typeface="Calibri" pitchFamily="34" charset="0"/>
                        </a:rPr>
                        <a:t>Committee</a:t>
                      </a:r>
                      <a:endParaRPr lang="en-GB" sz="3600" dirty="0">
                        <a:latin typeface="Calibri" pitchFamily="34" charset="0"/>
                        <a:ea typeface="Times New Roman"/>
                        <a:cs typeface="Times New Roman"/>
                      </a:endParaRPr>
                    </a:p>
                  </a:txBody>
                  <a:tcPr marL="68580" marR="68580" marT="0" marB="0">
                    <a:lnL w="3175" cap="flat" cmpd="sng" algn="ctr">
                      <a:solidFill>
                        <a:srgbClr val="D7D200"/>
                      </a:solidFill>
                      <a:prstDash val="solid"/>
                      <a:round/>
                      <a:headEnd type="none" w="med" len="med"/>
                      <a:tailEnd type="none" w="med" len="med"/>
                    </a:lnL>
                    <a:lnR w="3175" cap="flat" cmpd="sng" algn="ctr">
                      <a:solidFill>
                        <a:srgbClr val="D7D200"/>
                      </a:solidFill>
                      <a:prstDash val="solid"/>
                      <a:round/>
                      <a:headEnd type="none" w="med" len="med"/>
                      <a:tailEnd type="none" w="med" len="med"/>
                    </a:lnR>
                    <a:lnT w="3175" cap="flat" cmpd="sng" algn="ctr">
                      <a:solidFill>
                        <a:srgbClr val="D7D200"/>
                      </a:solidFill>
                      <a:prstDash val="sysDot"/>
                      <a:round/>
                      <a:headEnd type="none" w="med" len="med"/>
                      <a:tailEnd type="none" w="med" len="med"/>
                    </a:lnT>
                    <a:lnB w="3175" cap="flat" cmpd="sng" algn="ctr">
                      <a:solidFill>
                        <a:srgbClr val="D7D200"/>
                      </a:solidFill>
                      <a:prstDash val="sysDot"/>
                      <a:round/>
                      <a:headEnd type="none" w="med" len="med"/>
                      <a:tailEnd type="none" w="med" len="med"/>
                    </a:lnB>
                    <a:solidFill>
                      <a:srgbClr val="FFFFCC"/>
                    </a:solidFill>
                  </a:tcPr>
                </a:tc>
                <a:tc>
                  <a:txBody>
                    <a:bodyPr/>
                    <a:lstStyle/>
                    <a:p>
                      <a:pPr marL="72000">
                        <a:spcAft>
                          <a:spcPts val="0"/>
                        </a:spcAft>
                        <a:tabLst>
                          <a:tab pos="2637155" algn="ctr"/>
                          <a:tab pos="5274310" algn="r"/>
                        </a:tabLst>
                      </a:pPr>
                      <a:r>
                        <a:rPr lang="en-GB" sz="3600">
                          <a:latin typeface="Calibri" pitchFamily="34" charset="0"/>
                        </a:rPr>
                        <a:t>Feb</a:t>
                      </a:r>
                      <a:endParaRPr lang="en-GB" sz="3600">
                        <a:latin typeface="Calibri" pitchFamily="34" charset="0"/>
                        <a:ea typeface="Times New Roman"/>
                        <a:cs typeface="Times New Roman"/>
                      </a:endParaRPr>
                    </a:p>
                  </a:txBody>
                  <a:tcPr marL="68580" marR="68580" marT="0" marB="0">
                    <a:lnL w="3175" cap="flat" cmpd="sng" algn="ctr">
                      <a:solidFill>
                        <a:srgbClr val="D7D200"/>
                      </a:solidFill>
                      <a:prstDash val="solid"/>
                      <a:round/>
                      <a:headEnd type="none" w="med" len="med"/>
                      <a:tailEnd type="none" w="med" len="med"/>
                    </a:lnL>
                    <a:lnR w="3175" cap="flat" cmpd="sng" algn="ctr">
                      <a:solidFill>
                        <a:srgbClr val="A6A200"/>
                      </a:solidFill>
                      <a:prstDash val="solid"/>
                      <a:round/>
                      <a:headEnd type="none" w="med" len="med"/>
                      <a:tailEnd type="none" w="med" len="med"/>
                    </a:lnR>
                    <a:lnT w="3175" cap="flat" cmpd="sng" algn="ctr">
                      <a:solidFill>
                        <a:srgbClr val="D7D200"/>
                      </a:solidFill>
                      <a:prstDash val="sysDot"/>
                      <a:round/>
                      <a:headEnd type="none" w="med" len="med"/>
                      <a:tailEnd type="none" w="med" len="med"/>
                    </a:lnT>
                    <a:lnB w="3175" cap="flat" cmpd="sng" algn="ctr">
                      <a:solidFill>
                        <a:srgbClr val="D7D200"/>
                      </a:solidFill>
                      <a:prstDash val="sysDot"/>
                      <a:round/>
                      <a:headEnd type="none" w="med" len="med"/>
                      <a:tailEnd type="none" w="med" len="med"/>
                    </a:lnB>
                    <a:solidFill>
                      <a:srgbClr val="FFFFCC"/>
                    </a:solidFill>
                  </a:tcPr>
                </a:tc>
              </a:tr>
              <a:tr h="252078">
                <a:tc>
                  <a:txBody>
                    <a:bodyPr/>
                    <a:lstStyle/>
                    <a:p>
                      <a:pPr marL="457200">
                        <a:spcAft>
                          <a:spcPts val="0"/>
                        </a:spcAft>
                        <a:tabLst>
                          <a:tab pos="2637155" algn="ctr"/>
                          <a:tab pos="5274310" algn="r"/>
                        </a:tabLst>
                      </a:pPr>
                      <a:r>
                        <a:rPr lang="en-GB" sz="3600" dirty="0">
                          <a:latin typeface="Calibri" pitchFamily="34" charset="0"/>
                        </a:rPr>
                        <a:t>Order new Event Book materials</a:t>
                      </a:r>
                      <a:endParaRPr lang="en-GB" sz="3600" dirty="0">
                        <a:latin typeface="Calibri" pitchFamily="34" charset="0"/>
                        <a:ea typeface="Times New Roman"/>
                        <a:cs typeface="Times New Roman"/>
                      </a:endParaRPr>
                    </a:p>
                  </a:txBody>
                  <a:tcPr marL="68580" marR="68580" marT="0" marB="0">
                    <a:lnL w="3175" cap="flat" cmpd="sng" algn="ctr">
                      <a:solidFill>
                        <a:srgbClr val="A6A200"/>
                      </a:solidFill>
                      <a:prstDash val="solid"/>
                      <a:round/>
                      <a:headEnd type="none" w="med" len="med"/>
                      <a:tailEnd type="none" w="med" len="med"/>
                    </a:lnL>
                    <a:lnR w="3175" cap="flat" cmpd="sng" algn="ctr">
                      <a:solidFill>
                        <a:srgbClr val="D7D200"/>
                      </a:solidFill>
                      <a:prstDash val="solid"/>
                      <a:round/>
                      <a:headEnd type="none" w="med" len="med"/>
                      <a:tailEnd type="none" w="med" len="med"/>
                    </a:lnR>
                    <a:lnT w="3175" cap="flat" cmpd="sng" algn="ctr">
                      <a:solidFill>
                        <a:srgbClr val="D7D200"/>
                      </a:solidFill>
                      <a:prstDash val="sysDot"/>
                      <a:round/>
                      <a:headEnd type="none" w="med" len="med"/>
                      <a:tailEnd type="none" w="med" len="med"/>
                    </a:lnT>
                    <a:lnB w="3175" cap="flat" cmpd="sng" algn="ctr">
                      <a:solidFill>
                        <a:srgbClr val="D7D200"/>
                      </a:solidFill>
                      <a:prstDash val="sysDot"/>
                      <a:round/>
                      <a:headEnd type="none" w="med" len="med"/>
                      <a:tailEnd type="none" w="med" len="med"/>
                    </a:lnB>
                    <a:solidFill>
                      <a:srgbClr val="FFFFCC"/>
                    </a:solidFill>
                  </a:tcPr>
                </a:tc>
                <a:tc>
                  <a:txBody>
                    <a:bodyPr/>
                    <a:lstStyle/>
                    <a:p>
                      <a:pPr marL="72000">
                        <a:spcAft>
                          <a:spcPts val="0"/>
                        </a:spcAft>
                        <a:tabLst>
                          <a:tab pos="2637155" algn="ctr"/>
                          <a:tab pos="5274310" algn="r"/>
                        </a:tabLst>
                      </a:pPr>
                      <a:r>
                        <a:rPr lang="en-GB" sz="3600" dirty="0">
                          <a:latin typeface="Calibri" pitchFamily="34" charset="0"/>
                        </a:rPr>
                        <a:t>Committee</a:t>
                      </a:r>
                      <a:endParaRPr lang="en-GB" sz="3600" dirty="0">
                        <a:latin typeface="Calibri" pitchFamily="34" charset="0"/>
                        <a:ea typeface="Times New Roman"/>
                        <a:cs typeface="Times New Roman"/>
                      </a:endParaRPr>
                    </a:p>
                  </a:txBody>
                  <a:tcPr marL="68580" marR="68580" marT="0" marB="0">
                    <a:lnL w="3175" cap="flat" cmpd="sng" algn="ctr">
                      <a:solidFill>
                        <a:srgbClr val="D7D200"/>
                      </a:solidFill>
                      <a:prstDash val="solid"/>
                      <a:round/>
                      <a:headEnd type="none" w="med" len="med"/>
                      <a:tailEnd type="none" w="med" len="med"/>
                    </a:lnL>
                    <a:lnR w="3175" cap="flat" cmpd="sng" algn="ctr">
                      <a:solidFill>
                        <a:srgbClr val="D7D200"/>
                      </a:solidFill>
                      <a:prstDash val="solid"/>
                      <a:round/>
                      <a:headEnd type="none" w="med" len="med"/>
                      <a:tailEnd type="none" w="med" len="med"/>
                    </a:lnR>
                    <a:lnT w="3175" cap="flat" cmpd="sng" algn="ctr">
                      <a:solidFill>
                        <a:srgbClr val="D7D200"/>
                      </a:solidFill>
                      <a:prstDash val="sysDot"/>
                      <a:round/>
                      <a:headEnd type="none" w="med" len="med"/>
                      <a:tailEnd type="none" w="med" len="med"/>
                    </a:lnT>
                    <a:lnB w="3175" cap="flat" cmpd="sng" algn="ctr">
                      <a:solidFill>
                        <a:srgbClr val="D7D200"/>
                      </a:solidFill>
                      <a:prstDash val="sysDot"/>
                      <a:round/>
                      <a:headEnd type="none" w="med" len="med"/>
                      <a:tailEnd type="none" w="med" len="med"/>
                    </a:lnB>
                    <a:solidFill>
                      <a:srgbClr val="FFFFCC"/>
                    </a:solidFill>
                  </a:tcPr>
                </a:tc>
                <a:tc>
                  <a:txBody>
                    <a:bodyPr/>
                    <a:lstStyle/>
                    <a:p>
                      <a:pPr marL="72000">
                        <a:spcAft>
                          <a:spcPts val="0"/>
                        </a:spcAft>
                        <a:tabLst>
                          <a:tab pos="2637155" algn="ctr"/>
                          <a:tab pos="5274310" algn="r"/>
                        </a:tabLst>
                      </a:pPr>
                      <a:r>
                        <a:rPr lang="en-GB" sz="3600">
                          <a:latin typeface="Calibri" pitchFamily="34" charset="0"/>
                        </a:rPr>
                        <a:t>Nov</a:t>
                      </a:r>
                      <a:endParaRPr lang="en-GB" sz="3600">
                        <a:latin typeface="Calibri" pitchFamily="34" charset="0"/>
                        <a:ea typeface="Times New Roman"/>
                        <a:cs typeface="Times New Roman"/>
                      </a:endParaRPr>
                    </a:p>
                  </a:txBody>
                  <a:tcPr marL="68580" marR="68580" marT="0" marB="0">
                    <a:lnL w="3175" cap="flat" cmpd="sng" algn="ctr">
                      <a:solidFill>
                        <a:srgbClr val="D7D200"/>
                      </a:solidFill>
                      <a:prstDash val="solid"/>
                      <a:round/>
                      <a:headEnd type="none" w="med" len="med"/>
                      <a:tailEnd type="none" w="med" len="med"/>
                    </a:lnL>
                    <a:lnR w="3175" cap="flat" cmpd="sng" algn="ctr">
                      <a:solidFill>
                        <a:srgbClr val="A6A200"/>
                      </a:solidFill>
                      <a:prstDash val="solid"/>
                      <a:round/>
                      <a:headEnd type="none" w="med" len="med"/>
                      <a:tailEnd type="none" w="med" len="med"/>
                    </a:lnR>
                    <a:lnT w="3175" cap="flat" cmpd="sng" algn="ctr">
                      <a:solidFill>
                        <a:srgbClr val="D7D200"/>
                      </a:solidFill>
                      <a:prstDash val="sysDot"/>
                      <a:round/>
                      <a:headEnd type="none" w="med" len="med"/>
                      <a:tailEnd type="none" w="med" len="med"/>
                    </a:lnT>
                    <a:lnB w="3175" cap="flat" cmpd="sng" algn="ctr">
                      <a:solidFill>
                        <a:srgbClr val="D7D200"/>
                      </a:solidFill>
                      <a:prstDash val="sysDot"/>
                      <a:round/>
                      <a:headEnd type="none" w="med" len="med"/>
                      <a:tailEnd type="none" w="med" len="med"/>
                    </a:lnB>
                    <a:solidFill>
                      <a:srgbClr val="FFFFCC"/>
                    </a:solidFill>
                  </a:tcPr>
                </a:tc>
              </a:tr>
              <a:tr h="504156">
                <a:tc>
                  <a:txBody>
                    <a:bodyPr/>
                    <a:lstStyle/>
                    <a:p>
                      <a:pPr marL="457200">
                        <a:spcAft>
                          <a:spcPts val="0"/>
                        </a:spcAft>
                        <a:tabLst>
                          <a:tab pos="2637155" algn="ctr"/>
                          <a:tab pos="5274310" algn="r"/>
                        </a:tabLst>
                      </a:pPr>
                      <a:r>
                        <a:rPr lang="en-GB" sz="3600" dirty="0">
                          <a:latin typeface="Calibri" pitchFamily="34" charset="0"/>
                        </a:rPr>
                        <a:t>Renew </a:t>
                      </a:r>
                      <a:r>
                        <a:rPr lang="en-GB" sz="3600" dirty="0" smtClean="0">
                          <a:latin typeface="Calibri" pitchFamily="34" charset="0"/>
                        </a:rPr>
                        <a:t>JV</a:t>
                      </a:r>
                      <a:r>
                        <a:rPr lang="en-GB" sz="3600" baseline="0" dirty="0" smtClean="0">
                          <a:latin typeface="Calibri" pitchFamily="34" charset="0"/>
                        </a:rPr>
                        <a:t> </a:t>
                      </a:r>
                      <a:r>
                        <a:rPr lang="en-GB" sz="3600" dirty="0" smtClean="0">
                          <a:latin typeface="Calibri" pitchFamily="34" charset="0"/>
                        </a:rPr>
                        <a:t>contract </a:t>
                      </a:r>
                      <a:r>
                        <a:rPr lang="en-GB" sz="3600" dirty="0">
                          <a:latin typeface="Calibri" pitchFamily="34" charset="0"/>
                        </a:rPr>
                        <a:t>with safari operator</a:t>
                      </a:r>
                      <a:endParaRPr lang="en-GB" sz="3600" dirty="0">
                        <a:latin typeface="Calibri" pitchFamily="34" charset="0"/>
                        <a:ea typeface="Times New Roman"/>
                        <a:cs typeface="Times New Roman"/>
                      </a:endParaRPr>
                    </a:p>
                  </a:txBody>
                  <a:tcPr marL="68580" marR="68580" marT="0" marB="0">
                    <a:lnL w="3175" cap="flat" cmpd="sng" algn="ctr">
                      <a:solidFill>
                        <a:srgbClr val="A6A200"/>
                      </a:solidFill>
                      <a:prstDash val="solid"/>
                      <a:round/>
                      <a:headEnd type="none" w="med" len="med"/>
                      <a:tailEnd type="none" w="med" len="med"/>
                    </a:lnL>
                    <a:lnR w="3175" cap="flat" cmpd="sng" algn="ctr">
                      <a:solidFill>
                        <a:srgbClr val="D7D200"/>
                      </a:solidFill>
                      <a:prstDash val="solid"/>
                      <a:round/>
                      <a:headEnd type="none" w="med" len="med"/>
                      <a:tailEnd type="none" w="med" len="med"/>
                    </a:lnR>
                    <a:lnT w="3175" cap="flat" cmpd="sng" algn="ctr">
                      <a:solidFill>
                        <a:srgbClr val="D7D200"/>
                      </a:solidFill>
                      <a:prstDash val="sysDot"/>
                      <a:round/>
                      <a:headEnd type="none" w="med" len="med"/>
                      <a:tailEnd type="none" w="med" len="med"/>
                    </a:lnT>
                    <a:lnB w="3175" cap="flat" cmpd="sng" algn="ctr">
                      <a:solidFill>
                        <a:srgbClr val="D7D200"/>
                      </a:solidFill>
                      <a:prstDash val="sysDot"/>
                      <a:round/>
                      <a:headEnd type="none" w="med" len="med"/>
                      <a:tailEnd type="none" w="med" len="med"/>
                    </a:lnB>
                    <a:solidFill>
                      <a:srgbClr val="FFFFCC"/>
                    </a:solidFill>
                  </a:tcPr>
                </a:tc>
                <a:tc>
                  <a:txBody>
                    <a:bodyPr/>
                    <a:lstStyle/>
                    <a:p>
                      <a:pPr marL="72000">
                        <a:spcAft>
                          <a:spcPts val="0"/>
                        </a:spcAft>
                        <a:tabLst>
                          <a:tab pos="2637155" algn="ctr"/>
                          <a:tab pos="5274310" algn="r"/>
                        </a:tabLst>
                      </a:pPr>
                      <a:endParaRPr lang="en-GB" sz="3600" dirty="0">
                        <a:latin typeface="Calibri" pitchFamily="34" charset="0"/>
                        <a:ea typeface="Times New Roman"/>
                        <a:cs typeface="Arial"/>
                      </a:endParaRPr>
                    </a:p>
                  </a:txBody>
                  <a:tcPr marL="68580" marR="68580" marT="0" marB="0">
                    <a:lnL w="3175" cap="flat" cmpd="sng" algn="ctr">
                      <a:solidFill>
                        <a:srgbClr val="D7D200"/>
                      </a:solidFill>
                      <a:prstDash val="solid"/>
                      <a:round/>
                      <a:headEnd type="none" w="med" len="med"/>
                      <a:tailEnd type="none" w="med" len="med"/>
                    </a:lnL>
                    <a:lnR w="3175" cap="flat" cmpd="sng" algn="ctr">
                      <a:solidFill>
                        <a:srgbClr val="D7D200"/>
                      </a:solidFill>
                      <a:prstDash val="solid"/>
                      <a:round/>
                      <a:headEnd type="none" w="med" len="med"/>
                      <a:tailEnd type="none" w="med" len="med"/>
                    </a:lnR>
                    <a:lnT w="3175" cap="flat" cmpd="sng" algn="ctr">
                      <a:solidFill>
                        <a:srgbClr val="D7D200"/>
                      </a:solidFill>
                      <a:prstDash val="sysDot"/>
                      <a:round/>
                      <a:headEnd type="none" w="med" len="med"/>
                      <a:tailEnd type="none" w="med" len="med"/>
                    </a:lnT>
                    <a:lnB w="3175" cap="flat" cmpd="sng" algn="ctr">
                      <a:solidFill>
                        <a:srgbClr val="D7D200"/>
                      </a:solidFill>
                      <a:prstDash val="sysDot"/>
                      <a:round/>
                      <a:headEnd type="none" w="med" len="med"/>
                      <a:tailEnd type="none" w="med" len="med"/>
                    </a:lnB>
                    <a:solidFill>
                      <a:srgbClr val="FFFFCC"/>
                    </a:solidFill>
                  </a:tcPr>
                </a:tc>
                <a:tc>
                  <a:txBody>
                    <a:bodyPr/>
                    <a:lstStyle/>
                    <a:p>
                      <a:pPr marL="72000">
                        <a:spcAft>
                          <a:spcPts val="0"/>
                        </a:spcAft>
                        <a:tabLst>
                          <a:tab pos="2637155" algn="ctr"/>
                          <a:tab pos="5274310" algn="r"/>
                        </a:tabLst>
                      </a:pPr>
                      <a:endParaRPr lang="en-GB" sz="3600">
                        <a:latin typeface="Calibri" pitchFamily="34" charset="0"/>
                        <a:ea typeface="Times New Roman"/>
                        <a:cs typeface="Arial"/>
                      </a:endParaRPr>
                    </a:p>
                  </a:txBody>
                  <a:tcPr marL="68580" marR="68580" marT="0" marB="0">
                    <a:lnL w="3175" cap="flat" cmpd="sng" algn="ctr">
                      <a:solidFill>
                        <a:srgbClr val="D7D200"/>
                      </a:solidFill>
                      <a:prstDash val="solid"/>
                      <a:round/>
                      <a:headEnd type="none" w="med" len="med"/>
                      <a:tailEnd type="none" w="med" len="med"/>
                    </a:lnL>
                    <a:lnR w="3175" cap="flat" cmpd="sng" algn="ctr">
                      <a:solidFill>
                        <a:srgbClr val="A6A200"/>
                      </a:solidFill>
                      <a:prstDash val="solid"/>
                      <a:round/>
                      <a:headEnd type="none" w="med" len="med"/>
                      <a:tailEnd type="none" w="med" len="med"/>
                    </a:lnR>
                    <a:lnT w="3175" cap="flat" cmpd="sng" algn="ctr">
                      <a:solidFill>
                        <a:srgbClr val="D7D200"/>
                      </a:solidFill>
                      <a:prstDash val="sysDot"/>
                      <a:round/>
                      <a:headEnd type="none" w="med" len="med"/>
                      <a:tailEnd type="none" w="med" len="med"/>
                    </a:lnT>
                    <a:lnB w="3175" cap="flat" cmpd="sng" algn="ctr">
                      <a:solidFill>
                        <a:srgbClr val="D7D200"/>
                      </a:solidFill>
                      <a:prstDash val="sysDot"/>
                      <a:round/>
                      <a:headEnd type="none" w="med" len="med"/>
                      <a:tailEnd type="none" w="med" len="med"/>
                    </a:lnB>
                    <a:solidFill>
                      <a:srgbClr val="FFFFCC"/>
                    </a:solidFill>
                  </a:tcPr>
                </a:tc>
              </a:tr>
              <a:tr h="252078">
                <a:tc>
                  <a:txBody>
                    <a:bodyPr/>
                    <a:lstStyle/>
                    <a:p>
                      <a:pPr>
                        <a:spcAft>
                          <a:spcPts val="0"/>
                        </a:spcAft>
                        <a:tabLst>
                          <a:tab pos="2637155" algn="ctr"/>
                          <a:tab pos="5274310" algn="r"/>
                        </a:tabLst>
                      </a:pPr>
                      <a:r>
                        <a:rPr lang="en-GB" sz="3600" b="1" i="1" dirty="0">
                          <a:latin typeface="Calibri" pitchFamily="34" charset="0"/>
                        </a:rPr>
                        <a:t>Public Awareness for Community</a:t>
                      </a:r>
                      <a:endParaRPr lang="en-GB" sz="3600" b="1" i="1" dirty="0">
                        <a:latin typeface="Calibri" pitchFamily="34" charset="0"/>
                        <a:ea typeface="Times New Roman"/>
                        <a:cs typeface="Times New Roman"/>
                      </a:endParaRPr>
                    </a:p>
                  </a:txBody>
                  <a:tcPr marL="68580" marR="68580" marT="0" marB="0">
                    <a:lnL w="3175" cap="flat" cmpd="sng" algn="ctr">
                      <a:solidFill>
                        <a:srgbClr val="A6A200"/>
                      </a:solidFill>
                      <a:prstDash val="solid"/>
                      <a:round/>
                      <a:headEnd type="none" w="med" len="med"/>
                      <a:tailEnd type="none" w="med" len="med"/>
                    </a:lnL>
                    <a:lnR w="3175" cap="flat" cmpd="sng" algn="ctr">
                      <a:solidFill>
                        <a:srgbClr val="D7D200"/>
                      </a:solidFill>
                      <a:prstDash val="solid"/>
                      <a:round/>
                      <a:headEnd type="none" w="med" len="med"/>
                      <a:tailEnd type="none" w="med" len="med"/>
                    </a:lnR>
                    <a:lnT w="3175" cap="flat" cmpd="sng" algn="ctr">
                      <a:solidFill>
                        <a:srgbClr val="D7D200"/>
                      </a:solidFill>
                      <a:prstDash val="sysDot"/>
                      <a:round/>
                      <a:headEnd type="none" w="med" len="med"/>
                      <a:tailEnd type="none" w="med" len="med"/>
                    </a:lnT>
                    <a:lnB w="3175" cap="flat" cmpd="sng" algn="ctr">
                      <a:solidFill>
                        <a:srgbClr val="D7D200"/>
                      </a:solidFill>
                      <a:prstDash val="sysDot"/>
                      <a:round/>
                      <a:headEnd type="none" w="med" len="med"/>
                      <a:tailEnd type="none" w="med" len="med"/>
                    </a:lnB>
                    <a:solidFill>
                      <a:srgbClr val="FFFFCC"/>
                    </a:solidFill>
                  </a:tcPr>
                </a:tc>
                <a:tc>
                  <a:txBody>
                    <a:bodyPr/>
                    <a:lstStyle/>
                    <a:p>
                      <a:pPr marL="72000">
                        <a:spcAft>
                          <a:spcPts val="0"/>
                        </a:spcAft>
                        <a:tabLst>
                          <a:tab pos="2637155" algn="ctr"/>
                          <a:tab pos="5274310" algn="r"/>
                        </a:tabLst>
                      </a:pPr>
                      <a:endParaRPr lang="en-GB" sz="3600" b="1" i="1" dirty="0">
                        <a:latin typeface="Calibri" pitchFamily="34" charset="0"/>
                        <a:ea typeface="Times New Roman"/>
                        <a:cs typeface="Times New Roman"/>
                      </a:endParaRPr>
                    </a:p>
                  </a:txBody>
                  <a:tcPr marL="68580" marR="68580" marT="0" marB="0">
                    <a:lnL w="3175" cap="flat" cmpd="sng" algn="ctr">
                      <a:solidFill>
                        <a:srgbClr val="D7D200"/>
                      </a:solidFill>
                      <a:prstDash val="solid"/>
                      <a:round/>
                      <a:headEnd type="none" w="med" len="med"/>
                      <a:tailEnd type="none" w="med" len="med"/>
                    </a:lnL>
                    <a:lnR w="3175" cap="flat" cmpd="sng" algn="ctr">
                      <a:solidFill>
                        <a:srgbClr val="D7D200"/>
                      </a:solidFill>
                      <a:prstDash val="solid"/>
                      <a:round/>
                      <a:headEnd type="none" w="med" len="med"/>
                      <a:tailEnd type="none" w="med" len="med"/>
                    </a:lnR>
                    <a:lnT w="3175" cap="flat" cmpd="sng" algn="ctr">
                      <a:solidFill>
                        <a:srgbClr val="D7D200"/>
                      </a:solidFill>
                      <a:prstDash val="sysDot"/>
                      <a:round/>
                      <a:headEnd type="none" w="med" len="med"/>
                      <a:tailEnd type="none" w="med" len="med"/>
                    </a:lnT>
                    <a:lnB w="3175" cap="flat" cmpd="sng" algn="ctr">
                      <a:solidFill>
                        <a:srgbClr val="D7D200"/>
                      </a:solidFill>
                      <a:prstDash val="sysDot"/>
                      <a:round/>
                      <a:headEnd type="none" w="med" len="med"/>
                      <a:tailEnd type="none" w="med" len="med"/>
                    </a:lnB>
                    <a:solidFill>
                      <a:srgbClr val="FFFFCC"/>
                    </a:solidFill>
                  </a:tcPr>
                </a:tc>
                <a:tc>
                  <a:txBody>
                    <a:bodyPr/>
                    <a:lstStyle/>
                    <a:p>
                      <a:pPr marL="72000">
                        <a:spcAft>
                          <a:spcPts val="0"/>
                        </a:spcAft>
                        <a:tabLst>
                          <a:tab pos="2637155" algn="ctr"/>
                          <a:tab pos="5274310" algn="r"/>
                        </a:tabLst>
                      </a:pPr>
                      <a:endParaRPr lang="en-GB" sz="3600" b="1" i="1" dirty="0">
                        <a:latin typeface="Calibri" pitchFamily="34" charset="0"/>
                        <a:ea typeface="Times New Roman"/>
                        <a:cs typeface="Times New Roman"/>
                      </a:endParaRPr>
                    </a:p>
                  </a:txBody>
                  <a:tcPr marL="68580" marR="68580" marT="0" marB="0">
                    <a:lnL w="3175" cap="flat" cmpd="sng" algn="ctr">
                      <a:solidFill>
                        <a:srgbClr val="D7D200"/>
                      </a:solidFill>
                      <a:prstDash val="solid"/>
                      <a:round/>
                      <a:headEnd type="none" w="med" len="med"/>
                      <a:tailEnd type="none" w="med" len="med"/>
                    </a:lnL>
                    <a:lnR w="3175" cap="flat" cmpd="sng" algn="ctr">
                      <a:solidFill>
                        <a:srgbClr val="A6A200"/>
                      </a:solidFill>
                      <a:prstDash val="solid"/>
                      <a:round/>
                      <a:headEnd type="none" w="med" len="med"/>
                      <a:tailEnd type="none" w="med" len="med"/>
                    </a:lnR>
                    <a:lnT w="3175" cap="flat" cmpd="sng" algn="ctr">
                      <a:solidFill>
                        <a:srgbClr val="D7D200"/>
                      </a:solidFill>
                      <a:prstDash val="sysDot"/>
                      <a:round/>
                      <a:headEnd type="none" w="med" len="med"/>
                      <a:tailEnd type="none" w="med" len="med"/>
                    </a:lnT>
                    <a:lnB w="3175" cap="flat" cmpd="sng" algn="ctr">
                      <a:solidFill>
                        <a:srgbClr val="D7D200"/>
                      </a:solidFill>
                      <a:prstDash val="sysDot"/>
                      <a:round/>
                      <a:headEnd type="none" w="med" len="med"/>
                      <a:tailEnd type="none" w="med" len="med"/>
                    </a:lnB>
                    <a:solidFill>
                      <a:srgbClr val="FFFFCC"/>
                    </a:solidFill>
                  </a:tcPr>
                </a:tc>
              </a:tr>
              <a:tr h="252078">
                <a:tc>
                  <a:txBody>
                    <a:bodyPr/>
                    <a:lstStyle/>
                    <a:p>
                      <a:pPr marL="457200">
                        <a:spcAft>
                          <a:spcPts val="0"/>
                        </a:spcAft>
                        <a:tabLst>
                          <a:tab pos="2637155" algn="ctr"/>
                          <a:tab pos="5274310" algn="r"/>
                        </a:tabLst>
                      </a:pPr>
                      <a:r>
                        <a:rPr lang="en-GB" sz="3600" dirty="0">
                          <a:latin typeface="Calibri" pitchFamily="34" charset="0"/>
                        </a:rPr>
                        <a:t>Wildlife Management Plan</a:t>
                      </a:r>
                      <a:endParaRPr lang="en-GB" sz="3600" dirty="0">
                        <a:latin typeface="Calibri" pitchFamily="34" charset="0"/>
                        <a:ea typeface="Times New Roman"/>
                        <a:cs typeface="Times New Roman"/>
                      </a:endParaRPr>
                    </a:p>
                  </a:txBody>
                  <a:tcPr marL="68580" marR="68580" marT="0" marB="0">
                    <a:lnL w="3175" cap="flat" cmpd="sng" algn="ctr">
                      <a:solidFill>
                        <a:srgbClr val="A6A200"/>
                      </a:solidFill>
                      <a:prstDash val="solid"/>
                      <a:round/>
                      <a:headEnd type="none" w="med" len="med"/>
                      <a:tailEnd type="none" w="med" len="med"/>
                    </a:lnL>
                    <a:lnR w="3175" cap="flat" cmpd="sng" algn="ctr">
                      <a:solidFill>
                        <a:srgbClr val="D7D200"/>
                      </a:solidFill>
                      <a:prstDash val="solid"/>
                      <a:round/>
                      <a:headEnd type="none" w="med" len="med"/>
                      <a:tailEnd type="none" w="med" len="med"/>
                    </a:lnR>
                    <a:lnT w="3175" cap="flat" cmpd="sng" algn="ctr">
                      <a:solidFill>
                        <a:srgbClr val="D7D200"/>
                      </a:solidFill>
                      <a:prstDash val="sysDot"/>
                      <a:round/>
                      <a:headEnd type="none" w="med" len="med"/>
                      <a:tailEnd type="none" w="med" len="med"/>
                    </a:lnT>
                    <a:lnB w="3175" cap="flat" cmpd="sng" algn="ctr">
                      <a:solidFill>
                        <a:srgbClr val="D7D200"/>
                      </a:solidFill>
                      <a:prstDash val="sysDot"/>
                      <a:round/>
                      <a:headEnd type="none" w="med" len="med"/>
                      <a:tailEnd type="none" w="med" len="med"/>
                    </a:lnB>
                    <a:solidFill>
                      <a:srgbClr val="FFFFCC"/>
                    </a:solidFill>
                  </a:tcPr>
                </a:tc>
                <a:tc>
                  <a:txBody>
                    <a:bodyPr/>
                    <a:lstStyle/>
                    <a:p>
                      <a:pPr marL="72000">
                        <a:spcAft>
                          <a:spcPts val="0"/>
                        </a:spcAft>
                        <a:tabLst>
                          <a:tab pos="2637155" algn="ctr"/>
                          <a:tab pos="5274310" algn="r"/>
                        </a:tabLst>
                      </a:pPr>
                      <a:r>
                        <a:rPr lang="en-GB" sz="3600" dirty="0">
                          <a:latin typeface="Calibri" pitchFamily="34" charset="0"/>
                        </a:rPr>
                        <a:t>Committee</a:t>
                      </a:r>
                      <a:endParaRPr lang="en-GB" sz="3600" dirty="0">
                        <a:latin typeface="Calibri" pitchFamily="34" charset="0"/>
                        <a:ea typeface="Times New Roman"/>
                        <a:cs typeface="Times New Roman"/>
                      </a:endParaRPr>
                    </a:p>
                  </a:txBody>
                  <a:tcPr marL="68580" marR="68580" marT="0" marB="0">
                    <a:lnL w="3175" cap="flat" cmpd="sng" algn="ctr">
                      <a:solidFill>
                        <a:srgbClr val="D7D200"/>
                      </a:solidFill>
                      <a:prstDash val="solid"/>
                      <a:round/>
                      <a:headEnd type="none" w="med" len="med"/>
                      <a:tailEnd type="none" w="med" len="med"/>
                    </a:lnL>
                    <a:lnR w="3175" cap="flat" cmpd="sng" algn="ctr">
                      <a:solidFill>
                        <a:srgbClr val="D7D200"/>
                      </a:solidFill>
                      <a:prstDash val="solid"/>
                      <a:round/>
                      <a:headEnd type="none" w="med" len="med"/>
                      <a:tailEnd type="none" w="med" len="med"/>
                    </a:lnR>
                    <a:lnT w="3175" cap="flat" cmpd="sng" algn="ctr">
                      <a:solidFill>
                        <a:srgbClr val="D7D200"/>
                      </a:solidFill>
                      <a:prstDash val="sysDot"/>
                      <a:round/>
                      <a:headEnd type="none" w="med" len="med"/>
                      <a:tailEnd type="none" w="med" len="med"/>
                    </a:lnT>
                    <a:lnB w="3175" cap="flat" cmpd="sng" algn="ctr">
                      <a:solidFill>
                        <a:srgbClr val="D7D200"/>
                      </a:solidFill>
                      <a:prstDash val="sysDot"/>
                      <a:round/>
                      <a:headEnd type="none" w="med" len="med"/>
                      <a:tailEnd type="none" w="med" len="med"/>
                    </a:lnB>
                    <a:solidFill>
                      <a:srgbClr val="FFFFCC"/>
                    </a:solidFill>
                  </a:tcPr>
                </a:tc>
                <a:tc>
                  <a:txBody>
                    <a:bodyPr/>
                    <a:lstStyle/>
                    <a:p>
                      <a:pPr marL="72000">
                        <a:spcAft>
                          <a:spcPts val="0"/>
                        </a:spcAft>
                        <a:tabLst>
                          <a:tab pos="2637155" algn="ctr"/>
                          <a:tab pos="5274310" algn="r"/>
                        </a:tabLst>
                      </a:pPr>
                      <a:r>
                        <a:rPr lang="en-GB" sz="3600">
                          <a:latin typeface="Calibri" pitchFamily="34" charset="0"/>
                        </a:rPr>
                        <a:t>AGM</a:t>
                      </a:r>
                      <a:endParaRPr lang="en-GB" sz="3600">
                        <a:latin typeface="Calibri" pitchFamily="34" charset="0"/>
                        <a:ea typeface="Times New Roman"/>
                        <a:cs typeface="Times New Roman"/>
                      </a:endParaRPr>
                    </a:p>
                  </a:txBody>
                  <a:tcPr marL="68580" marR="68580" marT="0" marB="0">
                    <a:lnL w="3175" cap="flat" cmpd="sng" algn="ctr">
                      <a:solidFill>
                        <a:srgbClr val="D7D200"/>
                      </a:solidFill>
                      <a:prstDash val="solid"/>
                      <a:round/>
                      <a:headEnd type="none" w="med" len="med"/>
                      <a:tailEnd type="none" w="med" len="med"/>
                    </a:lnL>
                    <a:lnR w="3175" cap="flat" cmpd="sng" algn="ctr">
                      <a:solidFill>
                        <a:srgbClr val="A6A200"/>
                      </a:solidFill>
                      <a:prstDash val="solid"/>
                      <a:round/>
                      <a:headEnd type="none" w="med" len="med"/>
                      <a:tailEnd type="none" w="med" len="med"/>
                    </a:lnR>
                    <a:lnT w="3175" cap="flat" cmpd="sng" algn="ctr">
                      <a:solidFill>
                        <a:srgbClr val="D7D200"/>
                      </a:solidFill>
                      <a:prstDash val="sysDot"/>
                      <a:round/>
                      <a:headEnd type="none" w="med" len="med"/>
                      <a:tailEnd type="none" w="med" len="med"/>
                    </a:lnT>
                    <a:lnB w="3175" cap="flat" cmpd="sng" algn="ctr">
                      <a:solidFill>
                        <a:srgbClr val="D7D200"/>
                      </a:solidFill>
                      <a:prstDash val="sysDot"/>
                      <a:round/>
                      <a:headEnd type="none" w="med" len="med"/>
                      <a:tailEnd type="none" w="med" len="med"/>
                    </a:lnB>
                    <a:solidFill>
                      <a:srgbClr val="FFFFCC"/>
                    </a:solidFill>
                  </a:tcPr>
                </a:tc>
              </a:tr>
              <a:tr h="252078">
                <a:tc>
                  <a:txBody>
                    <a:bodyPr/>
                    <a:lstStyle/>
                    <a:p>
                      <a:pPr marL="457200">
                        <a:spcAft>
                          <a:spcPts val="0"/>
                        </a:spcAft>
                        <a:tabLst>
                          <a:tab pos="2637155" algn="ctr"/>
                          <a:tab pos="5274310" algn="r"/>
                        </a:tabLst>
                      </a:pPr>
                      <a:r>
                        <a:rPr lang="en-GB" sz="3600" dirty="0">
                          <a:latin typeface="Calibri" pitchFamily="34" charset="0"/>
                        </a:rPr>
                        <a:t>Zonation &amp; its importance</a:t>
                      </a:r>
                      <a:endParaRPr lang="en-GB" sz="3600" dirty="0">
                        <a:latin typeface="Calibri" pitchFamily="34" charset="0"/>
                        <a:ea typeface="Times New Roman"/>
                        <a:cs typeface="Times New Roman"/>
                      </a:endParaRPr>
                    </a:p>
                  </a:txBody>
                  <a:tcPr marL="68580" marR="68580" marT="0" marB="0">
                    <a:lnL w="3175" cap="flat" cmpd="sng" algn="ctr">
                      <a:solidFill>
                        <a:srgbClr val="A6A200"/>
                      </a:solidFill>
                      <a:prstDash val="solid"/>
                      <a:round/>
                      <a:headEnd type="none" w="med" len="med"/>
                      <a:tailEnd type="none" w="med" len="med"/>
                    </a:lnL>
                    <a:lnR w="3175" cap="flat" cmpd="sng" algn="ctr">
                      <a:solidFill>
                        <a:srgbClr val="D7D200"/>
                      </a:solidFill>
                      <a:prstDash val="solid"/>
                      <a:round/>
                      <a:headEnd type="none" w="med" len="med"/>
                      <a:tailEnd type="none" w="med" len="med"/>
                    </a:lnR>
                    <a:lnT w="3175" cap="flat" cmpd="sng" algn="ctr">
                      <a:solidFill>
                        <a:srgbClr val="D7D200"/>
                      </a:solidFill>
                      <a:prstDash val="sysDot"/>
                      <a:round/>
                      <a:headEnd type="none" w="med" len="med"/>
                      <a:tailEnd type="none" w="med" len="med"/>
                    </a:lnT>
                    <a:lnB w="3175" cap="flat" cmpd="sng" algn="ctr">
                      <a:solidFill>
                        <a:srgbClr val="D7D200"/>
                      </a:solidFill>
                      <a:prstDash val="sysDot"/>
                      <a:round/>
                      <a:headEnd type="none" w="med" len="med"/>
                      <a:tailEnd type="none" w="med" len="med"/>
                    </a:lnB>
                    <a:solidFill>
                      <a:srgbClr val="FFFFCC"/>
                    </a:solidFill>
                  </a:tcPr>
                </a:tc>
                <a:tc>
                  <a:txBody>
                    <a:bodyPr/>
                    <a:lstStyle/>
                    <a:p>
                      <a:pPr marL="72000">
                        <a:spcAft>
                          <a:spcPts val="0"/>
                        </a:spcAft>
                        <a:tabLst>
                          <a:tab pos="2637155" algn="ctr"/>
                          <a:tab pos="5274310" algn="r"/>
                        </a:tabLst>
                      </a:pPr>
                      <a:r>
                        <a:rPr lang="en-GB" sz="3600" dirty="0">
                          <a:latin typeface="Calibri" pitchFamily="34" charset="0"/>
                        </a:rPr>
                        <a:t>Committee</a:t>
                      </a:r>
                      <a:endParaRPr lang="en-GB" sz="3600" dirty="0">
                        <a:latin typeface="Calibri" pitchFamily="34" charset="0"/>
                        <a:ea typeface="Times New Roman"/>
                        <a:cs typeface="Times New Roman"/>
                      </a:endParaRPr>
                    </a:p>
                  </a:txBody>
                  <a:tcPr marL="68580" marR="68580" marT="0" marB="0">
                    <a:lnL w="3175" cap="flat" cmpd="sng" algn="ctr">
                      <a:solidFill>
                        <a:srgbClr val="D7D200"/>
                      </a:solidFill>
                      <a:prstDash val="solid"/>
                      <a:round/>
                      <a:headEnd type="none" w="med" len="med"/>
                      <a:tailEnd type="none" w="med" len="med"/>
                    </a:lnL>
                    <a:lnR w="3175" cap="flat" cmpd="sng" algn="ctr">
                      <a:solidFill>
                        <a:srgbClr val="D7D200"/>
                      </a:solidFill>
                      <a:prstDash val="solid"/>
                      <a:round/>
                      <a:headEnd type="none" w="med" len="med"/>
                      <a:tailEnd type="none" w="med" len="med"/>
                    </a:lnR>
                    <a:lnT w="3175" cap="flat" cmpd="sng" algn="ctr">
                      <a:solidFill>
                        <a:srgbClr val="D7D200"/>
                      </a:solidFill>
                      <a:prstDash val="sysDot"/>
                      <a:round/>
                      <a:headEnd type="none" w="med" len="med"/>
                      <a:tailEnd type="none" w="med" len="med"/>
                    </a:lnT>
                    <a:lnB w="3175" cap="flat" cmpd="sng" algn="ctr">
                      <a:solidFill>
                        <a:srgbClr val="D7D200"/>
                      </a:solidFill>
                      <a:prstDash val="sysDot"/>
                      <a:round/>
                      <a:headEnd type="none" w="med" len="med"/>
                      <a:tailEnd type="none" w="med" len="med"/>
                    </a:lnB>
                    <a:solidFill>
                      <a:srgbClr val="FFFFCC"/>
                    </a:solidFill>
                  </a:tcPr>
                </a:tc>
                <a:tc>
                  <a:txBody>
                    <a:bodyPr/>
                    <a:lstStyle/>
                    <a:p>
                      <a:pPr marL="72000">
                        <a:spcAft>
                          <a:spcPts val="0"/>
                        </a:spcAft>
                        <a:tabLst>
                          <a:tab pos="2637155" algn="ctr"/>
                          <a:tab pos="5274310" algn="r"/>
                        </a:tabLst>
                      </a:pPr>
                      <a:r>
                        <a:rPr lang="en-GB" sz="3600" dirty="0">
                          <a:latin typeface="Calibri" pitchFamily="34" charset="0"/>
                        </a:rPr>
                        <a:t>AGM</a:t>
                      </a:r>
                      <a:endParaRPr lang="en-GB" sz="3600" dirty="0">
                        <a:latin typeface="Calibri" pitchFamily="34" charset="0"/>
                        <a:ea typeface="Times New Roman"/>
                        <a:cs typeface="Times New Roman"/>
                      </a:endParaRPr>
                    </a:p>
                  </a:txBody>
                  <a:tcPr marL="68580" marR="68580" marT="0" marB="0">
                    <a:lnL w="3175" cap="flat" cmpd="sng" algn="ctr">
                      <a:solidFill>
                        <a:srgbClr val="D7D200"/>
                      </a:solidFill>
                      <a:prstDash val="solid"/>
                      <a:round/>
                      <a:headEnd type="none" w="med" len="med"/>
                      <a:tailEnd type="none" w="med" len="med"/>
                    </a:lnL>
                    <a:lnR w="3175" cap="flat" cmpd="sng" algn="ctr">
                      <a:solidFill>
                        <a:srgbClr val="A6A200"/>
                      </a:solidFill>
                      <a:prstDash val="solid"/>
                      <a:round/>
                      <a:headEnd type="none" w="med" len="med"/>
                      <a:tailEnd type="none" w="med" len="med"/>
                    </a:lnR>
                    <a:lnT w="3175" cap="flat" cmpd="sng" algn="ctr">
                      <a:solidFill>
                        <a:srgbClr val="D7D200"/>
                      </a:solidFill>
                      <a:prstDash val="sysDot"/>
                      <a:round/>
                      <a:headEnd type="none" w="med" len="med"/>
                      <a:tailEnd type="none" w="med" len="med"/>
                    </a:lnT>
                    <a:lnB w="3175" cap="flat" cmpd="sng" algn="ctr">
                      <a:solidFill>
                        <a:srgbClr val="D7D200"/>
                      </a:solidFill>
                      <a:prstDash val="sysDot"/>
                      <a:round/>
                      <a:headEnd type="none" w="med" len="med"/>
                      <a:tailEnd type="none" w="med" len="med"/>
                    </a:lnB>
                    <a:solidFill>
                      <a:srgbClr val="FFFFCC"/>
                    </a:solidFill>
                  </a:tcPr>
                </a:tc>
              </a:tr>
              <a:tr h="504156">
                <a:tc>
                  <a:txBody>
                    <a:bodyPr/>
                    <a:lstStyle/>
                    <a:p>
                      <a:pPr marL="457200">
                        <a:spcAft>
                          <a:spcPts val="0"/>
                        </a:spcAft>
                        <a:tabLst>
                          <a:tab pos="2637155" algn="ctr"/>
                          <a:tab pos="5274310" algn="r"/>
                        </a:tabLst>
                      </a:pPr>
                      <a:r>
                        <a:rPr lang="en-GB" sz="3600" dirty="0">
                          <a:latin typeface="Calibri" pitchFamily="34" charset="0"/>
                        </a:rPr>
                        <a:t>Veld management </a:t>
                      </a:r>
                      <a:r>
                        <a:rPr lang="en-GB" sz="3600" dirty="0" smtClean="0">
                          <a:latin typeface="Calibri" pitchFamily="34" charset="0"/>
                        </a:rPr>
                        <a:t>strategies</a:t>
                      </a:r>
                      <a:endParaRPr lang="en-GB" sz="3600" dirty="0">
                        <a:latin typeface="Calibri" pitchFamily="34" charset="0"/>
                        <a:ea typeface="Times New Roman"/>
                        <a:cs typeface="Times New Roman"/>
                      </a:endParaRPr>
                    </a:p>
                  </a:txBody>
                  <a:tcPr marL="68580" marR="68580" marT="0" marB="0">
                    <a:lnL w="3175" cap="flat" cmpd="sng" algn="ctr">
                      <a:solidFill>
                        <a:srgbClr val="A6A200"/>
                      </a:solidFill>
                      <a:prstDash val="solid"/>
                      <a:round/>
                      <a:headEnd type="none" w="med" len="med"/>
                      <a:tailEnd type="none" w="med" len="med"/>
                    </a:lnL>
                    <a:lnR w="3175" cap="flat" cmpd="sng" algn="ctr">
                      <a:solidFill>
                        <a:srgbClr val="D7D200"/>
                      </a:solidFill>
                      <a:prstDash val="solid"/>
                      <a:round/>
                      <a:headEnd type="none" w="med" len="med"/>
                      <a:tailEnd type="none" w="med" len="med"/>
                    </a:lnR>
                    <a:lnT w="3175" cap="flat" cmpd="sng" algn="ctr">
                      <a:solidFill>
                        <a:srgbClr val="D7D200"/>
                      </a:solidFill>
                      <a:prstDash val="sysDot"/>
                      <a:round/>
                      <a:headEnd type="none" w="med" len="med"/>
                      <a:tailEnd type="none" w="med" len="med"/>
                    </a:lnT>
                    <a:lnB w="3175" cap="flat" cmpd="sng" algn="ctr">
                      <a:solidFill>
                        <a:srgbClr val="D7D200"/>
                      </a:solidFill>
                      <a:prstDash val="sysDot"/>
                      <a:round/>
                      <a:headEnd type="none" w="med" len="med"/>
                      <a:tailEnd type="none" w="med" len="med"/>
                    </a:lnB>
                    <a:solidFill>
                      <a:srgbClr val="FFFFCC"/>
                    </a:solidFill>
                  </a:tcPr>
                </a:tc>
                <a:tc>
                  <a:txBody>
                    <a:bodyPr/>
                    <a:lstStyle/>
                    <a:p>
                      <a:pPr marL="72000">
                        <a:spcAft>
                          <a:spcPts val="0"/>
                        </a:spcAft>
                        <a:tabLst>
                          <a:tab pos="2637155" algn="ctr"/>
                          <a:tab pos="5274310" algn="r"/>
                        </a:tabLst>
                      </a:pPr>
                      <a:endParaRPr lang="en-GB" sz="3600" dirty="0">
                        <a:latin typeface="Calibri" pitchFamily="34" charset="0"/>
                        <a:ea typeface="Times New Roman"/>
                        <a:cs typeface="Arial"/>
                      </a:endParaRPr>
                    </a:p>
                  </a:txBody>
                  <a:tcPr marL="68580" marR="68580" marT="0" marB="0">
                    <a:lnL w="3175" cap="flat" cmpd="sng" algn="ctr">
                      <a:solidFill>
                        <a:srgbClr val="D7D200"/>
                      </a:solidFill>
                      <a:prstDash val="solid"/>
                      <a:round/>
                      <a:headEnd type="none" w="med" len="med"/>
                      <a:tailEnd type="none" w="med" len="med"/>
                    </a:lnL>
                    <a:lnR w="3175" cap="flat" cmpd="sng" algn="ctr">
                      <a:solidFill>
                        <a:srgbClr val="D7D200"/>
                      </a:solidFill>
                      <a:prstDash val="solid"/>
                      <a:round/>
                      <a:headEnd type="none" w="med" len="med"/>
                      <a:tailEnd type="none" w="med" len="med"/>
                    </a:lnR>
                    <a:lnT w="3175" cap="flat" cmpd="sng" algn="ctr">
                      <a:solidFill>
                        <a:srgbClr val="D7D200"/>
                      </a:solidFill>
                      <a:prstDash val="sysDot"/>
                      <a:round/>
                      <a:headEnd type="none" w="med" len="med"/>
                      <a:tailEnd type="none" w="med" len="med"/>
                    </a:lnT>
                    <a:lnB w="3175" cap="flat" cmpd="sng" algn="ctr">
                      <a:solidFill>
                        <a:srgbClr val="D7D200"/>
                      </a:solidFill>
                      <a:prstDash val="sysDot"/>
                      <a:round/>
                      <a:headEnd type="none" w="med" len="med"/>
                      <a:tailEnd type="none" w="med" len="med"/>
                    </a:lnB>
                    <a:solidFill>
                      <a:srgbClr val="FFFFCC"/>
                    </a:solidFill>
                  </a:tcPr>
                </a:tc>
                <a:tc>
                  <a:txBody>
                    <a:bodyPr/>
                    <a:lstStyle/>
                    <a:p>
                      <a:pPr marL="72000">
                        <a:spcAft>
                          <a:spcPts val="0"/>
                        </a:spcAft>
                        <a:tabLst>
                          <a:tab pos="2637155" algn="ctr"/>
                          <a:tab pos="5274310" algn="r"/>
                        </a:tabLst>
                      </a:pPr>
                      <a:endParaRPr lang="en-GB" sz="3600" dirty="0">
                        <a:latin typeface="Calibri" pitchFamily="34" charset="0"/>
                        <a:ea typeface="Times New Roman"/>
                        <a:cs typeface="Arial"/>
                      </a:endParaRPr>
                    </a:p>
                  </a:txBody>
                  <a:tcPr marL="68580" marR="68580" marT="0" marB="0">
                    <a:lnL w="3175" cap="flat" cmpd="sng" algn="ctr">
                      <a:solidFill>
                        <a:srgbClr val="D7D200"/>
                      </a:solidFill>
                      <a:prstDash val="solid"/>
                      <a:round/>
                      <a:headEnd type="none" w="med" len="med"/>
                      <a:tailEnd type="none" w="med" len="med"/>
                    </a:lnL>
                    <a:lnR w="3175" cap="flat" cmpd="sng" algn="ctr">
                      <a:solidFill>
                        <a:srgbClr val="A6A200"/>
                      </a:solidFill>
                      <a:prstDash val="solid"/>
                      <a:round/>
                      <a:headEnd type="none" w="med" len="med"/>
                      <a:tailEnd type="none" w="med" len="med"/>
                    </a:lnR>
                    <a:lnT w="3175" cap="flat" cmpd="sng" algn="ctr">
                      <a:solidFill>
                        <a:srgbClr val="D7D200"/>
                      </a:solidFill>
                      <a:prstDash val="sysDot"/>
                      <a:round/>
                      <a:headEnd type="none" w="med" len="med"/>
                      <a:tailEnd type="none" w="med" len="med"/>
                    </a:lnT>
                    <a:lnB w="3175" cap="flat" cmpd="sng" algn="ctr">
                      <a:solidFill>
                        <a:srgbClr val="D7D200"/>
                      </a:solidFill>
                      <a:prstDash val="sysDot"/>
                      <a:round/>
                      <a:headEnd type="none" w="med" len="med"/>
                      <a:tailEnd type="none" w="med" len="med"/>
                    </a:lnB>
                    <a:solidFill>
                      <a:srgbClr val="FFFFCC"/>
                    </a:solidFill>
                  </a:tcPr>
                </a:tc>
              </a:tr>
              <a:tr h="504156">
                <a:tc>
                  <a:txBody>
                    <a:bodyPr/>
                    <a:lstStyle/>
                    <a:p>
                      <a:pPr marL="457200">
                        <a:spcAft>
                          <a:spcPts val="0"/>
                        </a:spcAft>
                        <a:tabLst>
                          <a:tab pos="2637155" algn="ctr"/>
                          <a:tab pos="5274310" algn="r"/>
                        </a:tabLst>
                      </a:pPr>
                      <a:r>
                        <a:rPr lang="en-GB" sz="3600" dirty="0">
                          <a:latin typeface="Calibri" pitchFamily="34" charset="0"/>
                        </a:rPr>
                        <a:t>Wildlife information from Event Book &amp; counts</a:t>
                      </a:r>
                      <a:endParaRPr lang="en-GB" sz="3600" dirty="0">
                        <a:latin typeface="Calibri" pitchFamily="34" charset="0"/>
                        <a:ea typeface="Times New Roman"/>
                        <a:cs typeface="Times New Roman"/>
                      </a:endParaRPr>
                    </a:p>
                  </a:txBody>
                  <a:tcPr marL="68580" marR="68580" marT="0" marB="0">
                    <a:lnL w="3175" cap="flat" cmpd="sng" algn="ctr">
                      <a:solidFill>
                        <a:srgbClr val="A6A200"/>
                      </a:solidFill>
                      <a:prstDash val="solid"/>
                      <a:round/>
                      <a:headEnd type="none" w="med" len="med"/>
                      <a:tailEnd type="none" w="med" len="med"/>
                    </a:lnL>
                    <a:lnR w="3175" cap="flat" cmpd="sng" algn="ctr">
                      <a:solidFill>
                        <a:srgbClr val="D7D200"/>
                      </a:solidFill>
                      <a:prstDash val="solid"/>
                      <a:round/>
                      <a:headEnd type="none" w="med" len="med"/>
                      <a:tailEnd type="none" w="med" len="med"/>
                    </a:lnR>
                    <a:lnT w="3175" cap="flat" cmpd="sng" algn="ctr">
                      <a:solidFill>
                        <a:srgbClr val="D7D200"/>
                      </a:solidFill>
                      <a:prstDash val="sysDot"/>
                      <a:round/>
                      <a:headEnd type="none" w="med" len="med"/>
                      <a:tailEnd type="none" w="med" len="med"/>
                    </a:lnT>
                    <a:lnB w="3175" cap="flat" cmpd="sng" algn="ctr">
                      <a:solidFill>
                        <a:srgbClr val="D7D200"/>
                      </a:solidFill>
                      <a:prstDash val="sysDot"/>
                      <a:round/>
                      <a:headEnd type="none" w="med" len="med"/>
                      <a:tailEnd type="none" w="med" len="med"/>
                    </a:lnB>
                    <a:solidFill>
                      <a:srgbClr val="FFFFCC"/>
                    </a:solidFill>
                  </a:tcPr>
                </a:tc>
                <a:tc>
                  <a:txBody>
                    <a:bodyPr/>
                    <a:lstStyle/>
                    <a:p>
                      <a:pPr marL="72000">
                        <a:spcAft>
                          <a:spcPts val="0"/>
                        </a:spcAft>
                        <a:tabLst>
                          <a:tab pos="2637155" algn="ctr"/>
                          <a:tab pos="5274310" algn="r"/>
                        </a:tabLst>
                      </a:pPr>
                      <a:r>
                        <a:rPr lang="en-GB" sz="3600" dirty="0" smtClean="0">
                          <a:latin typeface="Calibri" pitchFamily="34" charset="0"/>
                        </a:rPr>
                        <a:t>CGGs/C</a:t>
                      </a:r>
                      <a:r>
                        <a:rPr lang="en-GB" sz="3400" dirty="0" smtClean="0">
                          <a:latin typeface="Calibri" pitchFamily="34" charset="0"/>
                        </a:rPr>
                        <a:t>ommittee</a:t>
                      </a:r>
                      <a:endParaRPr lang="en-GB" sz="3400" dirty="0">
                        <a:latin typeface="Calibri" pitchFamily="34" charset="0"/>
                        <a:ea typeface="Times New Roman"/>
                        <a:cs typeface="Times New Roman"/>
                      </a:endParaRPr>
                    </a:p>
                  </a:txBody>
                  <a:tcPr marL="68580" marR="68580" marT="0" marB="0">
                    <a:lnL w="3175" cap="flat" cmpd="sng" algn="ctr">
                      <a:solidFill>
                        <a:srgbClr val="D7D200"/>
                      </a:solidFill>
                      <a:prstDash val="solid"/>
                      <a:round/>
                      <a:headEnd type="none" w="med" len="med"/>
                      <a:tailEnd type="none" w="med" len="med"/>
                    </a:lnL>
                    <a:lnR w="3175" cap="flat" cmpd="sng" algn="ctr">
                      <a:solidFill>
                        <a:srgbClr val="D7D200"/>
                      </a:solidFill>
                      <a:prstDash val="solid"/>
                      <a:round/>
                      <a:headEnd type="none" w="med" len="med"/>
                      <a:tailEnd type="none" w="med" len="med"/>
                    </a:lnR>
                    <a:lnT w="3175" cap="flat" cmpd="sng" algn="ctr">
                      <a:solidFill>
                        <a:srgbClr val="D7D200"/>
                      </a:solidFill>
                      <a:prstDash val="sysDot"/>
                      <a:round/>
                      <a:headEnd type="none" w="med" len="med"/>
                      <a:tailEnd type="none" w="med" len="med"/>
                    </a:lnT>
                    <a:lnB w="3175" cap="flat" cmpd="sng" algn="ctr">
                      <a:solidFill>
                        <a:srgbClr val="D7D200"/>
                      </a:solidFill>
                      <a:prstDash val="sysDot"/>
                      <a:round/>
                      <a:headEnd type="none" w="med" len="med"/>
                      <a:tailEnd type="none" w="med" len="med"/>
                    </a:lnB>
                    <a:solidFill>
                      <a:srgbClr val="FFFFCC"/>
                    </a:solidFill>
                  </a:tcPr>
                </a:tc>
                <a:tc>
                  <a:txBody>
                    <a:bodyPr/>
                    <a:lstStyle/>
                    <a:p>
                      <a:pPr marL="72000">
                        <a:spcAft>
                          <a:spcPts val="0"/>
                        </a:spcAft>
                        <a:tabLst>
                          <a:tab pos="2637155" algn="ctr"/>
                          <a:tab pos="5274310" algn="r"/>
                        </a:tabLst>
                      </a:pPr>
                      <a:r>
                        <a:rPr lang="en-GB" sz="3600">
                          <a:latin typeface="Calibri" pitchFamily="34" charset="0"/>
                        </a:rPr>
                        <a:t>AGM</a:t>
                      </a:r>
                      <a:endParaRPr lang="en-GB" sz="3600">
                        <a:latin typeface="Calibri" pitchFamily="34" charset="0"/>
                        <a:ea typeface="Times New Roman"/>
                        <a:cs typeface="Times New Roman"/>
                      </a:endParaRPr>
                    </a:p>
                  </a:txBody>
                  <a:tcPr marL="68580" marR="68580" marT="0" marB="0">
                    <a:lnL w="3175" cap="flat" cmpd="sng" algn="ctr">
                      <a:solidFill>
                        <a:srgbClr val="D7D200"/>
                      </a:solidFill>
                      <a:prstDash val="solid"/>
                      <a:round/>
                      <a:headEnd type="none" w="med" len="med"/>
                      <a:tailEnd type="none" w="med" len="med"/>
                    </a:lnL>
                    <a:lnR w="3175" cap="flat" cmpd="sng" algn="ctr">
                      <a:solidFill>
                        <a:srgbClr val="A6A200"/>
                      </a:solidFill>
                      <a:prstDash val="solid"/>
                      <a:round/>
                      <a:headEnd type="none" w="med" len="med"/>
                      <a:tailEnd type="none" w="med" len="med"/>
                    </a:lnR>
                    <a:lnT w="3175" cap="flat" cmpd="sng" algn="ctr">
                      <a:solidFill>
                        <a:srgbClr val="D7D200"/>
                      </a:solidFill>
                      <a:prstDash val="sysDot"/>
                      <a:round/>
                      <a:headEnd type="none" w="med" len="med"/>
                      <a:tailEnd type="none" w="med" len="med"/>
                    </a:lnT>
                    <a:lnB w="3175" cap="flat" cmpd="sng" algn="ctr">
                      <a:solidFill>
                        <a:srgbClr val="D7D200"/>
                      </a:solidFill>
                      <a:prstDash val="sysDot"/>
                      <a:round/>
                      <a:headEnd type="none" w="med" len="med"/>
                      <a:tailEnd type="none" w="med" len="med"/>
                    </a:lnB>
                    <a:solidFill>
                      <a:srgbClr val="FFFFCC"/>
                    </a:solidFill>
                  </a:tcPr>
                </a:tc>
              </a:tr>
              <a:tr h="504156">
                <a:tc>
                  <a:txBody>
                    <a:bodyPr/>
                    <a:lstStyle/>
                    <a:p>
                      <a:pPr marL="457200">
                        <a:spcAft>
                          <a:spcPts val="0"/>
                        </a:spcAft>
                        <a:tabLst>
                          <a:tab pos="2637155" algn="ctr"/>
                          <a:tab pos="5274310" algn="r"/>
                        </a:tabLst>
                      </a:pPr>
                      <a:r>
                        <a:rPr lang="en-GB" sz="3600" dirty="0">
                          <a:latin typeface="Calibri" pitchFamily="34" charset="0"/>
                        </a:rPr>
                        <a:t>Options for HWC mitigation as per MET policy </a:t>
                      </a:r>
                      <a:endParaRPr lang="en-GB" sz="3600" dirty="0">
                        <a:latin typeface="Calibri" pitchFamily="34" charset="0"/>
                        <a:ea typeface="Times New Roman"/>
                        <a:cs typeface="Times New Roman"/>
                      </a:endParaRPr>
                    </a:p>
                  </a:txBody>
                  <a:tcPr marL="68580" marR="68580" marT="0" marB="0">
                    <a:lnL w="3175" cap="flat" cmpd="sng" algn="ctr">
                      <a:solidFill>
                        <a:srgbClr val="A6A200"/>
                      </a:solidFill>
                      <a:prstDash val="solid"/>
                      <a:round/>
                      <a:headEnd type="none" w="med" len="med"/>
                      <a:tailEnd type="none" w="med" len="med"/>
                    </a:lnL>
                    <a:lnR w="3175" cap="flat" cmpd="sng" algn="ctr">
                      <a:solidFill>
                        <a:srgbClr val="D7D200"/>
                      </a:solidFill>
                      <a:prstDash val="solid"/>
                      <a:round/>
                      <a:headEnd type="none" w="med" len="med"/>
                      <a:tailEnd type="none" w="med" len="med"/>
                    </a:lnR>
                    <a:lnT w="3175" cap="flat" cmpd="sng" algn="ctr">
                      <a:solidFill>
                        <a:srgbClr val="D7D200"/>
                      </a:solidFill>
                      <a:prstDash val="sysDot"/>
                      <a:round/>
                      <a:headEnd type="none" w="med" len="med"/>
                      <a:tailEnd type="none" w="med" len="med"/>
                    </a:lnT>
                    <a:lnB w="3175" cap="flat" cmpd="sng" algn="ctr">
                      <a:solidFill>
                        <a:srgbClr val="D7D200"/>
                      </a:solidFill>
                      <a:prstDash val="sysDot"/>
                      <a:round/>
                      <a:headEnd type="none" w="med" len="med"/>
                      <a:tailEnd type="none" w="med" len="med"/>
                    </a:lnB>
                    <a:solidFill>
                      <a:srgbClr val="FFFFCC"/>
                    </a:solidFill>
                  </a:tcPr>
                </a:tc>
                <a:tc>
                  <a:txBody>
                    <a:bodyPr/>
                    <a:lstStyle/>
                    <a:p>
                      <a:pPr marL="72000">
                        <a:spcAft>
                          <a:spcPts val="0"/>
                        </a:spcAft>
                        <a:tabLst>
                          <a:tab pos="2637155" algn="ctr"/>
                          <a:tab pos="5274310" algn="r"/>
                        </a:tabLst>
                      </a:pPr>
                      <a:r>
                        <a:rPr lang="en-GB" sz="3600" dirty="0">
                          <a:latin typeface="Calibri" pitchFamily="34" charset="0"/>
                        </a:rPr>
                        <a:t>Committee</a:t>
                      </a:r>
                      <a:endParaRPr lang="en-GB" sz="3600" dirty="0">
                        <a:latin typeface="Calibri" pitchFamily="34" charset="0"/>
                        <a:ea typeface="Times New Roman"/>
                        <a:cs typeface="Times New Roman"/>
                      </a:endParaRPr>
                    </a:p>
                  </a:txBody>
                  <a:tcPr marL="68580" marR="68580" marT="0" marB="0">
                    <a:lnL w="3175" cap="flat" cmpd="sng" algn="ctr">
                      <a:solidFill>
                        <a:srgbClr val="D7D200"/>
                      </a:solidFill>
                      <a:prstDash val="solid"/>
                      <a:round/>
                      <a:headEnd type="none" w="med" len="med"/>
                      <a:tailEnd type="none" w="med" len="med"/>
                    </a:lnL>
                    <a:lnR w="3175" cap="flat" cmpd="sng" algn="ctr">
                      <a:solidFill>
                        <a:srgbClr val="D7D200"/>
                      </a:solidFill>
                      <a:prstDash val="solid"/>
                      <a:round/>
                      <a:headEnd type="none" w="med" len="med"/>
                      <a:tailEnd type="none" w="med" len="med"/>
                    </a:lnR>
                    <a:lnT w="3175" cap="flat" cmpd="sng" algn="ctr">
                      <a:solidFill>
                        <a:srgbClr val="D7D200"/>
                      </a:solidFill>
                      <a:prstDash val="sysDot"/>
                      <a:round/>
                      <a:headEnd type="none" w="med" len="med"/>
                      <a:tailEnd type="none" w="med" len="med"/>
                    </a:lnT>
                    <a:lnB w="3175" cap="flat" cmpd="sng" algn="ctr">
                      <a:solidFill>
                        <a:srgbClr val="D7D200"/>
                      </a:solidFill>
                      <a:prstDash val="sysDot"/>
                      <a:round/>
                      <a:headEnd type="none" w="med" len="med"/>
                      <a:tailEnd type="none" w="med" len="med"/>
                    </a:lnB>
                    <a:solidFill>
                      <a:srgbClr val="FFFFCC"/>
                    </a:solidFill>
                  </a:tcPr>
                </a:tc>
                <a:tc>
                  <a:txBody>
                    <a:bodyPr/>
                    <a:lstStyle/>
                    <a:p>
                      <a:pPr marL="72000">
                        <a:spcAft>
                          <a:spcPts val="0"/>
                        </a:spcAft>
                        <a:tabLst>
                          <a:tab pos="2637155" algn="ctr"/>
                          <a:tab pos="5274310" algn="r"/>
                        </a:tabLst>
                      </a:pPr>
                      <a:r>
                        <a:rPr lang="en-GB" sz="3600">
                          <a:latin typeface="Calibri" pitchFamily="34" charset="0"/>
                        </a:rPr>
                        <a:t>AGM</a:t>
                      </a:r>
                      <a:endParaRPr lang="en-GB" sz="3600">
                        <a:latin typeface="Calibri" pitchFamily="34" charset="0"/>
                        <a:ea typeface="Times New Roman"/>
                        <a:cs typeface="Times New Roman"/>
                      </a:endParaRPr>
                    </a:p>
                  </a:txBody>
                  <a:tcPr marL="68580" marR="68580" marT="0" marB="0">
                    <a:lnL w="3175" cap="flat" cmpd="sng" algn="ctr">
                      <a:solidFill>
                        <a:srgbClr val="D7D200"/>
                      </a:solidFill>
                      <a:prstDash val="solid"/>
                      <a:round/>
                      <a:headEnd type="none" w="med" len="med"/>
                      <a:tailEnd type="none" w="med" len="med"/>
                    </a:lnL>
                    <a:lnR w="3175" cap="flat" cmpd="sng" algn="ctr">
                      <a:solidFill>
                        <a:srgbClr val="A6A200"/>
                      </a:solidFill>
                      <a:prstDash val="solid"/>
                      <a:round/>
                      <a:headEnd type="none" w="med" len="med"/>
                      <a:tailEnd type="none" w="med" len="med"/>
                    </a:lnR>
                    <a:lnT w="3175" cap="flat" cmpd="sng" algn="ctr">
                      <a:solidFill>
                        <a:srgbClr val="D7D200"/>
                      </a:solidFill>
                      <a:prstDash val="sysDot"/>
                      <a:round/>
                      <a:headEnd type="none" w="med" len="med"/>
                      <a:tailEnd type="none" w="med" len="med"/>
                    </a:lnT>
                    <a:lnB w="3175" cap="flat" cmpd="sng" algn="ctr">
                      <a:solidFill>
                        <a:srgbClr val="D7D200"/>
                      </a:solidFill>
                      <a:prstDash val="sysDot"/>
                      <a:round/>
                      <a:headEnd type="none" w="med" len="med"/>
                      <a:tailEnd type="none" w="med" len="med"/>
                    </a:lnB>
                    <a:solidFill>
                      <a:srgbClr val="FFFFCC"/>
                    </a:solidFill>
                  </a:tcPr>
                </a:tc>
              </a:tr>
              <a:tr h="252078">
                <a:tc>
                  <a:txBody>
                    <a:bodyPr/>
                    <a:lstStyle/>
                    <a:p>
                      <a:pPr marL="457200">
                        <a:spcAft>
                          <a:spcPts val="0"/>
                        </a:spcAft>
                        <a:tabLst>
                          <a:tab pos="2637155" algn="ctr"/>
                          <a:tab pos="5274310" algn="r"/>
                        </a:tabLst>
                      </a:pPr>
                      <a:r>
                        <a:rPr lang="en-GB" sz="3600" dirty="0">
                          <a:latin typeface="Calibri" pitchFamily="34" charset="0"/>
                        </a:rPr>
                        <a:t>Options for protecting livestock</a:t>
                      </a:r>
                      <a:endParaRPr lang="en-GB" sz="3600" dirty="0">
                        <a:latin typeface="Calibri" pitchFamily="34" charset="0"/>
                        <a:ea typeface="Times New Roman"/>
                        <a:cs typeface="Times New Roman"/>
                      </a:endParaRPr>
                    </a:p>
                  </a:txBody>
                  <a:tcPr marL="68580" marR="68580" marT="0" marB="0">
                    <a:lnL w="3175" cap="flat" cmpd="sng" algn="ctr">
                      <a:solidFill>
                        <a:srgbClr val="A6A200"/>
                      </a:solidFill>
                      <a:prstDash val="solid"/>
                      <a:round/>
                      <a:headEnd type="none" w="med" len="med"/>
                      <a:tailEnd type="none" w="med" len="med"/>
                    </a:lnL>
                    <a:lnR w="3175" cap="flat" cmpd="sng" algn="ctr">
                      <a:solidFill>
                        <a:srgbClr val="D7D200"/>
                      </a:solidFill>
                      <a:prstDash val="solid"/>
                      <a:round/>
                      <a:headEnd type="none" w="med" len="med"/>
                      <a:tailEnd type="none" w="med" len="med"/>
                    </a:lnR>
                    <a:lnT w="3175" cap="flat" cmpd="sng" algn="ctr">
                      <a:solidFill>
                        <a:srgbClr val="D7D200"/>
                      </a:solidFill>
                      <a:prstDash val="sysDot"/>
                      <a:round/>
                      <a:headEnd type="none" w="med" len="med"/>
                      <a:tailEnd type="none" w="med" len="med"/>
                    </a:lnT>
                    <a:lnB w="3175" cap="flat" cmpd="sng" algn="ctr">
                      <a:solidFill>
                        <a:srgbClr val="D7D200"/>
                      </a:solidFill>
                      <a:prstDash val="sysDot"/>
                      <a:round/>
                      <a:headEnd type="none" w="med" len="med"/>
                      <a:tailEnd type="none" w="med" len="med"/>
                    </a:lnB>
                    <a:solidFill>
                      <a:srgbClr val="FFFFCC"/>
                    </a:solidFill>
                  </a:tcPr>
                </a:tc>
                <a:tc>
                  <a:txBody>
                    <a:bodyPr/>
                    <a:lstStyle/>
                    <a:p>
                      <a:pPr marL="72000">
                        <a:spcAft>
                          <a:spcPts val="0"/>
                        </a:spcAft>
                        <a:tabLst>
                          <a:tab pos="2637155" algn="ctr"/>
                          <a:tab pos="5274310" algn="r"/>
                        </a:tabLst>
                      </a:pPr>
                      <a:r>
                        <a:rPr lang="en-GB" sz="3600" dirty="0">
                          <a:latin typeface="Calibri" pitchFamily="34" charset="0"/>
                        </a:rPr>
                        <a:t>Committee</a:t>
                      </a:r>
                      <a:endParaRPr lang="en-GB" sz="3600" dirty="0">
                        <a:latin typeface="Calibri" pitchFamily="34" charset="0"/>
                        <a:ea typeface="Times New Roman"/>
                        <a:cs typeface="Times New Roman"/>
                      </a:endParaRPr>
                    </a:p>
                  </a:txBody>
                  <a:tcPr marL="68580" marR="68580" marT="0" marB="0">
                    <a:lnL w="3175" cap="flat" cmpd="sng" algn="ctr">
                      <a:solidFill>
                        <a:srgbClr val="D7D200"/>
                      </a:solidFill>
                      <a:prstDash val="solid"/>
                      <a:round/>
                      <a:headEnd type="none" w="med" len="med"/>
                      <a:tailEnd type="none" w="med" len="med"/>
                    </a:lnL>
                    <a:lnR w="3175" cap="flat" cmpd="sng" algn="ctr">
                      <a:solidFill>
                        <a:srgbClr val="D7D200"/>
                      </a:solidFill>
                      <a:prstDash val="solid"/>
                      <a:round/>
                      <a:headEnd type="none" w="med" len="med"/>
                      <a:tailEnd type="none" w="med" len="med"/>
                    </a:lnR>
                    <a:lnT w="3175" cap="flat" cmpd="sng" algn="ctr">
                      <a:solidFill>
                        <a:srgbClr val="D7D200"/>
                      </a:solidFill>
                      <a:prstDash val="sysDot"/>
                      <a:round/>
                      <a:headEnd type="none" w="med" len="med"/>
                      <a:tailEnd type="none" w="med" len="med"/>
                    </a:lnT>
                    <a:lnB w="3175" cap="flat" cmpd="sng" algn="ctr">
                      <a:solidFill>
                        <a:srgbClr val="D7D200"/>
                      </a:solidFill>
                      <a:prstDash val="sysDot"/>
                      <a:round/>
                      <a:headEnd type="none" w="med" len="med"/>
                      <a:tailEnd type="none" w="med" len="med"/>
                    </a:lnB>
                    <a:solidFill>
                      <a:srgbClr val="FFFFCC"/>
                    </a:solidFill>
                  </a:tcPr>
                </a:tc>
                <a:tc>
                  <a:txBody>
                    <a:bodyPr/>
                    <a:lstStyle/>
                    <a:p>
                      <a:pPr marL="72000">
                        <a:spcAft>
                          <a:spcPts val="0"/>
                        </a:spcAft>
                        <a:tabLst>
                          <a:tab pos="2637155" algn="ctr"/>
                          <a:tab pos="5274310" algn="r"/>
                        </a:tabLst>
                      </a:pPr>
                      <a:r>
                        <a:rPr lang="en-GB" sz="3600">
                          <a:latin typeface="Calibri" pitchFamily="34" charset="0"/>
                        </a:rPr>
                        <a:t>AGM</a:t>
                      </a:r>
                      <a:endParaRPr lang="en-GB" sz="3600">
                        <a:latin typeface="Calibri" pitchFamily="34" charset="0"/>
                        <a:ea typeface="Times New Roman"/>
                        <a:cs typeface="Times New Roman"/>
                      </a:endParaRPr>
                    </a:p>
                  </a:txBody>
                  <a:tcPr marL="68580" marR="68580" marT="0" marB="0">
                    <a:lnL w="3175" cap="flat" cmpd="sng" algn="ctr">
                      <a:solidFill>
                        <a:srgbClr val="D7D200"/>
                      </a:solidFill>
                      <a:prstDash val="solid"/>
                      <a:round/>
                      <a:headEnd type="none" w="med" len="med"/>
                      <a:tailEnd type="none" w="med" len="med"/>
                    </a:lnL>
                    <a:lnR w="3175" cap="flat" cmpd="sng" algn="ctr">
                      <a:solidFill>
                        <a:srgbClr val="A6A200"/>
                      </a:solidFill>
                      <a:prstDash val="solid"/>
                      <a:round/>
                      <a:headEnd type="none" w="med" len="med"/>
                      <a:tailEnd type="none" w="med" len="med"/>
                    </a:lnR>
                    <a:lnT w="3175" cap="flat" cmpd="sng" algn="ctr">
                      <a:solidFill>
                        <a:srgbClr val="D7D200"/>
                      </a:solidFill>
                      <a:prstDash val="sysDot"/>
                      <a:round/>
                      <a:headEnd type="none" w="med" len="med"/>
                      <a:tailEnd type="none" w="med" len="med"/>
                    </a:lnT>
                    <a:lnB w="3175" cap="flat" cmpd="sng" algn="ctr">
                      <a:solidFill>
                        <a:srgbClr val="D7D200"/>
                      </a:solidFill>
                      <a:prstDash val="sysDot"/>
                      <a:round/>
                      <a:headEnd type="none" w="med" len="med"/>
                      <a:tailEnd type="none" w="med" len="med"/>
                    </a:lnB>
                    <a:solidFill>
                      <a:srgbClr val="FFFFCC"/>
                    </a:solidFill>
                  </a:tcPr>
                </a:tc>
              </a:tr>
              <a:tr h="504156">
                <a:tc>
                  <a:txBody>
                    <a:bodyPr/>
                    <a:lstStyle/>
                    <a:p>
                      <a:pPr marL="457200">
                        <a:spcAft>
                          <a:spcPts val="0"/>
                        </a:spcAft>
                        <a:tabLst>
                          <a:tab pos="2637155" algn="ctr"/>
                          <a:tab pos="5274310" algn="r"/>
                        </a:tabLst>
                      </a:pPr>
                      <a:r>
                        <a:rPr lang="en-GB" sz="3600" dirty="0">
                          <a:latin typeface="Calibri" pitchFamily="34" charset="0"/>
                        </a:rPr>
                        <a:t>Illegal activities </a:t>
                      </a:r>
                      <a:r>
                        <a:rPr lang="en-GB" sz="3600" dirty="0" smtClean="0">
                          <a:latin typeface="Calibri" pitchFamily="34" charset="0"/>
                        </a:rPr>
                        <a:t>&amp; </a:t>
                      </a:r>
                      <a:r>
                        <a:rPr lang="en-GB" sz="3600" dirty="0">
                          <a:latin typeface="Calibri" pitchFamily="34" charset="0"/>
                        </a:rPr>
                        <a:t>consequences</a:t>
                      </a:r>
                      <a:endParaRPr lang="en-GB" sz="3600" dirty="0">
                        <a:latin typeface="Calibri" pitchFamily="34" charset="0"/>
                        <a:ea typeface="Times New Roman"/>
                        <a:cs typeface="Times New Roman"/>
                      </a:endParaRPr>
                    </a:p>
                  </a:txBody>
                  <a:tcPr marL="68580" marR="68580" marT="0" marB="0">
                    <a:lnL w="3175" cap="flat" cmpd="sng" algn="ctr">
                      <a:solidFill>
                        <a:srgbClr val="A6A200"/>
                      </a:solidFill>
                      <a:prstDash val="solid"/>
                      <a:round/>
                      <a:headEnd type="none" w="med" len="med"/>
                      <a:tailEnd type="none" w="med" len="med"/>
                    </a:lnL>
                    <a:lnR w="3175" cap="flat" cmpd="sng" algn="ctr">
                      <a:solidFill>
                        <a:srgbClr val="D7D200"/>
                      </a:solidFill>
                      <a:prstDash val="solid"/>
                      <a:round/>
                      <a:headEnd type="none" w="med" len="med"/>
                      <a:tailEnd type="none" w="med" len="med"/>
                    </a:lnR>
                    <a:lnT w="3175" cap="flat" cmpd="sng" algn="ctr">
                      <a:solidFill>
                        <a:srgbClr val="D7D200"/>
                      </a:solidFill>
                      <a:prstDash val="sysDot"/>
                      <a:round/>
                      <a:headEnd type="none" w="med" len="med"/>
                      <a:tailEnd type="none" w="med" len="med"/>
                    </a:lnT>
                    <a:lnB w="3175" cap="flat" cmpd="sng" algn="ctr">
                      <a:solidFill>
                        <a:srgbClr val="D7D200"/>
                      </a:solidFill>
                      <a:prstDash val="sysDot"/>
                      <a:round/>
                      <a:headEnd type="none" w="med" len="med"/>
                      <a:tailEnd type="none" w="med" len="med"/>
                    </a:lnB>
                    <a:solidFill>
                      <a:srgbClr val="FFFFCC"/>
                    </a:solidFill>
                  </a:tcPr>
                </a:tc>
                <a:tc>
                  <a:txBody>
                    <a:bodyPr/>
                    <a:lstStyle/>
                    <a:p>
                      <a:pPr marL="72000">
                        <a:spcAft>
                          <a:spcPts val="0"/>
                        </a:spcAft>
                        <a:tabLst>
                          <a:tab pos="2637155" algn="ctr"/>
                          <a:tab pos="5274310" algn="r"/>
                        </a:tabLst>
                      </a:pPr>
                      <a:r>
                        <a:rPr lang="en-GB" sz="3600" dirty="0">
                          <a:latin typeface="Calibri" pitchFamily="34" charset="0"/>
                        </a:rPr>
                        <a:t>Committee</a:t>
                      </a:r>
                      <a:endParaRPr lang="en-GB" sz="3600" dirty="0">
                        <a:latin typeface="Calibri" pitchFamily="34" charset="0"/>
                        <a:ea typeface="Times New Roman"/>
                        <a:cs typeface="Times New Roman"/>
                      </a:endParaRPr>
                    </a:p>
                  </a:txBody>
                  <a:tcPr marL="68580" marR="68580" marT="0" marB="0">
                    <a:lnL w="3175" cap="flat" cmpd="sng" algn="ctr">
                      <a:solidFill>
                        <a:srgbClr val="D7D200"/>
                      </a:solidFill>
                      <a:prstDash val="solid"/>
                      <a:round/>
                      <a:headEnd type="none" w="med" len="med"/>
                      <a:tailEnd type="none" w="med" len="med"/>
                    </a:lnL>
                    <a:lnR w="3175" cap="flat" cmpd="sng" algn="ctr">
                      <a:solidFill>
                        <a:srgbClr val="D7D200"/>
                      </a:solidFill>
                      <a:prstDash val="solid"/>
                      <a:round/>
                      <a:headEnd type="none" w="med" len="med"/>
                      <a:tailEnd type="none" w="med" len="med"/>
                    </a:lnR>
                    <a:lnT w="3175" cap="flat" cmpd="sng" algn="ctr">
                      <a:solidFill>
                        <a:srgbClr val="D7D200"/>
                      </a:solidFill>
                      <a:prstDash val="sysDot"/>
                      <a:round/>
                      <a:headEnd type="none" w="med" len="med"/>
                      <a:tailEnd type="none" w="med" len="med"/>
                    </a:lnT>
                    <a:lnB w="3175" cap="flat" cmpd="sng" algn="ctr">
                      <a:solidFill>
                        <a:srgbClr val="D7D200"/>
                      </a:solidFill>
                      <a:prstDash val="sysDot"/>
                      <a:round/>
                      <a:headEnd type="none" w="med" len="med"/>
                      <a:tailEnd type="none" w="med" len="med"/>
                    </a:lnB>
                    <a:solidFill>
                      <a:srgbClr val="FFFFCC"/>
                    </a:solidFill>
                  </a:tcPr>
                </a:tc>
                <a:tc>
                  <a:txBody>
                    <a:bodyPr/>
                    <a:lstStyle/>
                    <a:p>
                      <a:pPr marL="72000">
                        <a:spcAft>
                          <a:spcPts val="0"/>
                        </a:spcAft>
                        <a:tabLst>
                          <a:tab pos="2637155" algn="ctr"/>
                          <a:tab pos="5274310" algn="r"/>
                        </a:tabLst>
                      </a:pPr>
                      <a:r>
                        <a:rPr lang="en-GB" sz="3600" dirty="0">
                          <a:latin typeface="Calibri" pitchFamily="34" charset="0"/>
                        </a:rPr>
                        <a:t>AGM</a:t>
                      </a:r>
                      <a:endParaRPr lang="en-GB" sz="3600" dirty="0">
                        <a:latin typeface="Calibri" pitchFamily="34" charset="0"/>
                        <a:ea typeface="Times New Roman"/>
                        <a:cs typeface="Times New Roman"/>
                      </a:endParaRPr>
                    </a:p>
                  </a:txBody>
                  <a:tcPr marL="68580" marR="68580" marT="0" marB="0">
                    <a:lnL w="3175" cap="flat" cmpd="sng" algn="ctr">
                      <a:solidFill>
                        <a:srgbClr val="D7D200"/>
                      </a:solidFill>
                      <a:prstDash val="solid"/>
                      <a:round/>
                      <a:headEnd type="none" w="med" len="med"/>
                      <a:tailEnd type="none" w="med" len="med"/>
                    </a:lnL>
                    <a:lnR w="3175" cap="flat" cmpd="sng" algn="ctr">
                      <a:solidFill>
                        <a:srgbClr val="A6A200"/>
                      </a:solidFill>
                      <a:prstDash val="solid"/>
                      <a:round/>
                      <a:headEnd type="none" w="med" len="med"/>
                      <a:tailEnd type="none" w="med" len="med"/>
                    </a:lnR>
                    <a:lnT w="3175" cap="flat" cmpd="sng" algn="ctr">
                      <a:solidFill>
                        <a:srgbClr val="D7D200"/>
                      </a:solidFill>
                      <a:prstDash val="sysDot"/>
                      <a:round/>
                      <a:headEnd type="none" w="med" len="med"/>
                      <a:tailEnd type="none" w="med" len="med"/>
                    </a:lnT>
                    <a:lnB w="3175" cap="flat" cmpd="sng" algn="ctr">
                      <a:solidFill>
                        <a:srgbClr val="D7D200"/>
                      </a:solidFill>
                      <a:prstDash val="sysDot"/>
                      <a:round/>
                      <a:headEnd type="none" w="med" len="med"/>
                      <a:tailEnd type="none" w="med" len="med"/>
                    </a:lnB>
                    <a:solidFill>
                      <a:srgbClr val="FFFFCC"/>
                    </a:solidFill>
                  </a:tcPr>
                </a:tc>
              </a:tr>
              <a:tr h="252078">
                <a:tc gridSpan="3">
                  <a:txBody>
                    <a:bodyPr/>
                    <a:lstStyle/>
                    <a:p>
                      <a:pPr marL="457200" algn="ctr">
                        <a:spcAft>
                          <a:spcPts val="0"/>
                        </a:spcAft>
                        <a:tabLst>
                          <a:tab pos="2637155" algn="ctr"/>
                          <a:tab pos="5274310" algn="r"/>
                        </a:tabLst>
                      </a:pPr>
                      <a:r>
                        <a:rPr lang="en-GB" sz="3600" b="1" dirty="0">
                          <a:latin typeface="Calibri" pitchFamily="34" charset="0"/>
                        </a:rPr>
                        <a:t>As Needed</a:t>
                      </a:r>
                      <a:endParaRPr lang="en-GB" sz="3600" b="1" dirty="0">
                        <a:latin typeface="Calibri" pitchFamily="34" charset="0"/>
                        <a:ea typeface="Times New Roman"/>
                        <a:cs typeface="Times New Roman"/>
                      </a:endParaRPr>
                    </a:p>
                  </a:txBody>
                  <a:tcPr marL="68580" marR="68580" marT="0" marB="0">
                    <a:lnL w="3175" cap="flat" cmpd="sng" algn="ctr">
                      <a:solidFill>
                        <a:srgbClr val="A6A200"/>
                      </a:solidFill>
                      <a:prstDash val="solid"/>
                      <a:round/>
                      <a:headEnd type="none" w="med" len="med"/>
                      <a:tailEnd type="none" w="med" len="med"/>
                    </a:lnL>
                    <a:lnR w="3175" cap="flat" cmpd="sng" algn="ctr">
                      <a:solidFill>
                        <a:srgbClr val="A6A200"/>
                      </a:solidFill>
                      <a:prstDash val="solid"/>
                      <a:round/>
                      <a:headEnd type="none" w="med" len="med"/>
                      <a:tailEnd type="none" w="med" len="med"/>
                    </a:lnR>
                    <a:lnT w="3175" cap="flat" cmpd="sng" algn="ctr">
                      <a:solidFill>
                        <a:srgbClr val="D7D200"/>
                      </a:solidFill>
                      <a:prstDash val="sysDot"/>
                      <a:round/>
                      <a:headEnd type="none" w="med" len="med"/>
                      <a:tailEnd type="none" w="med" len="med"/>
                    </a:lnT>
                    <a:lnB w="3175" cap="flat" cmpd="sng" algn="ctr">
                      <a:solidFill>
                        <a:srgbClr val="D7D200"/>
                      </a:solidFill>
                      <a:prstDash val="sysDot"/>
                      <a:round/>
                      <a:headEnd type="none" w="med" len="med"/>
                      <a:tailEnd type="none" w="med" len="med"/>
                    </a:lnB>
                    <a:solidFill>
                      <a:srgbClr val="FFFF00"/>
                    </a:solidFill>
                  </a:tcPr>
                </a:tc>
                <a:tc hMerge="1">
                  <a:txBody>
                    <a:bodyPr/>
                    <a:lstStyle/>
                    <a:p>
                      <a:pPr marL="72000">
                        <a:spcAft>
                          <a:spcPts val="0"/>
                        </a:spcAft>
                        <a:tabLst>
                          <a:tab pos="2637155" algn="ctr"/>
                          <a:tab pos="5274310" algn="r"/>
                        </a:tabLst>
                      </a:pPr>
                      <a:endParaRPr lang="en-GB" sz="3600" dirty="0">
                        <a:latin typeface="Calibri" pitchFamily="34" charset="0"/>
                        <a:ea typeface="Times New Roman"/>
                        <a:cs typeface="Arial"/>
                      </a:endParaRPr>
                    </a:p>
                  </a:txBody>
                  <a:tcPr marL="68580" marR="68580" marT="0" marB="0">
                    <a:lnL w="3175" cap="flat" cmpd="sng" algn="ctr">
                      <a:solidFill>
                        <a:srgbClr val="D7D200"/>
                      </a:solidFill>
                      <a:prstDash val="solid"/>
                      <a:round/>
                      <a:headEnd type="none" w="med" len="med"/>
                      <a:tailEnd type="none" w="med" len="med"/>
                    </a:lnL>
                    <a:lnR w="3175" cap="flat" cmpd="sng" algn="ctr">
                      <a:solidFill>
                        <a:srgbClr val="D7D200"/>
                      </a:solidFill>
                      <a:prstDash val="solid"/>
                      <a:round/>
                      <a:headEnd type="none" w="med" len="med"/>
                      <a:tailEnd type="none" w="med" len="med"/>
                    </a:lnR>
                    <a:lnT w="3175" cap="flat" cmpd="sng" algn="ctr">
                      <a:solidFill>
                        <a:srgbClr val="D7D200"/>
                      </a:solidFill>
                      <a:prstDash val="sysDot"/>
                      <a:round/>
                      <a:headEnd type="none" w="med" len="med"/>
                      <a:tailEnd type="none" w="med" len="med"/>
                    </a:lnT>
                    <a:lnB w="3175" cap="flat" cmpd="sng" algn="ctr">
                      <a:solidFill>
                        <a:srgbClr val="D7D200"/>
                      </a:solidFill>
                      <a:prstDash val="sysDot"/>
                      <a:round/>
                      <a:headEnd type="none" w="med" len="med"/>
                      <a:tailEnd type="none" w="med" len="med"/>
                    </a:lnB>
                    <a:solidFill>
                      <a:srgbClr val="FFFFCC"/>
                    </a:solidFill>
                  </a:tcPr>
                </a:tc>
                <a:tc hMerge="1">
                  <a:txBody>
                    <a:bodyPr/>
                    <a:lstStyle/>
                    <a:p>
                      <a:pPr marL="72000">
                        <a:spcAft>
                          <a:spcPts val="0"/>
                        </a:spcAft>
                        <a:tabLst>
                          <a:tab pos="2637155" algn="ctr"/>
                          <a:tab pos="5274310" algn="r"/>
                        </a:tabLst>
                      </a:pPr>
                      <a:endParaRPr lang="en-GB" sz="3600" dirty="0">
                        <a:latin typeface="Calibri" pitchFamily="34" charset="0"/>
                        <a:ea typeface="Times New Roman"/>
                        <a:cs typeface="Arial"/>
                      </a:endParaRPr>
                    </a:p>
                  </a:txBody>
                  <a:tcPr marL="68580" marR="68580" marT="0" marB="0">
                    <a:lnL w="3175" cap="flat" cmpd="sng" algn="ctr">
                      <a:solidFill>
                        <a:srgbClr val="D7D200"/>
                      </a:solidFill>
                      <a:prstDash val="solid"/>
                      <a:round/>
                      <a:headEnd type="none" w="med" len="med"/>
                      <a:tailEnd type="none" w="med" len="med"/>
                    </a:lnL>
                    <a:lnT w="3175" cap="flat" cmpd="sng" algn="ctr">
                      <a:solidFill>
                        <a:srgbClr val="D7D200"/>
                      </a:solidFill>
                      <a:prstDash val="sysDot"/>
                      <a:round/>
                      <a:headEnd type="none" w="med" len="med"/>
                      <a:tailEnd type="none" w="med" len="med"/>
                    </a:lnT>
                    <a:lnB w="3175" cap="flat" cmpd="sng" algn="ctr">
                      <a:solidFill>
                        <a:srgbClr val="D7D200"/>
                      </a:solidFill>
                      <a:prstDash val="sysDot"/>
                      <a:round/>
                      <a:headEnd type="none" w="med" len="med"/>
                      <a:tailEnd type="none" w="med" len="med"/>
                    </a:lnB>
                    <a:solidFill>
                      <a:srgbClr val="FFFFCC"/>
                    </a:solidFill>
                  </a:tcPr>
                </a:tc>
              </a:tr>
              <a:tr h="252078">
                <a:tc>
                  <a:txBody>
                    <a:bodyPr/>
                    <a:lstStyle/>
                    <a:p>
                      <a:pPr marL="457200">
                        <a:spcAft>
                          <a:spcPts val="0"/>
                        </a:spcAft>
                        <a:tabLst>
                          <a:tab pos="2637155" algn="ctr"/>
                          <a:tab pos="5274310" algn="r"/>
                        </a:tabLst>
                      </a:pPr>
                      <a:r>
                        <a:rPr lang="en-GB" sz="3600" dirty="0">
                          <a:latin typeface="Calibri" pitchFamily="34" charset="0"/>
                        </a:rPr>
                        <a:t>Conservancy Extraordinary Meeting</a:t>
                      </a:r>
                      <a:endParaRPr lang="en-GB" sz="3600" dirty="0">
                        <a:latin typeface="Calibri" pitchFamily="34" charset="0"/>
                        <a:ea typeface="Times New Roman"/>
                        <a:cs typeface="Times New Roman"/>
                      </a:endParaRPr>
                    </a:p>
                  </a:txBody>
                  <a:tcPr marL="68580" marR="68580" marT="0" marB="0">
                    <a:lnL w="3175" cap="flat" cmpd="sng" algn="ctr">
                      <a:solidFill>
                        <a:srgbClr val="A6A200"/>
                      </a:solidFill>
                      <a:prstDash val="solid"/>
                      <a:round/>
                      <a:headEnd type="none" w="med" len="med"/>
                      <a:tailEnd type="none" w="med" len="med"/>
                    </a:lnL>
                    <a:lnR w="3175" cap="flat" cmpd="sng" algn="ctr">
                      <a:solidFill>
                        <a:srgbClr val="D7D200"/>
                      </a:solidFill>
                      <a:prstDash val="solid"/>
                      <a:round/>
                      <a:headEnd type="none" w="med" len="med"/>
                      <a:tailEnd type="none" w="med" len="med"/>
                    </a:lnR>
                    <a:lnT w="3175" cap="flat" cmpd="sng" algn="ctr">
                      <a:solidFill>
                        <a:srgbClr val="D7D200"/>
                      </a:solidFill>
                      <a:prstDash val="sysDot"/>
                      <a:round/>
                      <a:headEnd type="none" w="med" len="med"/>
                      <a:tailEnd type="none" w="med" len="med"/>
                    </a:lnT>
                    <a:lnB w="3175" cap="flat" cmpd="sng" algn="ctr">
                      <a:solidFill>
                        <a:srgbClr val="D7D200"/>
                      </a:solidFill>
                      <a:prstDash val="sysDot"/>
                      <a:round/>
                      <a:headEnd type="none" w="med" len="med"/>
                      <a:tailEnd type="none" w="med" len="med"/>
                    </a:lnB>
                    <a:solidFill>
                      <a:srgbClr val="FFFFCC"/>
                    </a:solidFill>
                  </a:tcPr>
                </a:tc>
                <a:tc>
                  <a:txBody>
                    <a:bodyPr/>
                    <a:lstStyle/>
                    <a:p>
                      <a:pPr marL="72000">
                        <a:spcAft>
                          <a:spcPts val="0"/>
                        </a:spcAft>
                        <a:tabLst>
                          <a:tab pos="2637155" algn="ctr"/>
                          <a:tab pos="5274310" algn="r"/>
                        </a:tabLst>
                      </a:pPr>
                      <a:r>
                        <a:rPr lang="en-GB" sz="3600" dirty="0">
                          <a:latin typeface="Calibri" pitchFamily="34" charset="0"/>
                        </a:rPr>
                        <a:t>Committee</a:t>
                      </a:r>
                      <a:endParaRPr lang="en-GB" sz="3600" dirty="0">
                        <a:latin typeface="Calibri" pitchFamily="34" charset="0"/>
                        <a:ea typeface="Times New Roman"/>
                        <a:cs typeface="Times New Roman"/>
                      </a:endParaRPr>
                    </a:p>
                  </a:txBody>
                  <a:tcPr marL="68580" marR="68580" marT="0" marB="0">
                    <a:lnL w="3175" cap="flat" cmpd="sng" algn="ctr">
                      <a:solidFill>
                        <a:srgbClr val="D7D200"/>
                      </a:solidFill>
                      <a:prstDash val="solid"/>
                      <a:round/>
                      <a:headEnd type="none" w="med" len="med"/>
                      <a:tailEnd type="none" w="med" len="med"/>
                    </a:lnL>
                    <a:lnR w="3175" cap="flat" cmpd="sng" algn="ctr">
                      <a:solidFill>
                        <a:srgbClr val="D7D200"/>
                      </a:solidFill>
                      <a:prstDash val="solid"/>
                      <a:round/>
                      <a:headEnd type="none" w="med" len="med"/>
                      <a:tailEnd type="none" w="med" len="med"/>
                    </a:lnR>
                    <a:lnT w="3175" cap="flat" cmpd="sng" algn="ctr">
                      <a:solidFill>
                        <a:srgbClr val="D7D200"/>
                      </a:solidFill>
                      <a:prstDash val="sysDot"/>
                      <a:round/>
                      <a:headEnd type="none" w="med" len="med"/>
                      <a:tailEnd type="none" w="med" len="med"/>
                    </a:lnT>
                    <a:lnB w="3175" cap="flat" cmpd="sng" algn="ctr">
                      <a:solidFill>
                        <a:srgbClr val="D7D200"/>
                      </a:solidFill>
                      <a:prstDash val="sysDot"/>
                      <a:round/>
                      <a:headEnd type="none" w="med" len="med"/>
                      <a:tailEnd type="none" w="med" len="med"/>
                    </a:lnB>
                    <a:solidFill>
                      <a:srgbClr val="FFFFCC"/>
                    </a:solidFill>
                  </a:tcPr>
                </a:tc>
                <a:tc rowSpan="3">
                  <a:txBody>
                    <a:bodyPr/>
                    <a:lstStyle/>
                    <a:p>
                      <a:pPr marL="72000">
                        <a:spcAft>
                          <a:spcPts val="0"/>
                        </a:spcAft>
                        <a:tabLst>
                          <a:tab pos="2637155" algn="ctr"/>
                          <a:tab pos="5274310" algn="r"/>
                        </a:tabLst>
                      </a:pPr>
                      <a:r>
                        <a:rPr lang="en-US" sz="3600" i="1" baseline="0" dirty="0" smtClean="0">
                          <a:latin typeface="Calibri" pitchFamily="34" charset="0"/>
                          <a:ea typeface="Times New Roman"/>
                          <a:cs typeface="Arial"/>
                        </a:rPr>
                        <a:t>when needed</a:t>
                      </a:r>
                      <a:endParaRPr lang="en-GB" sz="3600" i="1" dirty="0">
                        <a:latin typeface="Calibri" pitchFamily="34" charset="0"/>
                        <a:ea typeface="Times New Roman"/>
                        <a:cs typeface="Arial"/>
                      </a:endParaRPr>
                    </a:p>
                  </a:txBody>
                  <a:tcPr marL="68580" marR="68580" marT="0" marB="0" anchor="ctr">
                    <a:lnL w="3175" cap="flat" cmpd="sng" algn="ctr">
                      <a:solidFill>
                        <a:srgbClr val="D7D200"/>
                      </a:solidFill>
                      <a:prstDash val="solid"/>
                      <a:round/>
                      <a:headEnd type="none" w="med" len="med"/>
                      <a:tailEnd type="none" w="med" len="med"/>
                    </a:lnL>
                    <a:lnR w="3175" cap="flat" cmpd="sng" algn="ctr">
                      <a:solidFill>
                        <a:srgbClr val="A6A200"/>
                      </a:solidFill>
                      <a:prstDash val="solid"/>
                      <a:round/>
                      <a:headEnd type="none" w="med" len="med"/>
                      <a:tailEnd type="none" w="med" len="med"/>
                    </a:lnR>
                    <a:lnT w="3175" cap="flat" cmpd="sng" algn="ctr">
                      <a:solidFill>
                        <a:srgbClr val="D7D200"/>
                      </a:solidFill>
                      <a:prstDash val="sysDot"/>
                      <a:round/>
                      <a:headEnd type="none" w="med" len="med"/>
                      <a:tailEnd type="none" w="med" len="med"/>
                    </a:lnT>
                    <a:lnB w="3175" cap="flat" cmpd="sng" algn="ctr">
                      <a:solidFill>
                        <a:srgbClr val="A6A200"/>
                      </a:solidFill>
                      <a:prstDash val="solid"/>
                      <a:round/>
                      <a:headEnd type="none" w="med" len="med"/>
                      <a:tailEnd type="none" w="med" len="med"/>
                    </a:lnB>
                    <a:solidFill>
                      <a:srgbClr val="FFFFCC"/>
                    </a:solidFill>
                  </a:tcPr>
                </a:tc>
              </a:tr>
              <a:tr h="504156">
                <a:tc>
                  <a:txBody>
                    <a:bodyPr/>
                    <a:lstStyle/>
                    <a:p>
                      <a:pPr marL="457200">
                        <a:spcAft>
                          <a:spcPts val="0"/>
                        </a:spcAft>
                        <a:tabLst>
                          <a:tab pos="2637155" algn="ctr"/>
                          <a:tab pos="5274310" algn="r"/>
                        </a:tabLst>
                      </a:pPr>
                      <a:r>
                        <a:rPr lang="en-GB" sz="3600">
                          <a:latin typeface="Calibri" pitchFamily="34" charset="0"/>
                        </a:rPr>
                        <a:t>Investigate reports of Problem Animal Incidents</a:t>
                      </a:r>
                      <a:endParaRPr lang="en-GB" sz="3600">
                        <a:latin typeface="Calibri" pitchFamily="34" charset="0"/>
                        <a:ea typeface="Times New Roman"/>
                        <a:cs typeface="Times New Roman"/>
                      </a:endParaRPr>
                    </a:p>
                  </a:txBody>
                  <a:tcPr marL="68580" marR="68580" marT="0" marB="0">
                    <a:lnL w="3175" cap="flat" cmpd="sng" algn="ctr">
                      <a:solidFill>
                        <a:srgbClr val="A6A200"/>
                      </a:solidFill>
                      <a:prstDash val="solid"/>
                      <a:round/>
                      <a:headEnd type="none" w="med" len="med"/>
                      <a:tailEnd type="none" w="med" len="med"/>
                    </a:lnL>
                    <a:lnR w="3175" cap="flat" cmpd="sng" algn="ctr">
                      <a:solidFill>
                        <a:srgbClr val="D7D200"/>
                      </a:solidFill>
                      <a:prstDash val="solid"/>
                      <a:round/>
                      <a:headEnd type="none" w="med" len="med"/>
                      <a:tailEnd type="none" w="med" len="med"/>
                    </a:lnR>
                    <a:lnT w="3175" cap="flat" cmpd="sng" algn="ctr">
                      <a:solidFill>
                        <a:srgbClr val="D7D200"/>
                      </a:solidFill>
                      <a:prstDash val="sysDot"/>
                      <a:round/>
                      <a:headEnd type="none" w="med" len="med"/>
                      <a:tailEnd type="none" w="med" len="med"/>
                    </a:lnT>
                    <a:lnB w="3175" cap="flat" cmpd="sng" algn="ctr">
                      <a:solidFill>
                        <a:srgbClr val="D7D200"/>
                      </a:solidFill>
                      <a:prstDash val="sysDot"/>
                      <a:round/>
                      <a:headEnd type="none" w="med" len="med"/>
                      <a:tailEnd type="none" w="med" len="med"/>
                    </a:lnB>
                    <a:solidFill>
                      <a:srgbClr val="FFFFCC"/>
                    </a:solidFill>
                  </a:tcPr>
                </a:tc>
                <a:tc>
                  <a:txBody>
                    <a:bodyPr/>
                    <a:lstStyle/>
                    <a:p>
                      <a:pPr marL="72000">
                        <a:spcAft>
                          <a:spcPts val="0"/>
                        </a:spcAft>
                        <a:tabLst>
                          <a:tab pos="2637155" algn="ctr"/>
                          <a:tab pos="5274310" algn="r"/>
                        </a:tabLst>
                      </a:pPr>
                      <a:r>
                        <a:rPr lang="en-GB" sz="3600" dirty="0">
                          <a:latin typeface="Calibri" pitchFamily="34" charset="0"/>
                        </a:rPr>
                        <a:t>CGGs</a:t>
                      </a:r>
                      <a:endParaRPr lang="en-GB" sz="3600" dirty="0">
                        <a:latin typeface="Calibri" pitchFamily="34" charset="0"/>
                        <a:ea typeface="Times New Roman"/>
                        <a:cs typeface="Times New Roman"/>
                      </a:endParaRPr>
                    </a:p>
                  </a:txBody>
                  <a:tcPr marL="68580" marR="68580" marT="0" marB="0">
                    <a:lnL w="3175" cap="flat" cmpd="sng" algn="ctr">
                      <a:solidFill>
                        <a:srgbClr val="D7D200"/>
                      </a:solidFill>
                      <a:prstDash val="solid"/>
                      <a:round/>
                      <a:headEnd type="none" w="med" len="med"/>
                      <a:tailEnd type="none" w="med" len="med"/>
                    </a:lnL>
                    <a:lnR w="3175" cap="flat" cmpd="sng" algn="ctr">
                      <a:solidFill>
                        <a:srgbClr val="D7D200"/>
                      </a:solidFill>
                      <a:prstDash val="solid"/>
                      <a:round/>
                      <a:headEnd type="none" w="med" len="med"/>
                      <a:tailEnd type="none" w="med" len="med"/>
                    </a:lnR>
                    <a:lnT w="3175" cap="flat" cmpd="sng" algn="ctr">
                      <a:solidFill>
                        <a:srgbClr val="D7D200"/>
                      </a:solidFill>
                      <a:prstDash val="sysDot"/>
                      <a:round/>
                      <a:headEnd type="none" w="med" len="med"/>
                      <a:tailEnd type="none" w="med" len="med"/>
                    </a:lnT>
                    <a:lnB w="3175" cap="flat" cmpd="sng" algn="ctr">
                      <a:solidFill>
                        <a:srgbClr val="D7D200"/>
                      </a:solidFill>
                      <a:prstDash val="sysDot"/>
                      <a:round/>
                      <a:headEnd type="none" w="med" len="med"/>
                      <a:tailEnd type="none" w="med" len="med"/>
                    </a:lnB>
                    <a:solidFill>
                      <a:srgbClr val="FFFFCC"/>
                    </a:solidFill>
                  </a:tcPr>
                </a:tc>
                <a:tc vMerge="1">
                  <a:txBody>
                    <a:bodyPr/>
                    <a:lstStyle/>
                    <a:p>
                      <a:pPr marL="72000">
                        <a:spcAft>
                          <a:spcPts val="0"/>
                        </a:spcAft>
                        <a:tabLst>
                          <a:tab pos="2637155" algn="ctr"/>
                          <a:tab pos="5274310" algn="r"/>
                        </a:tabLst>
                      </a:pPr>
                      <a:endParaRPr lang="en-GB" sz="3600" dirty="0">
                        <a:latin typeface="Calibri" pitchFamily="34" charset="0"/>
                        <a:ea typeface="Times New Roman"/>
                        <a:cs typeface="Arial"/>
                      </a:endParaRPr>
                    </a:p>
                  </a:txBody>
                  <a:tcPr marL="68580" marR="68580" marT="0" marB="0">
                    <a:lnL w="3175" cap="flat" cmpd="sng" algn="ctr">
                      <a:solidFill>
                        <a:srgbClr val="D7D200"/>
                      </a:solidFill>
                      <a:prstDash val="solid"/>
                      <a:round/>
                      <a:headEnd type="none" w="med" len="med"/>
                      <a:tailEnd type="none" w="med" len="med"/>
                    </a:lnL>
                    <a:lnR w="3175" cap="flat" cmpd="sng" algn="ctr">
                      <a:solidFill>
                        <a:srgbClr val="A6A200"/>
                      </a:solidFill>
                      <a:prstDash val="solid"/>
                      <a:round/>
                      <a:headEnd type="none" w="med" len="med"/>
                      <a:tailEnd type="none" w="med" len="med"/>
                    </a:lnR>
                    <a:lnT w="3175" cap="flat" cmpd="sng" algn="ctr">
                      <a:solidFill>
                        <a:srgbClr val="D7D200"/>
                      </a:solidFill>
                      <a:prstDash val="sysDot"/>
                      <a:round/>
                      <a:headEnd type="none" w="med" len="med"/>
                      <a:tailEnd type="none" w="med" len="med"/>
                    </a:lnT>
                    <a:lnB w="3175" cap="flat" cmpd="sng" algn="ctr">
                      <a:solidFill>
                        <a:srgbClr val="D7D200"/>
                      </a:solidFill>
                      <a:prstDash val="sysDot"/>
                      <a:round/>
                      <a:headEnd type="none" w="med" len="med"/>
                      <a:tailEnd type="none" w="med" len="med"/>
                    </a:lnB>
                    <a:solidFill>
                      <a:srgbClr val="FFFFCC"/>
                    </a:solidFill>
                  </a:tcPr>
                </a:tc>
              </a:tr>
              <a:tr h="504156">
                <a:tc>
                  <a:txBody>
                    <a:bodyPr/>
                    <a:lstStyle/>
                    <a:p>
                      <a:pPr marL="457200">
                        <a:spcAft>
                          <a:spcPts val="0"/>
                        </a:spcAft>
                        <a:tabLst>
                          <a:tab pos="2637155" algn="ctr"/>
                          <a:tab pos="5274310" algn="r"/>
                        </a:tabLst>
                      </a:pPr>
                      <a:r>
                        <a:rPr lang="en-GB" sz="3600" dirty="0">
                          <a:latin typeface="Calibri" pitchFamily="34" charset="0"/>
                        </a:rPr>
                        <a:t>Investigate options for protecting property from elephant &amp; predators</a:t>
                      </a:r>
                      <a:endParaRPr lang="en-GB" sz="3600" dirty="0">
                        <a:latin typeface="Calibri" pitchFamily="34" charset="0"/>
                        <a:ea typeface="Times New Roman"/>
                        <a:cs typeface="Times New Roman"/>
                      </a:endParaRPr>
                    </a:p>
                  </a:txBody>
                  <a:tcPr marL="68580" marR="68580" marT="0" marB="0">
                    <a:lnL w="3175" cap="flat" cmpd="sng" algn="ctr">
                      <a:solidFill>
                        <a:srgbClr val="A6A200"/>
                      </a:solidFill>
                      <a:prstDash val="solid"/>
                      <a:round/>
                      <a:headEnd type="none" w="med" len="med"/>
                      <a:tailEnd type="none" w="med" len="med"/>
                    </a:lnL>
                    <a:lnR w="3175" cap="flat" cmpd="sng" algn="ctr">
                      <a:solidFill>
                        <a:srgbClr val="D7D200"/>
                      </a:solidFill>
                      <a:prstDash val="solid"/>
                      <a:round/>
                      <a:headEnd type="none" w="med" len="med"/>
                      <a:tailEnd type="none" w="med" len="med"/>
                    </a:lnR>
                    <a:lnT w="3175" cap="flat" cmpd="sng" algn="ctr">
                      <a:solidFill>
                        <a:srgbClr val="D7D200"/>
                      </a:solidFill>
                      <a:prstDash val="sysDot"/>
                      <a:round/>
                      <a:headEnd type="none" w="med" len="med"/>
                      <a:tailEnd type="none" w="med" len="med"/>
                    </a:lnT>
                    <a:lnB w="3175" cap="flat" cmpd="sng" algn="ctr">
                      <a:solidFill>
                        <a:srgbClr val="A6A200"/>
                      </a:solidFill>
                      <a:prstDash val="solid"/>
                      <a:round/>
                      <a:headEnd type="none" w="med" len="med"/>
                      <a:tailEnd type="none" w="med" len="med"/>
                    </a:lnB>
                    <a:solidFill>
                      <a:srgbClr val="FFFFCC"/>
                    </a:solidFill>
                  </a:tcPr>
                </a:tc>
                <a:tc>
                  <a:txBody>
                    <a:bodyPr/>
                    <a:lstStyle/>
                    <a:p>
                      <a:pPr marL="72000">
                        <a:spcAft>
                          <a:spcPts val="0"/>
                        </a:spcAft>
                        <a:tabLst>
                          <a:tab pos="2637155" algn="ctr"/>
                          <a:tab pos="5274310" algn="r"/>
                        </a:tabLst>
                      </a:pPr>
                      <a:r>
                        <a:rPr lang="en-GB" sz="3600" dirty="0">
                          <a:latin typeface="Calibri" pitchFamily="34" charset="0"/>
                        </a:rPr>
                        <a:t>Committee</a:t>
                      </a:r>
                      <a:endParaRPr lang="en-GB" sz="3600" dirty="0">
                        <a:latin typeface="Calibri" pitchFamily="34" charset="0"/>
                        <a:ea typeface="Times New Roman"/>
                        <a:cs typeface="Times New Roman"/>
                      </a:endParaRPr>
                    </a:p>
                  </a:txBody>
                  <a:tcPr marL="68580" marR="68580" marT="0" marB="0">
                    <a:lnL w="3175" cap="flat" cmpd="sng" algn="ctr">
                      <a:solidFill>
                        <a:srgbClr val="D7D200"/>
                      </a:solidFill>
                      <a:prstDash val="solid"/>
                      <a:round/>
                      <a:headEnd type="none" w="med" len="med"/>
                      <a:tailEnd type="none" w="med" len="med"/>
                    </a:lnL>
                    <a:lnR w="3175" cap="flat" cmpd="sng" algn="ctr">
                      <a:solidFill>
                        <a:srgbClr val="D7D200"/>
                      </a:solidFill>
                      <a:prstDash val="solid"/>
                      <a:round/>
                      <a:headEnd type="none" w="med" len="med"/>
                      <a:tailEnd type="none" w="med" len="med"/>
                    </a:lnR>
                    <a:lnT w="3175" cap="flat" cmpd="sng" algn="ctr">
                      <a:solidFill>
                        <a:srgbClr val="D7D200"/>
                      </a:solidFill>
                      <a:prstDash val="sysDot"/>
                      <a:round/>
                      <a:headEnd type="none" w="med" len="med"/>
                      <a:tailEnd type="none" w="med" len="med"/>
                    </a:lnT>
                    <a:lnB w="3175" cap="flat" cmpd="sng" algn="ctr">
                      <a:solidFill>
                        <a:srgbClr val="A6A200"/>
                      </a:solidFill>
                      <a:prstDash val="solid"/>
                      <a:round/>
                      <a:headEnd type="none" w="med" len="med"/>
                      <a:tailEnd type="none" w="med" len="med"/>
                    </a:lnB>
                    <a:solidFill>
                      <a:srgbClr val="FFFFCC"/>
                    </a:solidFill>
                  </a:tcPr>
                </a:tc>
                <a:tc vMerge="1">
                  <a:txBody>
                    <a:bodyPr/>
                    <a:lstStyle/>
                    <a:p>
                      <a:pPr marL="72000">
                        <a:spcAft>
                          <a:spcPts val="0"/>
                        </a:spcAft>
                        <a:tabLst>
                          <a:tab pos="2637155" algn="ctr"/>
                          <a:tab pos="5274310" algn="r"/>
                        </a:tabLst>
                      </a:pPr>
                      <a:endParaRPr lang="en-GB" sz="3600" dirty="0">
                        <a:latin typeface="Calibri" pitchFamily="34" charset="0"/>
                        <a:ea typeface="Times New Roman"/>
                        <a:cs typeface="Arial"/>
                      </a:endParaRPr>
                    </a:p>
                  </a:txBody>
                  <a:tcPr marL="68580" marR="68580" marT="0" marB="0">
                    <a:lnL w="3175" cap="flat" cmpd="sng" algn="ctr">
                      <a:solidFill>
                        <a:srgbClr val="D7D200"/>
                      </a:solidFill>
                      <a:prstDash val="solid"/>
                      <a:round/>
                      <a:headEnd type="none" w="med" len="med"/>
                      <a:tailEnd type="none" w="med" len="med"/>
                    </a:lnL>
                    <a:lnR w="3175" cap="flat" cmpd="sng" algn="ctr">
                      <a:solidFill>
                        <a:srgbClr val="A6A200"/>
                      </a:solidFill>
                      <a:prstDash val="solid"/>
                      <a:round/>
                      <a:headEnd type="none" w="med" len="med"/>
                      <a:tailEnd type="none" w="med" len="med"/>
                    </a:lnR>
                    <a:lnT w="3175" cap="flat" cmpd="sng" algn="ctr">
                      <a:solidFill>
                        <a:srgbClr val="D7D200"/>
                      </a:solidFill>
                      <a:prstDash val="sysDot"/>
                      <a:round/>
                      <a:headEnd type="none" w="med" len="med"/>
                      <a:tailEnd type="none" w="med" len="med"/>
                    </a:lnT>
                    <a:lnB w="3175" cap="flat" cmpd="sng" algn="ctr">
                      <a:solidFill>
                        <a:srgbClr val="A6A200"/>
                      </a:solidFill>
                      <a:prstDash val="solid"/>
                      <a:round/>
                      <a:headEnd type="none" w="med" len="med"/>
                      <a:tailEnd type="none" w="med" len="med"/>
                    </a:lnB>
                    <a:solidFill>
                      <a:srgbClr val="FFFFCC"/>
                    </a:solidFill>
                  </a:tcPr>
                </a:tc>
              </a:tr>
            </a:tbl>
          </a:graphicData>
        </a:graphic>
      </p:graphicFrame>
      <p:graphicFrame>
        <p:nvGraphicFramePr>
          <p:cNvPr id="19" name="Table 18"/>
          <p:cNvGraphicFramePr>
            <a:graphicFrameLocks noGrp="1" noChangeAspect="1"/>
          </p:cNvGraphicFramePr>
          <p:nvPr/>
        </p:nvGraphicFramePr>
        <p:xfrm>
          <a:off x="15011400" y="24079200"/>
          <a:ext cx="16383000" cy="5547360"/>
        </p:xfrm>
        <a:graphic>
          <a:graphicData uri="http://schemas.openxmlformats.org/drawingml/2006/table">
            <a:tbl>
              <a:tblPr/>
              <a:tblGrid>
                <a:gridCol w="9753600"/>
                <a:gridCol w="3429000"/>
                <a:gridCol w="3200400"/>
              </a:tblGrid>
              <a:tr h="252078">
                <a:tc gridSpan="3">
                  <a:txBody>
                    <a:bodyPr/>
                    <a:lstStyle/>
                    <a:p>
                      <a:pPr algn="ctr">
                        <a:spcAft>
                          <a:spcPts val="0"/>
                        </a:spcAft>
                        <a:tabLst>
                          <a:tab pos="2637155" algn="ctr"/>
                          <a:tab pos="5274310" algn="r"/>
                        </a:tabLst>
                      </a:pPr>
                      <a:r>
                        <a:rPr lang="en-GB" sz="4000" b="1" dirty="0" smtClean="0">
                          <a:solidFill>
                            <a:srgbClr val="FFFF00"/>
                          </a:solidFill>
                          <a:effectLst>
                            <a:outerShdw blurRad="38100" dist="38100" dir="2700000" algn="tl">
                              <a:srgbClr val="000000">
                                <a:alpha val="43137"/>
                              </a:srgbClr>
                            </a:outerShdw>
                          </a:effectLst>
                          <a:latin typeface="Calibri" pitchFamily="34" charset="0"/>
                          <a:ea typeface="Times New Roman"/>
                          <a:cs typeface="Arial"/>
                        </a:rPr>
                        <a:t>TRAINING PLAN</a:t>
                      </a:r>
                      <a:endParaRPr lang="en-GB" sz="4000" dirty="0">
                        <a:solidFill>
                          <a:srgbClr val="FFFF00"/>
                        </a:solidFill>
                        <a:effectLst>
                          <a:outerShdw blurRad="38100" dist="38100" dir="2700000" algn="tl">
                            <a:srgbClr val="000000">
                              <a:alpha val="43137"/>
                            </a:srgbClr>
                          </a:outerShdw>
                        </a:effectLst>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56A1C"/>
                    </a:solidFill>
                  </a:tcPr>
                </a:tc>
                <a:tc hMerge="1">
                  <a:txBody>
                    <a:bodyPr/>
                    <a:lstStyle/>
                    <a:p>
                      <a:pPr>
                        <a:spcAft>
                          <a:spcPts val="0"/>
                        </a:spcAft>
                        <a:tabLst>
                          <a:tab pos="2637155" algn="ctr"/>
                          <a:tab pos="5274310" algn="r"/>
                        </a:tabLst>
                      </a:pPr>
                      <a:endParaRPr lang="en-GB" sz="3600" dirty="0">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spcAft>
                          <a:spcPts val="0"/>
                        </a:spcAft>
                        <a:tabLst>
                          <a:tab pos="2637155" algn="ctr"/>
                          <a:tab pos="5274310" algn="r"/>
                        </a:tabLst>
                      </a:pPr>
                      <a:endParaRPr lang="en-GB" sz="3600" dirty="0">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2078">
                <a:tc>
                  <a:txBody>
                    <a:bodyPr/>
                    <a:lstStyle/>
                    <a:p>
                      <a:pPr>
                        <a:spcAft>
                          <a:spcPts val="0"/>
                        </a:spcAft>
                        <a:tabLst>
                          <a:tab pos="2637155" algn="ctr"/>
                          <a:tab pos="5274310" algn="r"/>
                        </a:tabLst>
                      </a:pPr>
                      <a:r>
                        <a:rPr lang="en-GB" sz="3600" b="1" i="1" dirty="0">
                          <a:solidFill>
                            <a:srgbClr val="FFFF00"/>
                          </a:solidFill>
                          <a:effectLst>
                            <a:outerShdw blurRad="38100" dist="38100" dir="2700000" algn="tl">
                              <a:srgbClr val="000000">
                                <a:alpha val="43137"/>
                              </a:srgbClr>
                            </a:outerShdw>
                          </a:effectLst>
                          <a:latin typeface="Calibri" pitchFamily="34" charset="0"/>
                          <a:ea typeface="Times New Roman"/>
                          <a:cs typeface="Arial"/>
                        </a:rPr>
                        <a:t>Game Guards:</a:t>
                      </a:r>
                      <a:endParaRPr lang="en-GB" sz="3600" b="1" dirty="0">
                        <a:solidFill>
                          <a:srgbClr val="FFFF00"/>
                        </a:solidFill>
                        <a:effectLst>
                          <a:outerShdw blurRad="38100" dist="38100" dir="2700000" algn="tl">
                            <a:srgbClr val="000000">
                              <a:alpha val="43137"/>
                            </a:srgbClr>
                          </a:outerShdw>
                        </a:effectLst>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79E2A"/>
                    </a:solidFill>
                  </a:tcPr>
                </a:tc>
                <a:tc>
                  <a:txBody>
                    <a:bodyPr/>
                    <a:lstStyle/>
                    <a:p>
                      <a:pPr>
                        <a:spcAft>
                          <a:spcPts val="0"/>
                        </a:spcAft>
                        <a:tabLst>
                          <a:tab pos="2637155" algn="ctr"/>
                          <a:tab pos="5274310" algn="r"/>
                        </a:tabLst>
                      </a:pPr>
                      <a:r>
                        <a:rPr lang="en-GB" sz="3600" b="1" i="1" dirty="0">
                          <a:solidFill>
                            <a:srgbClr val="FFFF00"/>
                          </a:solidFill>
                          <a:effectLst>
                            <a:outerShdw blurRad="38100" dist="38100" dir="2700000" algn="tl">
                              <a:srgbClr val="000000">
                                <a:alpha val="43137"/>
                              </a:srgbClr>
                            </a:outerShdw>
                          </a:effectLst>
                          <a:latin typeface="Calibri" pitchFamily="34" charset="0"/>
                          <a:ea typeface="Times New Roman"/>
                          <a:cs typeface="Arial"/>
                        </a:rPr>
                        <a:t>By Whom</a:t>
                      </a:r>
                      <a:endParaRPr lang="en-GB" sz="3600" b="1" dirty="0">
                        <a:solidFill>
                          <a:srgbClr val="FFFF00"/>
                        </a:solidFill>
                        <a:effectLst>
                          <a:outerShdw blurRad="38100" dist="38100" dir="2700000" algn="tl">
                            <a:srgbClr val="000000">
                              <a:alpha val="43137"/>
                            </a:srgbClr>
                          </a:outerShdw>
                        </a:effectLst>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79E2A"/>
                    </a:solidFill>
                  </a:tcPr>
                </a:tc>
                <a:tc>
                  <a:txBody>
                    <a:bodyPr/>
                    <a:lstStyle/>
                    <a:p>
                      <a:pPr>
                        <a:spcAft>
                          <a:spcPts val="0"/>
                        </a:spcAft>
                        <a:tabLst>
                          <a:tab pos="2637155" algn="ctr"/>
                          <a:tab pos="5274310" algn="r"/>
                        </a:tabLst>
                      </a:pPr>
                      <a:r>
                        <a:rPr lang="en-GB" sz="3600" b="1" i="1" dirty="0">
                          <a:solidFill>
                            <a:srgbClr val="FFFF00"/>
                          </a:solidFill>
                          <a:effectLst>
                            <a:outerShdw blurRad="38100" dist="38100" dir="2700000" algn="tl">
                              <a:srgbClr val="000000">
                                <a:alpha val="43137"/>
                              </a:srgbClr>
                            </a:outerShdw>
                          </a:effectLst>
                          <a:latin typeface="Calibri" pitchFamily="34" charset="0"/>
                          <a:ea typeface="Times New Roman"/>
                          <a:cs typeface="Arial"/>
                        </a:rPr>
                        <a:t>When</a:t>
                      </a:r>
                      <a:endParaRPr lang="en-GB" sz="3600" b="1" dirty="0">
                        <a:solidFill>
                          <a:srgbClr val="FFFF00"/>
                        </a:solidFill>
                        <a:effectLst>
                          <a:outerShdw blurRad="38100" dist="38100" dir="2700000" algn="tl">
                            <a:srgbClr val="000000">
                              <a:alpha val="43137"/>
                            </a:srgbClr>
                          </a:outerShdw>
                        </a:effectLst>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79E2A"/>
                    </a:solidFill>
                  </a:tcPr>
                </a:tc>
              </a:tr>
              <a:tr h="252078">
                <a:tc>
                  <a:txBody>
                    <a:bodyPr/>
                    <a:lstStyle/>
                    <a:p>
                      <a:pPr marL="457200">
                        <a:spcAft>
                          <a:spcPts val="0"/>
                        </a:spcAft>
                        <a:tabLst>
                          <a:tab pos="2637155" algn="ctr"/>
                          <a:tab pos="5274310" algn="r"/>
                        </a:tabLst>
                      </a:pPr>
                      <a:r>
                        <a:rPr lang="en-GB" sz="3600" dirty="0">
                          <a:solidFill>
                            <a:schemeClr val="tx1"/>
                          </a:solidFill>
                          <a:latin typeface="Calibri" pitchFamily="34" charset="0"/>
                          <a:ea typeface="Times New Roman"/>
                          <a:cs typeface="Arial"/>
                        </a:rPr>
                        <a:t>Law enforcement procedures (arrest)</a:t>
                      </a:r>
                      <a:endParaRPr lang="en-GB" sz="3600" dirty="0">
                        <a:solidFill>
                          <a:schemeClr val="tx1"/>
                        </a:solidFill>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CDE74"/>
                    </a:solidFill>
                  </a:tcPr>
                </a:tc>
                <a:tc>
                  <a:txBody>
                    <a:bodyPr/>
                    <a:lstStyle/>
                    <a:p>
                      <a:pPr>
                        <a:spcAft>
                          <a:spcPts val="0"/>
                        </a:spcAft>
                        <a:tabLst>
                          <a:tab pos="2637155" algn="ctr"/>
                          <a:tab pos="5274310" algn="r"/>
                        </a:tabLst>
                      </a:pPr>
                      <a:r>
                        <a:rPr lang="en-GB" sz="3600" dirty="0">
                          <a:latin typeface="Calibri" pitchFamily="34" charset="0"/>
                          <a:ea typeface="Times New Roman"/>
                          <a:cs typeface="Arial"/>
                        </a:rPr>
                        <a:t>MET/Police</a:t>
                      </a:r>
                      <a:endParaRPr lang="en-GB" sz="3600" dirty="0">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E696"/>
                    </a:solidFill>
                  </a:tcPr>
                </a:tc>
                <a:tc>
                  <a:txBody>
                    <a:bodyPr/>
                    <a:lstStyle/>
                    <a:p>
                      <a:pPr marL="457200">
                        <a:spcAft>
                          <a:spcPts val="0"/>
                        </a:spcAft>
                        <a:tabLst>
                          <a:tab pos="2637155" algn="ctr"/>
                          <a:tab pos="5274310" algn="r"/>
                        </a:tabLst>
                      </a:pPr>
                      <a:endParaRPr lang="en-GB" sz="3600" dirty="0">
                        <a:latin typeface="Calibri" pitchFamily="34" charset="0"/>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FF2CA"/>
                    </a:solidFill>
                  </a:tcPr>
                </a:tc>
              </a:tr>
              <a:tr h="252078">
                <a:tc>
                  <a:txBody>
                    <a:bodyPr/>
                    <a:lstStyle/>
                    <a:p>
                      <a:pPr marL="457200">
                        <a:spcAft>
                          <a:spcPts val="0"/>
                        </a:spcAft>
                        <a:tabLst>
                          <a:tab pos="2637155" algn="ctr"/>
                          <a:tab pos="5274310" algn="r"/>
                        </a:tabLst>
                      </a:pPr>
                      <a:r>
                        <a:rPr lang="en-GB" sz="3600" dirty="0">
                          <a:solidFill>
                            <a:schemeClr val="tx1"/>
                          </a:solidFill>
                          <a:latin typeface="Calibri" pitchFamily="34" charset="0"/>
                          <a:ea typeface="Times New Roman"/>
                          <a:cs typeface="Arial"/>
                        </a:rPr>
                        <a:t>Water Management</a:t>
                      </a:r>
                      <a:endParaRPr lang="en-GB" sz="3600" dirty="0">
                        <a:solidFill>
                          <a:schemeClr val="tx1"/>
                        </a:solidFill>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CDE74"/>
                    </a:solidFill>
                  </a:tcPr>
                </a:tc>
                <a:tc>
                  <a:txBody>
                    <a:bodyPr/>
                    <a:lstStyle/>
                    <a:p>
                      <a:pPr>
                        <a:spcAft>
                          <a:spcPts val="0"/>
                        </a:spcAft>
                        <a:tabLst>
                          <a:tab pos="2637155" algn="ctr"/>
                          <a:tab pos="5274310" algn="r"/>
                        </a:tabLst>
                      </a:pPr>
                      <a:endParaRPr lang="en-GB" sz="3600" dirty="0">
                        <a:latin typeface="Calibri" pitchFamily="34" charset="0"/>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E696"/>
                    </a:solidFill>
                  </a:tcPr>
                </a:tc>
                <a:tc>
                  <a:txBody>
                    <a:bodyPr/>
                    <a:lstStyle/>
                    <a:p>
                      <a:pPr marL="457200">
                        <a:spcAft>
                          <a:spcPts val="0"/>
                        </a:spcAft>
                        <a:tabLst>
                          <a:tab pos="2637155" algn="ctr"/>
                          <a:tab pos="5274310" algn="r"/>
                        </a:tabLst>
                      </a:pPr>
                      <a:endParaRPr lang="en-GB" sz="3600" dirty="0">
                        <a:latin typeface="Calibri" pitchFamily="34" charset="0"/>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FF2CA"/>
                    </a:solidFill>
                  </a:tcPr>
                </a:tc>
              </a:tr>
              <a:tr h="252078">
                <a:tc>
                  <a:txBody>
                    <a:bodyPr/>
                    <a:lstStyle/>
                    <a:p>
                      <a:pPr marL="457200">
                        <a:spcAft>
                          <a:spcPts val="0"/>
                        </a:spcAft>
                        <a:tabLst>
                          <a:tab pos="2637155" algn="ctr"/>
                          <a:tab pos="5274310" algn="r"/>
                        </a:tabLst>
                      </a:pPr>
                      <a:r>
                        <a:rPr lang="en-GB" sz="3600" dirty="0">
                          <a:solidFill>
                            <a:schemeClr val="tx1"/>
                          </a:solidFill>
                          <a:latin typeface="Calibri" pitchFamily="34" charset="0"/>
                          <a:ea typeface="Times New Roman"/>
                          <a:cs typeface="Arial"/>
                        </a:rPr>
                        <a:t>Guiding tourists		</a:t>
                      </a:r>
                      <a:endParaRPr lang="en-GB" sz="3600" dirty="0">
                        <a:solidFill>
                          <a:schemeClr val="tx1"/>
                        </a:solidFill>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CDE74"/>
                    </a:solidFill>
                  </a:tcPr>
                </a:tc>
                <a:tc>
                  <a:txBody>
                    <a:bodyPr/>
                    <a:lstStyle/>
                    <a:p>
                      <a:pPr>
                        <a:spcAft>
                          <a:spcPts val="0"/>
                        </a:spcAft>
                        <a:tabLst>
                          <a:tab pos="2637155" algn="ctr"/>
                          <a:tab pos="5274310" algn="r"/>
                        </a:tabLst>
                      </a:pPr>
                      <a:r>
                        <a:rPr lang="en-GB" sz="3600" dirty="0">
                          <a:latin typeface="Calibri" pitchFamily="34" charset="0"/>
                          <a:ea typeface="Times New Roman"/>
                          <a:cs typeface="Arial"/>
                        </a:rPr>
                        <a:t>SRT</a:t>
                      </a:r>
                      <a:endParaRPr lang="en-GB" sz="3600" dirty="0">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E696"/>
                    </a:solidFill>
                  </a:tcPr>
                </a:tc>
                <a:tc>
                  <a:txBody>
                    <a:bodyPr/>
                    <a:lstStyle/>
                    <a:p>
                      <a:pPr>
                        <a:spcAft>
                          <a:spcPts val="0"/>
                        </a:spcAft>
                        <a:tabLst>
                          <a:tab pos="2637155" algn="ctr"/>
                          <a:tab pos="5274310" algn="r"/>
                        </a:tabLst>
                      </a:pPr>
                      <a:r>
                        <a:rPr lang="en-GB" sz="3600" dirty="0">
                          <a:latin typeface="Calibri" pitchFamily="34" charset="0"/>
                          <a:ea typeface="Times New Roman"/>
                          <a:cs typeface="Arial"/>
                        </a:rPr>
                        <a:t>Feb</a:t>
                      </a:r>
                      <a:endParaRPr lang="en-GB" sz="3600" dirty="0">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FF2CA"/>
                    </a:solidFill>
                  </a:tcPr>
                </a:tc>
              </a:tr>
              <a:tr h="252078">
                <a:tc>
                  <a:txBody>
                    <a:bodyPr/>
                    <a:lstStyle/>
                    <a:p>
                      <a:pPr marL="457200">
                        <a:spcAft>
                          <a:spcPts val="0"/>
                        </a:spcAft>
                        <a:tabLst>
                          <a:tab pos="2637155" algn="ctr"/>
                          <a:tab pos="5274310" algn="r"/>
                        </a:tabLst>
                      </a:pPr>
                      <a:r>
                        <a:rPr lang="en-GB" sz="3600" dirty="0">
                          <a:solidFill>
                            <a:schemeClr val="tx1"/>
                          </a:solidFill>
                          <a:latin typeface="Calibri" pitchFamily="34" charset="0"/>
                          <a:ea typeface="Times New Roman"/>
                          <a:cs typeface="Arial"/>
                        </a:rPr>
                        <a:t>Own-use hunting </a:t>
                      </a:r>
                      <a:endParaRPr lang="en-GB" sz="3600" dirty="0">
                        <a:solidFill>
                          <a:schemeClr val="tx1"/>
                        </a:solidFill>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CDE74"/>
                    </a:solidFill>
                  </a:tcPr>
                </a:tc>
                <a:tc>
                  <a:txBody>
                    <a:bodyPr/>
                    <a:lstStyle/>
                    <a:p>
                      <a:pPr>
                        <a:spcAft>
                          <a:spcPts val="0"/>
                        </a:spcAft>
                        <a:tabLst>
                          <a:tab pos="2637155" algn="ctr"/>
                          <a:tab pos="5274310" algn="r"/>
                        </a:tabLst>
                      </a:pPr>
                      <a:r>
                        <a:rPr lang="en-US" sz="3600" dirty="0" smtClean="0">
                          <a:latin typeface="Calibri" pitchFamily="34" charset="0"/>
                          <a:ea typeface="Times New Roman"/>
                          <a:cs typeface="Arial"/>
                        </a:rPr>
                        <a:t>IRDNC</a:t>
                      </a:r>
                      <a:endParaRPr lang="en-GB" sz="3600" dirty="0">
                        <a:latin typeface="Calibri" pitchFamily="34" charset="0"/>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E696"/>
                    </a:solidFill>
                  </a:tcPr>
                </a:tc>
                <a:tc>
                  <a:txBody>
                    <a:bodyPr/>
                    <a:lstStyle/>
                    <a:p>
                      <a:pPr>
                        <a:spcAft>
                          <a:spcPts val="0"/>
                        </a:spcAft>
                        <a:tabLst>
                          <a:tab pos="2637155" algn="ctr"/>
                          <a:tab pos="5274310" algn="r"/>
                        </a:tabLst>
                      </a:pPr>
                      <a:endParaRPr lang="en-GB" sz="3600" dirty="0">
                        <a:latin typeface="Calibri" pitchFamily="34" charset="0"/>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FF2CA"/>
                    </a:solidFill>
                  </a:tcPr>
                </a:tc>
              </a:tr>
              <a:tr h="252078">
                <a:tc>
                  <a:txBody>
                    <a:bodyPr/>
                    <a:lstStyle/>
                    <a:p>
                      <a:pPr marL="457200">
                        <a:spcAft>
                          <a:spcPts val="0"/>
                        </a:spcAft>
                        <a:tabLst>
                          <a:tab pos="2637155" algn="ctr"/>
                          <a:tab pos="5274310" algn="r"/>
                        </a:tabLst>
                      </a:pPr>
                      <a:r>
                        <a:rPr lang="en-GB" sz="3600" dirty="0">
                          <a:solidFill>
                            <a:schemeClr val="tx1"/>
                          </a:solidFill>
                          <a:latin typeface="Calibri" pitchFamily="34" charset="0"/>
                          <a:ea typeface="Times New Roman"/>
                          <a:cs typeface="Arial"/>
                        </a:rPr>
                        <a:t>Fire Management </a:t>
                      </a:r>
                      <a:endParaRPr lang="en-GB" sz="3600" dirty="0">
                        <a:solidFill>
                          <a:schemeClr val="tx1"/>
                        </a:solidFill>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CDE74"/>
                    </a:solidFill>
                  </a:tcPr>
                </a:tc>
                <a:tc>
                  <a:txBody>
                    <a:bodyPr/>
                    <a:lstStyle/>
                    <a:p>
                      <a:pPr>
                        <a:spcAft>
                          <a:spcPts val="0"/>
                        </a:spcAft>
                        <a:tabLst>
                          <a:tab pos="2637155" algn="ctr"/>
                          <a:tab pos="5274310" algn="r"/>
                        </a:tabLst>
                      </a:pPr>
                      <a:r>
                        <a:rPr lang="en-GB" sz="3600" dirty="0">
                          <a:latin typeface="Calibri" pitchFamily="34" charset="0"/>
                          <a:ea typeface="Times New Roman"/>
                          <a:cs typeface="Arial"/>
                        </a:rPr>
                        <a:t>MET</a:t>
                      </a:r>
                      <a:endParaRPr lang="en-GB" sz="3600" dirty="0">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E696"/>
                    </a:solidFill>
                  </a:tcPr>
                </a:tc>
                <a:tc>
                  <a:txBody>
                    <a:bodyPr/>
                    <a:lstStyle/>
                    <a:p>
                      <a:pPr marL="457200">
                        <a:spcAft>
                          <a:spcPts val="0"/>
                        </a:spcAft>
                        <a:tabLst>
                          <a:tab pos="2637155" algn="ctr"/>
                          <a:tab pos="5274310" algn="r"/>
                        </a:tabLst>
                      </a:pPr>
                      <a:endParaRPr lang="en-GB" sz="3600" dirty="0">
                        <a:latin typeface="Calibri" pitchFamily="34" charset="0"/>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FF2CA"/>
                    </a:solidFill>
                  </a:tcPr>
                </a:tc>
              </a:tr>
              <a:tr h="252078">
                <a:tc>
                  <a:txBody>
                    <a:bodyPr/>
                    <a:lstStyle/>
                    <a:p>
                      <a:pPr>
                        <a:spcAft>
                          <a:spcPts val="0"/>
                        </a:spcAft>
                        <a:tabLst>
                          <a:tab pos="2637155" algn="ctr"/>
                          <a:tab pos="5274310" algn="r"/>
                        </a:tabLst>
                      </a:pPr>
                      <a:r>
                        <a:rPr lang="en-GB" sz="3600" b="1" i="1" dirty="0">
                          <a:solidFill>
                            <a:srgbClr val="FFFF00"/>
                          </a:solidFill>
                          <a:effectLst>
                            <a:outerShdw blurRad="38100" dist="38100" dir="2700000" algn="tl">
                              <a:srgbClr val="000000">
                                <a:alpha val="43137"/>
                              </a:srgbClr>
                            </a:outerShdw>
                          </a:effectLst>
                          <a:latin typeface="Calibri" pitchFamily="34" charset="0"/>
                          <a:ea typeface="Times New Roman"/>
                          <a:cs typeface="Arial"/>
                        </a:rPr>
                        <a:t>Other Conservancy members:</a:t>
                      </a:r>
                      <a:endParaRPr lang="en-GB" sz="3600" b="1" dirty="0">
                        <a:solidFill>
                          <a:srgbClr val="FFFF00"/>
                        </a:solidFill>
                        <a:effectLst>
                          <a:outerShdw blurRad="38100" dist="38100" dir="2700000" algn="tl">
                            <a:srgbClr val="000000">
                              <a:alpha val="43137"/>
                            </a:srgbClr>
                          </a:outerShdw>
                        </a:effectLst>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79E2A"/>
                    </a:solidFill>
                  </a:tcPr>
                </a:tc>
                <a:tc>
                  <a:txBody>
                    <a:bodyPr/>
                    <a:lstStyle/>
                    <a:p>
                      <a:pPr>
                        <a:spcAft>
                          <a:spcPts val="0"/>
                        </a:spcAft>
                        <a:tabLst>
                          <a:tab pos="2637155" algn="ctr"/>
                          <a:tab pos="5274310" algn="r"/>
                        </a:tabLst>
                      </a:pPr>
                      <a:r>
                        <a:rPr lang="en-GB" sz="3600" b="1" i="1" dirty="0">
                          <a:solidFill>
                            <a:srgbClr val="FFFF00"/>
                          </a:solidFill>
                          <a:effectLst>
                            <a:outerShdw blurRad="38100" dist="38100" dir="2700000" algn="tl">
                              <a:srgbClr val="000000">
                                <a:alpha val="43137"/>
                              </a:srgbClr>
                            </a:outerShdw>
                          </a:effectLst>
                          <a:latin typeface="Calibri" pitchFamily="34" charset="0"/>
                          <a:ea typeface="Times New Roman"/>
                          <a:cs typeface="Arial"/>
                        </a:rPr>
                        <a:t>By Whom</a:t>
                      </a:r>
                      <a:endParaRPr lang="en-GB" sz="3600" b="1" dirty="0">
                        <a:solidFill>
                          <a:srgbClr val="FFFF00"/>
                        </a:solidFill>
                        <a:effectLst>
                          <a:outerShdw blurRad="38100" dist="38100" dir="2700000" algn="tl">
                            <a:srgbClr val="000000">
                              <a:alpha val="43137"/>
                            </a:srgbClr>
                          </a:outerShdw>
                        </a:effectLst>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79E2A"/>
                    </a:solidFill>
                  </a:tcPr>
                </a:tc>
                <a:tc>
                  <a:txBody>
                    <a:bodyPr/>
                    <a:lstStyle/>
                    <a:p>
                      <a:pPr>
                        <a:spcAft>
                          <a:spcPts val="0"/>
                        </a:spcAft>
                        <a:tabLst>
                          <a:tab pos="2637155" algn="ctr"/>
                          <a:tab pos="5274310" algn="r"/>
                        </a:tabLst>
                      </a:pPr>
                      <a:r>
                        <a:rPr lang="en-GB" sz="3600" b="1" i="1" dirty="0">
                          <a:solidFill>
                            <a:srgbClr val="FFFF00"/>
                          </a:solidFill>
                          <a:effectLst>
                            <a:outerShdw blurRad="38100" dist="38100" dir="2700000" algn="tl">
                              <a:srgbClr val="000000">
                                <a:alpha val="43137"/>
                              </a:srgbClr>
                            </a:outerShdw>
                          </a:effectLst>
                          <a:latin typeface="Calibri" pitchFamily="34" charset="0"/>
                          <a:ea typeface="Times New Roman"/>
                          <a:cs typeface="Arial"/>
                        </a:rPr>
                        <a:t>When</a:t>
                      </a:r>
                      <a:endParaRPr lang="en-GB" sz="3600" b="1" dirty="0">
                        <a:solidFill>
                          <a:srgbClr val="FFFF00"/>
                        </a:solidFill>
                        <a:effectLst>
                          <a:outerShdw blurRad="38100" dist="38100" dir="2700000" algn="tl">
                            <a:srgbClr val="000000">
                              <a:alpha val="43137"/>
                            </a:srgbClr>
                          </a:outerShdw>
                        </a:effectLst>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79E2A"/>
                    </a:solidFill>
                  </a:tcPr>
                </a:tc>
              </a:tr>
              <a:tr h="504156">
                <a:tc>
                  <a:txBody>
                    <a:bodyPr/>
                    <a:lstStyle/>
                    <a:p>
                      <a:pPr marL="457200">
                        <a:spcAft>
                          <a:spcPts val="0"/>
                        </a:spcAft>
                        <a:tabLst>
                          <a:tab pos="2637155" algn="ctr"/>
                          <a:tab pos="5274310" algn="r"/>
                        </a:tabLst>
                      </a:pPr>
                      <a:r>
                        <a:rPr lang="en-GB" sz="3600" dirty="0">
                          <a:solidFill>
                            <a:schemeClr val="tx1"/>
                          </a:solidFill>
                          <a:latin typeface="Calibri" pitchFamily="34" charset="0"/>
                          <a:ea typeface="Times New Roman"/>
                          <a:cs typeface="Arial"/>
                        </a:rPr>
                        <a:t>Processing game products (curing skins etc)</a:t>
                      </a:r>
                      <a:endParaRPr lang="en-GB" sz="3600" dirty="0">
                        <a:solidFill>
                          <a:schemeClr val="tx1"/>
                        </a:solidFill>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CDE74"/>
                    </a:solidFill>
                  </a:tcPr>
                </a:tc>
                <a:tc>
                  <a:txBody>
                    <a:bodyPr/>
                    <a:lstStyle/>
                    <a:p>
                      <a:pPr>
                        <a:spcAft>
                          <a:spcPts val="0"/>
                        </a:spcAft>
                        <a:tabLst>
                          <a:tab pos="2637155" algn="ctr"/>
                          <a:tab pos="5274310" algn="r"/>
                        </a:tabLst>
                      </a:pPr>
                      <a:endParaRPr lang="en-GB" sz="3600" dirty="0">
                        <a:latin typeface="Calibri" pitchFamily="34" charset="0"/>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E696"/>
                    </a:solidFill>
                  </a:tcPr>
                </a:tc>
                <a:tc>
                  <a:txBody>
                    <a:bodyPr/>
                    <a:lstStyle/>
                    <a:p>
                      <a:pPr marL="457200">
                        <a:spcAft>
                          <a:spcPts val="0"/>
                        </a:spcAft>
                        <a:tabLst>
                          <a:tab pos="2637155" algn="ctr"/>
                          <a:tab pos="5274310" algn="r"/>
                        </a:tabLst>
                      </a:pPr>
                      <a:endParaRPr lang="en-GB" sz="3600" dirty="0">
                        <a:latin typeface="Calibri" pitchFamily="34" charset="0"/>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FF2CA"/>
                    </a:solidFill>
                  </a:tcPr>
                </a:tc>
              </a:tr>
              <a:tr h="252078">
                <a:tc>
                  <a:txBody>
                    <a:bodyPr/>
                    <a:lstStyle/>
                    <a:p>
                      <a:pPr marL="457200">
                        <a:spcAft>
                          <a:spcPts val="0"/>
                        </a:spcAft>
                        <a:tabLst>
                          <a:tab pos="2637155" algn="ctr"/>
                          <a:tab pos="5274310" algn="r"/>
                        </a:tabLst>
                      </a:pPr>
                      <a:r>
                        <a:rPr lang="en-GB" sz="3600" dirty="0">
                          <a:solidFill>
                            <a:schemeClr val="tx1"/>
                          </a:solidFill>
                          <a:latin typeface="Calibri" pitchFamily="34" charset="0"/>
                          <a:ea typeface="Times New Roman"/>
                          <a:cs typeface="Arial"/>
                        </a:rPr>
                        <a:t>Own-use hunting </a:t>
                      </a:r>
                      <a:endParaRPr lang="en-GB" sz="3600" dirty="0">
                        <a:solidFill>
                          <a:schemeClr val="tx1"/>
                        </a:solidFill>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CDE74"/>
                    </a:solidFill>
                  </a:tcPr>
                </a:tc>
                <a:tc>
                  <a:txBody>
                    <a:bodyPr/>
                    <a:lstStyle/>
                    <a:p>
                      <a:pPr>
                        <a:spcAft>
                          <a:spcPts val="0"/>
                        </a:spcAft>
                        <a:tabLst>
                          <a:tab pos="2637155" algn="ctr"/>
                          <a:tab pos="5274310" algn="r"/>
                        </a:tabLst>
                      </a:pPr>
                      <a:r>
                        <a:rPr lang="en-US" sz="3600" dirty="0" smtClean="0">
                          <a:latin typeface="Calibri" pitchFamily="34" charset="0"/>
                          <a:ea typeface="Times New Roman"/>
                          <a:cs typeface="Arial"/>
                        </a:rPr>
                        <a:t>IRDNC</a:t>
                      </a:r>
                      <a:endParaRPr lang="en-GB" sz="3600" dirty="0">
                        <a:latin typeface="Calibri" pitchFamily="34" charset="0"/>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E696"/>
                    </a:solidFill>
                  </a:tcPr>
                </a:tc>
                <a:tc>
                  <a:txBody>
                    <a:bodyPr/>
                    <a:lstStyle/>
                    <a:p>
                      <a:pPr>
                        <a:spcAft>
                          <a:spcPts val="0"/>
                        </a:spcAft>
                        <a:tabLst>
                          <a:tab pos="2637155" algn="ctr"/>
                          <a:tab pos="5274310" algn="r"/>
                        </a:tabLst>
                      </a:pPr>
                      <a:endParaRPr lang="en-GB" sz="3600" dirty="0">
                        <a:latin typeface="Calibri" pitchFamily="34" charset="0"/>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FF2CA"/>
                    </a:solidFill>
                  </a:tcPr>
                </a:tc>
              </a:tr>
            </a:tbl>
          </a:graphicData>
        </a:graphic>
      </p:graphicFrame>
      <p:graphicFrame>
        <p:nvGraphicFramePr>
          <p:cNvPr id="20" name="Table 19"/>
          <p:cNvGraphicFramePr>
            <a:graphicFrameLocks noGrp="1"/>
          </p:cNvGraphicFramePr>
          <p:nvPr/>
        </p:nvGraphicFramePr>
        <p:xfrm>
          <a:off x="990600" y="37414200"/>
          <a:ext cx="9610728" cy="5455920"/>
        </p:xfrm>
        <a:graphic>
          <a:graphicData uri="http://schemas.openxmlformats.org/drawingml/2006/table">
            <a:tbl>
              <a:tblPr>
                <a:tableStyleId>{306799F8-075E-4A3A-A7F6-7FBC6576F1A4}</a:tableStyleId>
              </a:tblPr>
              <a:tblGrid>
                <a:gridCol w="2362200"/>
                <a:gridCol w="2057400"/>
                <a:gridCol w="2057400"/>
                <a:gridCol w="3133728"/>
              </a:tblGrid>
              <a:tr h="0">
                <a:tc rowSpan="2">
                  <a:txBody>
                    <a:bodyPr/>
                    <a:lstStyle/>
                    <a:p>
                      <a:pPr algn="ctr">
                        <a:spcAft>
                          <a:spcPts val="0"/>
                        </a:spcAft>
                      </a:pPr>
                      <a:r>
                        <a:rPr lang="en-GB" sz="3000" b="1" dirty="0">
                          <a:solidFill>
                            <a:schemeClr val="tx1"/>
                          </a:solidFill>
                          <a:effectLst/>
                          <a:latin typeface="Calibri" pitchFamily="34" charset="0"/>
                        </a:rPr>
                        <a:t>Species</a:t>
                      </a:r>
                      <a:endParaRPr lang="en-GB" sz="3000" b="1" dirty="0">
                        <a:solidFill>
                          <a:schemeClr val="tx1"/>
                        </a:solidFill>
                        <a:effectLst/>
                        <a:latin typeface="Calibri" pitchFamily="34" charset="0"/>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rowSpan="2">
                  <a:txBody>
                    <a:bodyPr/>
                    <a:lstStyle/>
                    <a:p>
                      <a:pPr algn="ctr">
                        <a:spcAft>
                          <a:spcPts val="0"/>
                        </a:spcAft>
                      </a:pPr>
                      <a:r>
                        <a:rPr lang="en-GB" sz="3000" b="1" dirty="0">
                          <a:solidFill>
                            <a:schemeClr val="tx1"/>
                          </a:solidFill>
                          <a:effectLst/>
                          <a:latin typeface="Calibri" pitchFamily="34" charset="0"/>
                        </a:rPr>
                        <a:t>Present Population</a:t>
                      </a:r>
                      <a:endParaRPr lang="en-GB" sz="3000" b="1" dirty="0">
                        <a:solidFill>
                          <a:schemeClr val="tx1"/>
                        </a:solidFill>
                        <a:effectLst/>
                        <a:latin typeface="Calibri" pitchFamily="34" charset="0"/>
                        <a:ea typeface="Times New Roman"/>
                        <a:cs typeface="Times New Roman"/>
                      </a:endParaRPr>
                    </a:p>
                  </a:txBody>
                  <a:tcPr marL="68580" marR="68580" marT="0" marB="0" anchor="ctr">
                    <a:lnT w="12700" cap="flat" cmpd="sng" algn="ctr">
                      <a:solidFill>
                        <a:schemeClr val="tx1"/>
                      </a:solidFill>
                      <a:prstDash val="solid"/>
                      <a:round/>
                      <a:headEnd type="none" w="med" len="med"/>
                      <a:tailEnd type="none" w="med" len="med"/>
                    </a:lnT>
                  </a:tcPr>
                </a:tc>
                <a:tc rowSpan="2">
                  <a:txBody>
                    <a:bodyPr/>
                    <a:lstStyle/>
                    <a:p>
                      <a:pPr algn="ctr">
                        <a:spcAft>
                          <a:spcPts val="0"/>
                        </a:spcAft>
                      </a:pPr>
                      <a:r>
                        <a:rPr lang="en-GB" sz="3000" b="1" dirty="0">
                          <a:solidFill>
                            <a:schemeClr val="tx1"/>
                          </a:solidFill>
                          <a:effectLst/>
                          <a:latin typeface="Calibri" pitchFamily="34" charset="0"/>
                        </a:rPr>
                        <a:t>Desired Population</a:t>
                      </a:r>
                      <a:endParaRPr lang="en-GB" sz="3000" b="1" dirty="0">
                        <a:solidFill>
                          <a:schemeClr val="tx1"/>
                        </a:solidFill>
                        <a:effectLst/>
                        <a:latin typeface="Calibri" pitchFamily="34" charset="0"/>
                        <a:ea typeface="Times New Roman"/>
                        <a:cs typeface="Times New Roman"/>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n-GB" sz="3000" b="1" dirty="0">
                          <a:solidFill>
                            <a:schemeClr val="tx1"/>
                          </a:solidFill>
                          <a:effectLst/>
                          <a:latin typeface="Calibri" pitchFamily="34" charset="0"/>
                        </a:rPr>
                        <a:t>Density index for desired population</a:t>
                      </a:r>
                      <a:endParaRPr lang="en-GB" sz="3000" b="1" dirty="0">
                        <a:solidFill>
                          <a:schemeClr val="tx1"/>
                        </a:solidFill>
                        <a:effectLst/>
                        <a:latin typeface="Calibri" pitchFamily="34" charset="0"/>
                        <a:ea typeface="Times New Roman"/>
                        <a:cs typeface="Times New Roman"/>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0">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a:spcAft>
                          <a:spcPts val="0"/>
                        </a:spcAft>
                      </a:pPr>
                      <a:r>
                        <a:rPr lang="en-GB" sz="2800" b="0" dirty="0" smtClean="0">
                          <a:solidFill>
                            <a:schemeClr val="tx1"/>
                          </a:solidFill>
                          <a:effectLst/>
                          <a:latin typeface="Calibri" pitchFamily="34" charset="0"/>
                        </a:rPr>
                        <a:t>(no/5000ha farm)</a:t>
                      </a:r>
                      <a:endParaRPr lang="en-GB" sz="2800" b="0" dirty="0">
                        <a:solidFill>
                          <a:schemeClr val="tx1"/>
                        </a:solidFill>
                        <a:effectLst/>
                        <a:latin typeface="Calibri" pitchFamily="34" charset="0"/>
                        <a:ea typeface="Times New Roman"/>
                        <a:cs typeface="Times New Roman"/>
                      </a:endParaRPr>
                    </a:p>
                  </a:txBody>
                  <a:tcPr marL="68580" marR="68580" marT="0" marB="0">
                    <a:lnR w="12700" cap="flat" cmpd="sng" algn="ctr">
                      <a:solidFill>
                        <a:schemeClr val="tx1"/>
                      </a:solidFill>
                      <a:prstDash val="solid"/>
                      <a:round/>
                      <a:headEnd type="none" w="med" len="med"/>
                      <a:tailEnd type="none" w="med" len="med"/>
                    </a:lnR>
                  </a:tcPr>
                </a:tc>
              </a:tr>
              <a:tr h="180340">
                <a:tc>
                  <a:txBody>
                    <a:bodyPr/>
                    <a:lstStyle/>
                    <a:p>
                      <a:pPr marL="108000" algn="l">
                        <a:spcAft>
                          <a:spcPts val="0"/>
                        </a:spcAft>
                      </a:pPr>
                      <a:r>
                        <a:rPr lang="en-GB" sz="3000" dirty="0">
                          <a:solidFill>
                            <a:schemeClr val="tx1"/>
                          </a:solidFill>
                          <a:latin typeface="Calibri" pitchFamily="34" charset="0"/>
                        </a:rPr>
                        <a:t>Elephant</a:t>
                      </a:r>
                      <a:endParaRPr lang="en-GB" sz="3000" dirty="0">
                        <a:solidFill>
                          <a:schemeClr val="tx1"/>
                        </a:solidFill>
                        <a:latin typeface="Calibri" pitchFamily="34" charset="0"/>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fontAlgn="auto">
                        <a:spcAft>
                          <a:spcPts val="0"/>
                        </a:spcAft>
                      </a:pPr>
                      <a:r>
                        <a:rPr lang="en-GB" sz="3000">
                          <a:solidFill>
                            <a:schemeClr val="tx1"/>
                          </a:solidFill>
                          <a:latin typeface="Calibri" pitchFamily="34" charset="0"/>
                        </a:rPr>
                        <a:t>20</a:t>
                      </a:r>
                      <a:endParaRPr lang="en-GB" sz="3000" b="1">
                        <a:solidFill>
                          <a:schemeClr val="tx1"/>
                        </a:solidFill>
                        <a:latin typeface="Calibri" pitchFamily="34" charset="0"/>
                        <a:ea typeface="Times New Roman"/>
                        <a:cs typeface="Times New Roman"/>
                      </a:endParaRPr>
                    </a:p>
                  </a:txBody>
                  <a:tcPr marL="68580" marR="68580" marT="0" marB="0" anchor="ctr"/>
                </a:tc>
                <a:tc>
                  <a:txBody>
                    <a:bodyPr/>
                    <a:lstStyle/>
                    <a:p>
                      <a:pPr algn="ctr">
                        <a:spcAft>
                          <a:spcPts val="0"/>
                        </a:spcAft>
                      </a:pPr>
                      <a:r>
                        <a:rPr lang="en-GB" sz="3000">
                          <a:solidFill>
                            <a:schemeClr val="tx1"/>
                          </a:solidFill>
                          <a:latin typeface="Calibri" pitchFamily="34" charset="0"/>
                        </a:rPr>
                        <a:t>25</a:t>
                      </a:r>
                      <a:endParaRPr lang="en-GB" sz="3000">
                        <a:solidFill>
                          <a:schemeClr val="tx1"/>
                        </a:solidFill>
                        <a:latin typeface="Calibri" pitchFamily="34" charset="0"/>
                        <a:ea typeface="Times New Roman"/>
                        <a:cs typeface="Times New Roman"/>
                      </a:endParaRPr>
                    </a:p>
                  </a:txBody>
                  <a:tcPr marL="68580" marR="68580" marT="0" marB="0" anchor="ctr"/>
                </a:tc>
                <a:tc>
                  <a:txBody>
                    <a:bodyPr/>
                    <a:lstStyle/>
                    <a:p>
                      <a:pPr algn="ctr">
                        <a:spcAft>
                          <a:spcPts val="0"/>
                        </a:spcAft>
                      </a:pPr>
                      <a:r>
                        <a:rPr lang="en-GB" sz="3000">
                          <a:solidFill>
                            <a:schemeClr val="tx1"/>
                          </a:solidFill>
                          <a:latin typeface="Calibri" pitchFamily="34" charset="0"/>
                        </a:rPr>
                        <a:t>1/2</a:t>
                      </a:r>
                      <a:endParaRPr lang="en-GB" sz="3000">
                        <a:solidFill>
                          <a:schemeClr val="tx1"/>
                        </a:solidFill>
                        <a:latin typeface="Calibri" pitchFamily="34" charset="0"/>
                        <a:ea typeface="Times New Roman"/>
                        <a:cs typeface="Times New Roman"/>
                      </a:endParaRPr>
                    </a:p>
                  </a:txBody>
                  <a:tcPr marL="68580" marR="68580" marT="0" marB="0" anchor="ctr">
                    <a:lnR w="12700" cap="flat" cmpd="sng" algn="ctr">
                      <a:solidFill>
                        <a:schemeClr val="tx1"/>
                      </a:solidFill>
                      <a:prstDash val="solid"/>
                      <a:round/>
                      <a:headEnd type="none" w="med" len="med"/>
                      <a:tailEnd type="none" w="med" len="med"/>
                    </a:lnR>
                  </a:tcPr>
                </a:tc>
              </a:tr>
              <a:tr h="180340">
                <a:tc>
                  <a:txBody>
                    <a:bodyPr/>
                    <a:lstStyle/>
                    <a:p>
                      <a:pPr marL="108000" algn="l">
                        <a:spcAft>
                          <a:spcPts val="0"/>
                        </a:spcAft>
                      </a:pPr>
                      <a:r>
                        <a:rPr lang="en-GB" sz="3000" dirty="0">
                          <a:solidFill>
                            <a:schemeClr val="tx1"/>
                          </a:solidFill>
                          <a:latin typeface="Calibri" pitchFamily="34" charset="0"/>
                        </a:rPr>
                        <a:t>Rhino</a:t>
                      </a:r>
                      <a:endParaRPr lang="en-GB" sz="3000" dirty="0">
                        <a:solidFill>
                          <a:schemeClr val="tx1"/>
                        </a:solidFill>
                        <a:latin typeface="Calibri" pitchFamily="34" charset="0"/>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spcAft>
                          <a:spcPts val="0"/>
                        </a:spcAft>
                      </a:pPr>
                      <a:r>
                        <a:rPr lang="en-GB" sz="3000">
                          <a:solidFill>
                            <a:schemeClr val="tx1"/>
                          </a:solidFill>
                          <a:latin typeface="Calibri" pitchFamily="34" charset="0"/>
                        </a:rPr>
                        <a:t>0</a:t>
                      </a:r>
                      <a:endParaRPr lang="en-GB" sz="3000">
                        <a:solidFill>
                          <a:schemeClr val="tx1"/>
                        </a:solidFill>
                        <a:latin typeface="Calibri" pitchFamily="34" charset="0"/>
                        <a:ea typeface="Times New Roman"/>
                        <a:cs typeface="Times New Roman"/>
                      </a:endParaRPr>
                    </a:p>
                  </a:txBody>
                  <a:tcPr marL="68580" marR="68580" marT="0" marB="0" anchor="ctr"/>
                </a:tc>
                <a:tc>
                  <a:txBody>
                    <a:bodyPr/>
                    <a:lstStyle/>
                    <a:p>
                      <a:pPr algn="ctr">
                        <a:spcAft>
                          <a:spcPts val="0"/>
                        </a:spcAft>
                      </a:pPr>
                      <a:r>
                        <a:rPr lang="en-GB" sz="3000">
                          <a:solidFill>
                            <a:schemeClr val="tx1"/>
                          </a:solidFill>
                          <a:latin typeface="Calibri" pitchFamily="34" charset="0"/>
                        </a:rPr>
                        <a:t>16</a:t>
                      </a:r>
                      <a:endParaRPr lang="en-GB" sz="3000">
                        <a:solidFill>
                          <a:schemeClr val="tx1"/>
                        </a:solidFill>
                        <a:latin typeface="Calibri" pitchFamily="34" charset="0"/>
                        <a:ea typeface="Times New Roman"/>
                        <a:cs typeface="Times New Roman"/>
                      </a:endParaRPr>
                    </a:p>
                  </a:txBody>
                  <a:tcPr marL="68580" marR="68580" marT="0" marB="0" anchor="ctr"/>
                </a:tc>
                <a:tc>
                  <a:txBody>
                    <a:bodyPr/>
                    <a:lstStyle/>
                    <a:p>
                      <a:pPr algn="ctr">
                        <a:spcAft>
                          <a:spcPts val="0"/>
                        </a:spcAft>
                      </a:pPr>
                      <a:r>
                        <a:rPr lang="en-GB" sz="3000">
                          <a:solidFill>
                            <a:schemeClr val="tx1"/>
                          </a:solidFill>
                          <a:latin typeface="Calibri" pitchFamily="34" charset="0"/>
                        </a:rPr>
                        <a:t>1/3</a:t>
                      </a:r>
                      <a:endParaRPr lang="en-GB" sz="3000">
                        <a:solidFill>
                          <a:schemeClr val="tx1"/>
                        </a:solidFill>
                        <a:latin typeface="Calibri" pitchFamily="34" charset="0"/>
                        <a:ea typeface="Times New Roman"/>
                        <a:cs typeface="Times New Roman"/>
                      </a:endParaRPr>
                    </a:p>
                  </a:txBody>
                  <a:tcPr marL="68580" marR="68580" marT="0" marB="0" anchor="ctr">
                    <a:lnR w="12700" cap="flat" cmpd="sng" algn="ctr">
                      <a:solidFill>
                        <a:schemeClr val="tx1"/>
                      </a:solidFill>
                      <a:prstDash val="solid"/>
                      <a:round/>
                      <a:headEnd type="none" w="med" len="med"/>
                      <a:tailEnd type="none" w="med" len="med"/>
                    </a:lnR>
                  </a:tcPr>
                </a:tc>
              </a:tr>
              <a:tr h="180340">
                <a:tc>
                  <a:txBody>
                    <a:bodyPr/>
                    <a:lstStyle/>
                    <a:p>
                      <a:pPr marL="108000" algn="l">
                        <a:spcAft>
                          <a:spcPts val="0"/>
                        </a:spcAft>
                      </a:pPr>
                      <a:r>
                        <a:rPr lang="en-GB" sz="3000" dirty="0">
                          <a:solidFill>
                            <a:schemeClr val="tx1"/>
                          </a:solidFill>
                          <a:latin typeface="Calibri" pitchFamily="34" charset="0"/>
                        </a:rPr>
                        <a:t>Springbok</a:t>
                      </a:r>
                      <a:endParaRPr lang="en-GB" sz="3000" dirty="0">
                        <a:solidFill>
                          <a:schemeClr val="tx1"/>
                        </a:solidFill>
                        <a:latin typeface="Calibri" pitchFamily="34" charset="0"/>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spcAft>
                          <a:spcPts val="0"/>
                        </a:spcAft>
                      </a:pPr>
                      <a:r>
                        <a:rPr lang="en-GB" sz="3000" dirty="0">
                          <a:solidFill>
                            <a:schemeClr val="tx1"/>
                          </a:solidFill>
                          <a:latin typeface="Calibri" pitchFamily="34" charset="0"/>
                        </a:rPr>
                        <a:t>4000</a:t>
                      </a:r>
                      <a:endParaRPr lang="en-GB" sz="3000" dirty="0">
                        <a:solidFill>
                          <a:schemeClr val="tx1"/>
                        </a:solidFill>
                        <a:latin typeface="Calibri" pitchFamily="34" charset="0"/>
                        <a:ea typeface="Times New Roman"/>
                        <a:cs typeface="Times New Roman"/>
                      </a:endParaRPr>
                    </a:p>
                  </a:txBody>
                  <a:tcPr marL="68580" marR="68580" marT="0" marB="0" anchor="ctr"/>
                </a:tc>
                <a:tc>
                  <a:txBody>
                    <a:bodyPr/>
                    <a:lstStyle/>
                    <a:p>
                      <a:pPr algn="ctr">
                        <a:spcAft>
                          <a:spcPts val="0"/>
                        </a:spcAft>
                      </a:pPr>
                      <a:r>
                        <a:rPr lang="en-GB" sz="3000">
                          <a:solidFill>
                            <a:schemeClr val="tx1"/>
                          </a:solidFill>
                          <a:latin typeface="Calibri" pitchFamily="34" charset="0"/>
                        </a:rPr>
                        <a:t>5000</a:t>
                      </a:r>
                      <a:endParaRPr lang="en-GB" sz="3000">
                        <a:solidFill>
                          <a:schemeClr val="tx1"/>
                        </a:solidFill>
                        <a:latin typeface="Calibri" pitchFamily="34" charset="0"/>
                        <a:ea typeface="Times New Roman"/>
                        <a:cs typeface="Times New Roman"/>
                      </a:endParaRPr>
                    </a:p>
                  </a:txBody>
                  <a:tcPr marL="68580" marR="68580" marT="0" marB="0" anchor="ctr"/>
                </a:tc>
                <a:tc>
                  <a:txBody>
                    <a:bodyPr/>
                    <a:lstStyle/>
                    <a:p>
                      <a:pPr algn="ctr">
                        <a:spcAft>
                          <a:spcPts val="0"/>
                        </a:spcAft>
                      </a:pPr>
                      <a:r>
                        <a:rPr lang="en-GB" sz="3000">
                          <a:solidFill>
                            <a:schemeClr val="tx1"/>
                          </a:solidFill>
                          <a:latin typeface="Calibri" pitchFamily="34" charset="0"/>
                        </a:rPr>
                        <a:t>100</a:t>
                      </a:r>
                      <a:endParaRPr lang="en-GB" sz="3000">
                        <a:solidFill>
                          <a:schemeClr val="tx1"/>
                        </a:solidFill>
                        <a:latin typeface="Calibri" pitchFamily="34" charset="0"/>
                        <a:ea typeface="Times New Roman"/>
                        <a:cs typeface="Times New Roman"/>
                      </a:endParaRPr>
                    </a:p>
                  </a:txBody>
                  <a:tcPr marL="68580" marR="68580" marT="0" marB="0" anchor="ctr">
                    <a:lnR w="12700" cap="flat" cmpd="sng" algn="ctr">
                      <a:solidFill>
                        <a:schemeClr val="tx1"/>
                      </a:solidFill>
                      <a:prstDash val="solid"/>
                      <a:round/>
                      <a:headEnd type="none" w="med" len="med"/>
                      <a:tailEnd type="none" w="med" len="med"/>
                    </a:lnR>
                  </a:tcPr>
                </a:tc>
              </a:tr>
              <a:tr h="180340">
                <a:tc>
                  <a:txBody>
                    <a:bodyPr/>
                    <a:lstStyle/>
                    <a:p>
                      <a:pPr marL="108000" algn="l">
                        <a:spcAft>
                          <a:spcPts val="0"/>
                        </a:spcAft>
                      </a:pPr>
                      <a:r>
                        <a:rPr lang="en-GB" sz="3000" dirty="0">
                          <a:solidFill>
                            <a:schemeClr val="tx1"/>
                          </a:solidFill>
                          <a:latin typeface="Calibri" pitchFamily="34" charset="0"/>
                        </a:rPr>
                        <a:t>Gemsbok</a:t>
                      </a:r>
                      <a:endParaRPr lang="en-GB" sz="3000" dirty="0">
                        <a:solidFill>
                          <a:schemeClr val="tx1"/>
                        </a:solidFill>
                        <a:latin typeface="Calibri" pitchFamily="34" charset="0"/>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spcAft>
                          <a:spcPts val="0"/>
                        </a:spcAft>
                      </a:pPr>
                      <a:r>
                        <a:rPr lang="en-GB" sz="3000" dirty="0">
                          <a:solidFill>
                            <a:schemeClr val="tx1"/>
                          </a:solidFill>
                          <a:latin typeface="Calibri" pitchFamily="34" charset="0"/>
                        </a:rPr>
                        <a:t>3300</a:t>
                      </a:r>
                      <a:endParaRPr lang="en-GB" sz="3000" dirty="0">
                        <a:solidFill>
                          <a:schemeClr val="tx1"/>
                        </a:solidFill>
                        <a:latin typeface="Calibri" pitchFamily="34" charset="0"/>
                        <a:ea typeface="Times New Roman"/>
                        <a:cs typeface="Times New Roman"/>
                      </a:endParaRPr>
                    </a:p>
                  </a:txBody>
                  <a:tcPr marL="68580" marR="68580" marT="0" marB="0" anchor="ctr"/>
                </a:tc>
                <a:tc>
                  <a:txBody>
                    <a:bodyPr/>
                    <a:lstStyle/>
                    <a:p>
                      <a:pPr algn="ctr">
                        <a:spcAft>
                          <a:spcPts val="0"/>
                        </a:spcAft>
                      </a:pPr>
                      <a:r>
                        <a:rPr lang="en-GB" sz="3000" dirty="0">
                          <a:solidFill>
                            <a:schemeClr val="tx1"/>
                          </a:solidFill>
                          <a:latin typeface="Calibri" pitchFamily="34" charset="0"/>
                        </a:rPr>
                        <a:t>2000</a:t>
                      </a:r>
                      <a:endParaRPr lang="en-GB" sz="3000" dirty="0">
                        <a:solidFill>
                          <a:schemeClr val="tx1"/>
                        </a:solidFill>
                        <a:latin typeface="Calibri" pitchFamily="34" charset="0"/>
                        <a:ea typeface="Times New Roman"/>
                        <a:cs typeface="Times New Roman"/>
                      </a:endParaRPr>
                    </a:p>
                  </a:txBody>
                  <a:tcPr marL="68580" marR="68580" marT="0" marB="0" anchor="ctr"/>
                </a:tc>
                <a:tc>
                  <a:txBody>
                    <a:bodyPr/>
                    <a:lstStyle/>
                    <a:p>
                      <a:pPr algn="ctr">
                        <a:spcAft>
                          <a:spcPts val="0"/>
                        </a:spcAft>
                      </a:pPr>
                      <a:r>
                        <a:rPr lang="en-GB" sz="3000">
                          <a:solidFill>
                            <a:schemeClr val="tx1"/>
                          </a:solidFill>
                          <a:latin typeface="Calibri" pitchFamily="34" charset="0"/>
                        </a:rPr>
                        <a:t>40</a:t>
                      </a:r>
                      <a:endParaRPr lang="en-GB" sz="3000">
                        <a:solidFill>
                          <a:schemeClr val="tx1"/>
                        </a:solidFill>
                        <a:latin typeface="Calibri" pitchFamily="34" charset="0"/>
                        <a:ea typeface="Times New Roman"/>
                        <a:cs typeface="Times New Roman"/>
                      </a:endParaRPr>
                    </a:p>
                  </a:txBody>
                  <a:tcPr marL="68580" marR="68580" marT="0" marB="0" anchor="ctr">
                    <a:lnR w="12700" cap="flat" cmpd="sng" algn="ctr">
                      <a:solidFill>
                        <a:schemeClr val="tx1"/>
                      </a:solidFill>
                      <a:prstDash val="solid"/>
                      <a:round/>
                      <a:headEnd type="none" w="med" len="med"/>
                      <a:tailEnd type="none" w="med" len="med"/>
                    </a:lnR>
                  </a:tcPr>
                </a:tc>
              </a:tr>
              <a:tr h="180340">
                <a:tc>
                  <a:txBody>
                    <a:bodyPr/>
                    <a:lstStyle/>
                    <a:p>
                      <a:pPr marL="108000" algn="l">
                        <a:spcAft>
                          <a:spcPts val="0"/>
                        </a:spcAft>
                      </a:pPr>
                      <a:r>
                        <a:rPr lang="en-GB" sz="3000" dirty="0">
                          <a:solidFill>
                            <a:schemeClr val="tx1"/>
                          </a:solidFill>
                          <a:latin typeface="Calibri" pitchFamily="34" charset="0"/>
                        </a:rPr>
                        <a:t>Zebra (Hart.)</a:t>
                      </a:r>
                      <a:endParaRPr lang="en-GB" sz="3000" dirty="0">
                        <a:solidFill>
                          <a:schemeClr val="tx1"/>
                        </a:solidFill>
                        <a:latin typeface="Calibri" pitchFamily="34" charset="0"/>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spcAft>
                          <a:spcPts val="0"/>
                        </a:spcAft>
                      </a:pPr>
                      <a:r>
                        <a:rPr lang="en-GB" sz="3000">
                          <a:solidFill>
                            <a:schemeClr val="tx1"/>
                          </a:solidFill>
                          <a:latin typeface="Calibri" pitchFamily="34" charset="0"/>
                        </a:rPr>
                        <a:t>200</a:t>
                      </a:r>
                      <a:endParaRPr lang="en-GB" sz="3000">
                        <a:solidFill>
                          <a:schemeClr val="tx1"/>
                        </a:solidFill>
                        <a:latin typeface="Calibri" pitchFamily="34" charset="0"/>
                        <a:ea typeface="Times New Roman"/>
                        <a:cs typeface="Times New Roman"/>
                      </a:endParaRPr>
                    </a:p>
                  </a:txBody>
                  <a:tcPr marL="68580" marR="68580" marT="0" marB="0" anchor="ctr"/>
                </a:tc>
                <a:tc>
                  <a:txBody>
                    <a:bodyPr/>
                    <a:lstStyle/>
                    <a:p>
                      <a:pPr algn="ctr">
                        <a:spcAft>
                          <a:spcPts val="0"/>
                        </a:spcAft>
                      </a:pPr>
                      <a:r>
                        <a:rPr lang="en-GB" sz="3000" dirty="0">
                          <a:solidFill>
                            <a:schemeClr val="tx1"/>
                          </a:solidFill>
                          <a:latin typeface="Calibri" pitchFamily="34" charset="0"/>
                        </a:rPr>
                        <a:t>650</a:t>
                      </a:r>
                      <a:endParaRPr lang="en-GB" sz="3000" dirty="0">
                        <a:solidFill>
                          <a:schemeClr val="tx1"/>
                        </a:solidFill>
                        <a:latin typeface="Calibri" pitchFamily="34" charset="0"/>
                        <a:ea typeface="Times New Roman"/>
                        <a:cs typeface="Times New Roman"/>
                      </a:endParaRPr>
                    </a:p>
                  </a:txBody>
                  <a:tcPr marL="68580" marR="68580" marT="0" marB="0" anchor="ctr"/>
                </a:tc>
                <a:tc>
                  <a:txBody>
                    <a:bodyPr/>
                    <a:lstStyle/>
                    <a:p>
                      <a:pPr algn="ctr">
                        <a:spcAft>
                          <a:spcPts val="0"/>
                        </a:spcAft>
                      </a:pPr>
                      <a:r>
                        <a:rPr lang="en-GB" sz="3000">
                          <a:solidFill>
                            <a:schemeClr val="tx1"/>
                          </a:solidFill>
                          <a:latin typeface="Calibri" pitchFamily="34" charset="0"/>
                        </a:rPr>
                        <a:t>13</a:t>
                      </a:r>
                      <a:endParaRPr lang="en-GB" sz="3000">
                        <a:solidFill>
                          <a:schemeClr val="tx1"/>
                        </a:solidFill>
                        <a:latin typeface="Calibri" pitchFamily="34" charset="0"/>
                        <a:ea typeface="Times New Roman"/>
                        <a:cs typeface="Times New Roman"/>
                      </a:endParaRPr>
                    </a:p>
                  </a:txBody>
                  <a:tcPr marL="68580" marR="68580" marT="0" marB="0" anchor="ctr">
                    <a:lnR w="12700" cap="flat" cmpd="sng" algn="ctr">
                      <a:solidFill>
                        <a:schemeClr val="tx1"/>
                      </a:solidFill>
                      <a:prstDash val="solid"/>
                      <a:round/>
                      <a:headEnd type="none" w="med" len="med"/>
                      <a:tailEnd type="none" w="med" len="med"/>
                    </a:lnR>
                  </a:tcPr>
                </a:tc>
              </a:tr>
              <a:tr h="180340">
                <a:tc>
                  <a:txBody>
                    <a:bodyPr/>
                    <a:lstStyle/>
                    <a:p>
                      <a:pPr marL="108000" algn="l">
                        <a:spcAft>
                          <a:spcPts val="0"/>
                        </a:spcAft>
                      </a:pPr>
                      <a:r>
                        <a:rPr lang="en-GB" sz="3000" dirty="0">
                          <a:solidFill>
                            <a:schemeClr val="tx1"/>
                          </a:solidFill>
                          <a:latin typeface="Calibri" pitchFamily="34" charset="0"/>
                        </a:rPr>
                        <a:t>Steenbok</a:t>
                      </a:r>
                      <a:endParaRPr lang="en-GB" sz="3000" dirty="0">
                        <a:solidFill>
                          <a:schemeClr val="tx1"/>
                        </a:solidFill>
                        <a:latin typeface="Calibri" pitchFamily="34" charset="0"/>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spcAft>
                          <a:spcPts val="0"/>
                        </a:spcAft>
                      </a:pPr>
                      <a:r>
                        <a:rPr lang="en-GB" sz="3000">
                          <a:solidFill>
                            <a:schemeClr val="tx1"/>
                          </a:solidFill>
                          <a:latin typeface="Calibri" pitchFamily="34" charset="0"/>
                        </a:rPr>
                        <a:t>60</a:t>
                      </a:r>
                      <a:endParaRPr lang="en-GB" sz="3000">
                        <a:solidFill>
                          <a:schemeClr val="tx1"/>
                        </a:solidFill>
                        <a:latin typeface="Calibri" pitchFamily="34" charset="0"/>
                        <a:ea typeface="Times New Roman"/>
                        <a:cs typeface="Times New Roman"/>
                      </a:endParaRPr>
                    </a:p>
                  </a:txBody>
                  <a:tcPr marL="68580" marR="68580" marT="0" marB="0" anchor="ctr"/>
                </a:tc>
                <a:tc>
                  <a:txBody>
                    <a:bodyPr/>
                    <a:lstStyle/>
                    <a:p>
                      <a:pPr algn="ctr">
                        <a:spcAft>
                          <a:spcPts val="0"/>
                        </a:spcAft>
                      </a:pPr>
                      <a:r>
                        <a:rPr lang="en-GB" sz="3000" dirty="0">
                          <a:solidFill>
                            <a:schemeClr val="tx1"/>
                          </a:solidFill>
                          <a:latin typeface="Calibri" pitchFamily="34" charset="0"/>
                        </a:rPr>
                        <a:t>500</a:t>
                      </a:r>
                      <a:endParaRPr lang="en-GB" sz="3000" dirty="0">
                        <a:solidFill>
                          <a:schemeClr val="tx1"/>
                        </a:solidFill>
                        <a:latin typeface="Calibri" pitchFamily="34" charset="0"/>
                        <a:ea typeface="Times New Roman"/>
                        <a:cs typeface="Times New Roman"/>
                      </a:endParaRPr>
                    </a:p>
                  </a:txBody>
                  <a:tcPr marL="68580" marR="68580" marT="0" marB="0" anchor="ctr"/>
                </a:tc>
                <a:tc>
                  <a:txBody>
                    <a:bodyPr/>
                    <a:lstStyle/>
                    <a:p>
                      <a:pPr algn="ctr">
                        <a:spcAft>
                          <a:spcPts val="0"/>
                        </a:spcAft>
                      </a:pPr>
                      <a:r>
                        <a:rPr lang="en-GB" sz="3000">
                          <a:solidFill>
                            <a:schemeClr val="tx1"/>
                          </a:solidFill>
                          <a:latin typeface="Calibri" pitchFamily="34" charset="0"/>
                        </a:rPr>
                        <a:t>10</a:t>
                      </a:r>
                      <a:endParaRPr lang="en-GB" sz="3000">
                        <a:solidFill>
                          <a:schemeClr val="tx1"/>
                        </a:solidFill>
                        <a:latin typeface="Calibri" pitchFamily="34" charset="0"/>
                        <a:ea typeface="Times New Roman"/>
                        <a:cs typeface="Times New Roman"/>
                      </a:endParaRPr>
                    </a:p>
                  </a:txBody>
                  <a:tcPr marL="68580" marR="68580" marT="0" marB="0" anchor="ctr">
                    <a:lnR w="12700" cap="flat" cmpd="sng" algn="ctr">
                      <a:solidFill>
                        <a:schemeClr val="tx1"/>
                      </a:solidFill>
                      <a:prstDash val="solid"/>
                      <a:round/>
                      <a:headEnd type="none" w="med" len="med"/>
                      <a:tailEnd type="none" w="med" len="med"/>
                    </a:lnR>
                  </a:tcPr>
                </a:tc>
              </a:tr>
              <a:tr h="180340">
                <a:tc>
                  <a:txBody>
                    <a:bodyPr/>
                    <a:lstStyle/>
                    <a:p>
                      <a:pPr marL="108000" algn="l">
                        <a:spcAft>
                          <a:spcPts val="0"/>
                        </a:spcAft>
                      </a:pPr>
                      <a:r>
                        <a:rPr lang="en-GB" sz="3000" dirty="0">
                          <a:solidFill>
                            <a:schemeClr val="tx1"/>
                          </a:solidFill>
                          <a:latin typeface="Calibri" pitchFamily="34" charset="0"/>
                        </a:rPr>
                        <a:t>Ostrich</a:t>
                      </a:r>
                      <a:endParaRPr lang="en-GB" sz="3000" dirty="0">
                        <a:solidFill>
                          <a:schemeClr val="tx1"/>
                        </a:solidFill>
                        <a:latin typeface="Calibri" pitchFamily="34" charset="0"/>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spcAft>
                          <a:spcPts val="0"/>
                        </a:spcAft>
                      </a:pPr>
                      <a:r>
                        <a:rPr lang="en-GB" sz="3000">
                          <a:solidFill>
                            <a:schemeClr val="tx1"/>
                          </a:solidFill>
                          <a:latin typeface="Calibri" pitchFamily="34" charset="0"/>
                        </a:rPr>
                        <a:t>400</a:t>
                      </a:r>
                      <a:endParaRPr lang="en-GB" sz="3000">
                        <a:solidFill>
                          <a:schemeClr val="tx1"/>
                        </a:solidFill>
                        <a:latin typeface="Calibri" pitchFamily="34" charset="0"/>
                        <a:ea typeface="Times New Roman"/>
                        <a:cs typeface="Times New Roman"/>
                      </a:endParaRPr>
                    </a:p>
                  </a:txBody>
                  <a:tcPr marL="68580" marR="68580" marT="0" marB="0" anchor="ctr"/>
                </a:tc>
                <a:tc>
                  <a:txBody>
                    <a:bodyPr/>
                    <a:lstStyle/>
                    <a:p>
                      <a:pPr algn="ctr">
                        <a:spcAft>
                          <a:spcPts val="0"/>
                        </a:spcAft>
                      </a:pPr>
                      <a:r>
                        <a:rPr lang="en-GB" sz="3000" dirty="0">
                          <a:solidFill>
                            <a:schemeClr val="tx1"/>
                          </a:solidFill>
                          <a:latin typeface="Calibri" pitchFamily="34" charset="0"/>
                        </a:rPr>
                        <a:t>650</a:t>
                      </a:r>
                      <a:endParaRPr lang="en-GB" sz="3000" dirty="0">
                        <a:solidFill>
                          <a:schemeClr val="tx1"/>
                        </a:solidFill>
                        <a:latin typeface="Calibri" pitchFamily="34" charset="0"/>
                        <a:ea typeface="Times New Roman"/>
                        <a:cs typeface="Times New Roman"/>
                      </a:endParaRPr>
                    </a:p>
                  </a:txBody>
                  <a:tcPr marL="68580" marR="68580" marT="0" marB="0" anchor="ctr"/>
                </a:tc>
                <a:tc>
                  <a:txBody>
                    <a:bodyPr/>
                    <a:lstStyle/>
                    <a:p>
                      <a:pPr algn="ctr">
                        <a:spcAft>
                          <a:spcPts val="0"/>
                        </a:spcAft>
                      </a:pPr>
                      <a:r>
                        <a:rPr lang="en-GB" sz="3000" dirty="0">
                          <a:solidFill>
                            <a:schemeClr val="tx1"/>
                          </a:solidFill>
                          <a:latin typeface="Calibri" pitchFamily="34" charset="0"/>
                        </a:rPr>
                        <a:t>13</a:t>
                      </a:r>
                      <a:endParaRPr lang="en-GB" sz="3000" dirty="0">
                        <a:solidFill>
                          <a:schemeClr val="tx1"/>
                        </a:solidFill>
                        <a:latin typeface="Calibri" pitchFamily="34" charset="0"/>
                        <a:ea typeface="Times New Roman"/>
                        <a:cs typeface="Times New Roman"/>
                      </a:endParaRPr>
                    </a:p>
                  </a:txBody>
                  <a:tcPr marL="68580" marR="68580" marT="0" marB="0" anchor="ctr">
                    <a:lnR w="12700" cap="flat" cmpd="sng" algn="ctr">
                      <a:solidFill>
                        <a:schemeClr val="tx1"/>
                      </a:solidFill>
                      <a:prstDash val="solid"/>
                      <a:round/>
                      <a:headEnd type="none" w="med" len="med"/>
                      <a:tailEnd type="none" w="med" len="med"/>
                    </a:lnR>
                  </a:tcPr>
                </a:tc>
              </a:tr>
              <a:tr h="180340">
                <a:tc>
                  <a:txBody>
                    <a:bodyPr/>
                    <a:lstStyle/>
                    <a:p>
                      <a:pPr marL="108000" algn="l">
                        <a:spcAft>
                          <a:spcPts val="0"/>
                        </a:spcAft>
                      </a:pPr>
                      <a:r>
                        <a:rPr lang="en-GB" sz="3000" dirty="0">
                          <a:solidFill>
                            <a:schemeClr val="tx1"/>
                          </a:solidFill>
                          <a:latin typeface="Calibri" pitchFamily="34" charset="0"/>
                        </a:rPr>
                        <a:t>Giraffe</a:t>
                      </a:r>
                      <a:endParaRPr lang="en-GB" sz="3000" dirty="0">
                        <a:solidFill>
                          <a:schemeClr val="tx1"/>
                        </a:solidFill>
                        <a:latin typeface="Calibri" pitchFamily="34" charset="0"/>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spcAft>
                          <a:spcPts val="0"/>
                        </a:spcAft>
                      </a:pPr>
                      <a:r>
                        <a:rPr lang="en-GB" sz="3000">
                          <a:solidFill>
                            <a:schemeClr val="tx1"/>
                          </a:solidFill>
                          <a:latin typeface="Calibri" pitchFamily="34" charset="0"/>
                        </a:rPr>
                        <a:t>90</a:t>
                      </a:r>
                      <a:endParaRPr lang="en-GB" sz="3000">
                        <a:solidFill>
                          <a:schemeClr val="tx1"/>
                        </a:solidFill>
                        <a:latin typeface="Calibri" pitchFamily="34" charset="0"/>
                        <a:ea typeface="Times New Roman"/>
                        <a:cs typeface="Times New Roman"/>
                      </a:endParaRPr>
                    </a:p>
                  </a:txBody>
                  <a:tcPr marL="68580" marR="68580" marT="0" marB="0" anchor="ctr"/>
                </a:tc>
                <a:tc>
                  <a:txBody>
                    <a:bodyPr/>
                    <a:lstStyle/>
                    <a:p>
                      <a:pPr algn="ctr">
                        <a:spcAft>
                          <a:spcPts val="0"/>
                        </a:spcAft>
                      </a:pPr>
                      <a:r>
                        <a:rPr lang="en-GB" sz="3000">
                          <a:solidFill>
                            <a:schemeClr val="tx1"/>
                          </a:solidFill>
                          <a:latin typeface="Calibri" pitchFamily="34" charset="0"/>
                        </a:rPr>
                        <a:t>50</a:t>
                      </a:r>
                      <a:endParaRPr lang="en-GB" sz="3000">
                        <a:solidFill>
                          <a:schemeClr val="tx1"/>
                        </a:solidFill>
                        <a:latin typeface="Calibri" pitchFamily="34" charset="0"/>
                        <a:ea typeface="Times New Roman"/>
                        <a:cs typeface="Times New Roman"/>
                      </a:endParaRPr>
                    </a:p>
                  </a:txBody>
                  <a:tcPr marL="68580" marR="68580" marT="0" marB="0" anchor="ctr"/>
                </a:tc>
                <a:tc>
                  <a:txBody>
                    <a:bodyPr/>
                    <a:lstStyle/>
                    <a:p>
                      <a:pPr algn="ctr">
                        <a:spcAft>
                          <a:spcPts val="0"/>
                        </a:spcAft>
                      </a:pPr>
                      <a:r>
                        <a:rPr lang="en-GB" sz="3000" dirty="0">
                          <a:solidFill>
                            <a:schemeClr val="tx1"/>
                          </a:solidFill>
                          <a:latin typeface="Calibri" pitchFamily="34" charset="0"/>
                        </a:rPr>
                        <a:t>1</a:t>
                      </a:r>
                      <a:endParaRPr lang="en-GB" sz="3000" dirty="0">
                        <a:solidFill>
                          <a:schemeClr val="tx1"/>
                        </a:solidFill>
                        <a:latin typeface="Calibri" pitchFamily="34" charset="0"/>
                        <a:ea typeface="Times New Roman"/>
                        <a:cs typeface="Times New Roman"/>
                      </a:endParaRPr>
                    </a:p>
                  </a:txBody>
                  <a:tcPr marL="68580" marR="68580" marT="0" marB="0" anchor="ctr">
                    <a:lnR w="12700" cap="flat" cmpd="sng" algn="ctr">
                      <a:solidFill>
                        <a:schemeClr val="tx1"/>
                      </a:solidFill>
                      <a:prstDash val="solid"/>
                      <a:round/>
                      <a:headEnd type="none" w="med" len="med"/>
                      <a:tailEnd type="none" w="med" len="med"/>
                    </a:lnR>
                  </a:tcPr>
                </a:tc>
              </a:tr>
              <a:tr h="180340">
                <a:tc>
                  <a:txBody>
                    <a:bodyPr/>
                    <a:lstStyle/>
                    <a:p>
                      <a:pPr marL="108000" algn="l">
                        <a:spcAft>
                          <a:spcPts val="0"/>
                        </a:spcAft>
                      </a:pPr>
                      <a:r>
                        <a:rPr lang="en-GB" sz="3000" dirty="0">
                          <a:solidFill>
                            <a:schemeClr val="tx1"/>
                          </a:solidFill>
                          <a:latin typeface="Calibri" pitchFamily="34" charset="0"/>
                        </a:rPr>
                        <a:t>Klipspringer</a:t>
                      </a:r>
                      <a:endParaRPr lang="en-GB" sz="3000" dirty="0">
                        <a:solidFill>
                          <a:schemeClr val="tx1"/>
                        </a:solidFill>
                        <a:latin typeface="Calibri" pitchFamily="34" charset="0"/>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spcAft>
                          <a:spcPts val="0"/>
                        </a:spcAft>
                      </a:pPr>
                      <a:r>
                        <a:rPr lang="en-GB" sz="3000">
                          <a:solidFill>
                            <a:schemeClr val="tx1"/>
                          </a:solidFill>
                          <a:latin typeface="Calibri" pitchFamily="34" charset="0"/>
                        </a:rPr>
                        <a:t>20</a:t>
                      </a:r>
                      <a:endParaRPr lang="en-GB" sz="3000">
                        <a:solidFill>
                          <a:schemeClr val="tx1"/>
                        </a:solidFill>
                        <a:latin typeface="Calibri" pitchFamily="34" charset="0"/>
                        <a:ea typeface="Times New Roman"/>
                        <a:cs typeface="Times New Roman"/>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ctr">
                        <a:spcAft>
                          <a:spcPts val="0"/>
                        </a:spcAft>
                      </a:pPr>
                      <a:r>
                        <a:rPr lang="en-GB" sz="3000">
                          <a:solidFill>
                            <a:schemeClr val="tx1"/>
                          </a:solidFill>
                          <a:latin typeface="Calibri" pitchFamily="34" charset="0"/>
                        </a:rPr>
                        <a:t>100</a:t>
                      </a:r>
                      <a:endParaRPr lang="en-GB" sz="3000">
                        <a:solidFill>
                          <a:schemeClr val="tx1"/>
                        </a:solidFill>
                        <a:latin typeface="Calibri" pitchFamily="34" charset="0"/>
                        <a:ea typeface="Times New Roman"/>
                        <a:cs typeface="Times New Roman"/>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ctr">
                        <a:spcAft>
                          <a:spcPts val="0"/>
                        </a:spcAft>
                      </a:pPr>
                      <a:r>
                        <a:rPr lang="en-GB" sz="3000" dirty="0">
                          <a:solidFill>
                            <a:schemeClr val="tx1"/>
                          </a:solidFill>
                          <a:latin typeface="Calibri" pitchFamily="34" charset="0"/>
                        </a:rPr>
                        <a:t>2</a:t>
                      </a:r>
                      <a:endParaRPr lang="en-GB" sz="3000" dirty="0">
                        <a:solidFill>
                          <a:schemeClr val="tx1"/>
                        </a:solidFill>
                        <a:latin typeface="Calibri" pitchFamily="34" charset="0"/>
                        <a:ea typeface="Times New Roman"/>
                        <a:cs typeface="Times New Roman"/>
                      </a:endParaRPr>
                    </a:p>
                  </a:txBody>
                  <a:tcPr marL="68580" marR="6858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11417</TotalTime>
  <Words>853</Words>
  <Application>Microsoft PowerPoint</Application>
  <PresentationFormat>Custom</PresentationFormat>
  <Paragraphs>296</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Slide 1</vt:lpstr>
    </vt:vector>
  </TitlesOfParts>
  <Company>wwf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Gibson</dc:creator>
  <cp:lastModifiedBy>D Gibson</cp:lastModifiedBy>
  <cp:revision>470</cp:revision>
  <dcterms:created xsi:type="dcterms:W3CDTF">2001-07-02T13:28:48Z</dcterms:created>
  <dcterms:modified xsi:type="dcterms:W3CDTF">2011-01-03T10:36:04Z</dcterms:modified>
</cp:coreProperties>
</file>