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4" y="1537449"/>
            <a:ext cx="7826281" cy="1627093"/>
          </a:xfrm>
          <a:ln w="31750">
            <a:solidFill>
              <a:schemeClr val="bg1"/>
            </a:solidFill>
          </a:ln>
        </p:spPr>
        <p:txBody>
          <a:bodyPr rtlCol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05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4" y="3218331"/>
            <a:ext cx="7826281" cy="860611"/>
          </a:xfrm>
        </p:spPr>
        <p:txBody>
          <a:bodyPr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225"/>
              </a:spcBef>
              <a:buFont typeface="Wingdings 2" pitchFamily="18" charset="2"/>
              <a:buNone/>
              <a:defRPr sz="135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9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9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6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0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6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>
          <a:xfrm>
            <a:off x="280989" y="533400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126" y="990600"/>
            <a:ext cx="7000875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sz="1350">
              <a:latin typeface="Times New Roman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1" y="1431288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41350" y="609600"/>
            <a:ext cx="7856538" cy="731838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280989" y="0"/>
            <a:ext cx="8558212" cy="457200"/>
          </a:xfrm>
        </p:spPr>
        <p:txBody>
          <a:bodyPr anchor="b"/>
          <a:lstStyle>
            <a:lvl1pPr>
              <a:buNone/>
              <a:defRPr sz="1350"/>
            </a:lvl1pPr>
            <a:lvl5pPr marL="1159669" marR="0" indent="-2119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 2" pitchFamily="-112" charset="2"/>
              <a:buChar char="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5346"/>
            <a:ext cx="762000" cy="293117"/>
          </a:xfrm>
        </p:spPr>
        <p:txBody>
          <a:bodyPr/>
          <a:lstStyle>
            <a:lvl1pPr algn="l"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>
          <a:xfrm>
            <a:off x="280989" y="533400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126" y="990600"/>
            <a:ext cx="7000875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sz="1350">
              <a:latin typeface="Times New Roman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1" y="1431288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41350" y="609600"/>
            <a:ext cx="7856538" cy="731838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280989" y="0"/>
            <a:ext cx="8558212" cy="457200"/>
          </a:xfrm>
        </p:spPr>
        <p:txBody>
          <a:bodyPr anchor="b"/>
          <a:lstStyle>
            <a:lvl1pPr>
              <a:buNone/>
              <a:defRPr sz="1350"/>
            </a:lvl1pPr>
            <a:lvl5pPr marL="1159669" marR="0" indent="-2119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 2" pitchFamily="-112" charset="2"/>
              <a:buChar char="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5346"/>
            <a:ext cx="762000" cy="293117"/>
          </a:xfrm>
        </p:spPr>
        <p:txBody>
          <a:bodyPr/>
          <a:lstStyle>
            <a:lvl1pPr algn="l"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244408" y="6392864"/>
            <a:ext cx="762000" cy="365125"/>
          </a:xfrm>
          <a:prstGeom prst="rect">
            <a:avLst/>
          </a:prstGeom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BFBFBF"/>
                </a:solidFill>
                <a:latin typeface="Times New Roman" pitchFamily="-10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27FF6F-4E8F-4A71-855F-8FAA0C83A5F0}" type="slidenum">
              <a:rPr lang="en-GB" sz="825" smtClean="0"/>
              <a:pPr/>
              <a:t>‹#›</a:t>
            </a:fld>
            <a:endParaRPr lang="en-GB" sz="8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350" y="107949"/>
            <a:ext cx="7856538" cy="73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1" y="1109664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5"/>
            <a:ext cx="7856538" cy="1470025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3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05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81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16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2"/>
            <a:ext cx="3749040" cy="4651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2"/>
            <a:ext cx="3749040" cy="4651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2"/>
            <a:ext cx="3749040" cy="3889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2"/>
            <a:ext cx="3749040" cy="3889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6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7296" y="6401857"/>
            <a:ext cx="198941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9135" y="6392863"/>
            <a:ext cx="241873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92864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1938" indent="-261938" algn="l" rtl="0" eaLnBrk="1" fontAlgn="base" hangingPunct="1">
        <a:spcBef>
          <a:spcPts val="1500"/>
        </a:spcBef>
        <a:spcAft>
          <a:spcPct val="0"/>
        </a:spcAft>
        <a:buFont typeface="Wingdings 2" pitchFamily="-106" charset="2"/>
        <a:buChar char=""/>
        <a:defRPr sz="1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14350" indent="-252413" algn="l" rtl="0" eaLnBrk="1" fontAlgn="base" hangingPunct="1">
        <a:spcBef>
          <a:spcPts val="450"/>
        </a:spcBef>
        <a:spcAft>
          <a:spcPct val="0"/>
        </a:spcAft>
        <a:buClr>
          <a:srgbClr val="A6A6A6"/>
        </a:buClr>
        <a:buFont typeface="Wingdings 2" pitchFamily="-106" charset="2"/>
        <a:buChar char=""/>
        <a:defRPr sz="165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26281" indent="-211931" algn="l" rtl="0" eaLnBrk="1" fontAlgn="base" hangingPunct="1">
        <a:spcBef>
          <a:spcPts val="450"/>
        </a:spcBef>
        <a:spcAft>
          <a:spcPct val="0"/>
        </a:spcAft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947738" indent="-221456" algn="l" rtl="0" eaLnBrk="1" fontAlgn="base" hangingPunct="1">
        <a:spcBef>
          <a:spcPts val="450"/>
        </a:spcBef>
        <a:spcAft>
          <a:spcPct val="0"/>
        </a:spcAft>
        <a:buClr>
          <a:srgbClr val="A6A6A6"/>
        </a:buClr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159669" indent="-211931" algn="l" rtl="0" eaLnBrk="1" fontAlgn="base" hangingPunct="1">
        <a:spcBef>
          <a:spcPts val="450"/>
        </a:spcBef>
        <a:spcAft>
          <a:spcPct val="0"/>
        </a:spcAft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cnredlist.org/details/219/0" TargetMode="External"/><Relationship Id="rId4" Type="http://schemas.openxmlformats.org/officeDocument/2006/relationships/hyperlink" Target="http://www.iucnredlist.org/details/15642/0" TargetMode="External"/><Relationship Id="rId5" Type="http://schemas.openxmlformats.org/officeDocument/2006/relationships/hyperlink" Target="http://www.iucnredlist.org/details/3753/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ucnredlist.org/details/3847/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Serval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err="1"/>
              <a:t>Leptailurus</a:t>
            </a:r>
            <a:r>
              <a:rPr lang="en-GB" i="1" dirty="0"/>
              <a:t> serval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38" y="72333"/>
            <a:ext cx="2803081" cy="927061"/>
          </a:xfrm>
          <a:prstGeom prst="rect">
            <a:avLst/>
          </a:prstGeom>
        </p:spPr>
      </p:pic>
      <p:pic>
        <p:nvPicPr>
          <p:cNvPr id="6" name="Picture 5" descr="E:\Logo\nce-new-green(on-white)_300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168" y="72333"/>
            <a:ext cx="1524628" cy="801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138113" y="72333"/>
            <a:ext cx="1041400" cy="1015253"/>
            <a:chOff x="190919" y="0"/>
            <a:chExt cx="1041400" cy="1015253"/>
          </a:xfrm>
        </p:grpSpPr>
        <p:sp>
          <p:nvSpPr>
            <p:cNvPr id="8" name="Rectangle 7"/>
            <p:cNvSpPr/>
            <p:nvPr/>
          </p:nvSpPr>
          <p:spPr>
            <a:xfrm>
              <a:off x="190919" y="0"/>
              <a:ext cx="984738" cy="1015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://www.sasscal.org/images/logos/GRN2_Logo_210.gif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94" t="10145" r="14493" b="19565"/>
            <a:stretch/>
          </p:blipFill>
          <p:spPr bwMode="auto">
            <a:xfrm>
              <a:off x="190919" y="0"/>
              <a:ext cx="1041400" cy="990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5" y="3164540"/>
            <a:ext cx="4561952" cy="314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928527" y="5946789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© </a:t>
            </a:r>
            <a:r>
              <a:rPr lang="de-DE" sz="800" dirty="0" smtClean="0"/>
              <a:t>P. Meier</a:t>
            </a:r>
            <a:endParaRPr lang="en-US" sz="800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 bwMode="auto">
          <a:xfrm>
            <a:off x="452201" y="6262342"/>
            <a:ext cx="7826281" cy="4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Font typeface="Wingdings 2" pitchFamily="18" charset="2"/>
              <a:buNone/>
              <a:defRPr sz="135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342900" indent="0" algn="ctr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A6A6A6"/>
              </a:buClr>
              <a:buFont typeface="Wingdings 2" pitchFamily="-106" charset="2"/>
              <a:buNone/>
              <a:defRPr sz="165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68580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 2" pitchFamily="-106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028700" indent="0" algn="ctr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A6A6A6"/>
              </a:buClr>
              <a:buFont typeface="Wingdings 2" pitchFamily="-106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1371600" indent="0" algn="ctr" rtl="0" eaLnBrk="1" fontAlgn="base" hangingPunct="1">
              <a:spcBef>
                <a:spcPts val="450"/>
              </a:spcBef>
              <a:spcAft>
                <a:spcPct val="0"/>
              </a:spcAft>
              <a:buFont typeface="Wingdings 2" pitchFamily="-106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Species status assessment compiled by Stéphanie Périquet &amp; Gabriela Fleury (CCF) &amp; IZW</a:t>
            </a:r>
          </a:p>
          <a:p>
            <a:r>
              <a:rPr lang="en-GB" sz="1200" dirty="0" smtClean="0"/>
              <a:t>Symposium on Red Data status of carnivores in Namibia (8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to 10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November 2017)</a:t>
            </a:r>
          </a:p>
        </p:txBody>
      </p:sp>
    </p:spTree>
    <p:extLst>
      <p:ext uri="{BB962C8B-B14F-4D97-AF65-F5344CB8AC3E}">
        <p14:creationId xmlns:p14="http://schemas.microsoft.com/office/powerpoint/2010/main" val="1845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assessment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IUCN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01" y="1447800"/>
            <a:ext cx="6559610" cy="4638675"/>
          </a:xfrm>
        </p:spPr>
      </p:pic>
      <p:sp>
        <p:nvSpPr>
          <p:cNvPr id="6" name="TextBox 5"/>
          <p:cNvSpPr txBox="1"/>
          <p:nvPr/>
        </p:nvSpPr>
        <p:spPr>
          <a:xfrm>
            <a:off x="1399281" y="4280598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assessment: 2015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LC since 1996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8757" y="6192837"/>
            <a:ext cx="3579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Population trend: </a:t>
            </a:r>
            <a:r>
              <a:rPr lang="en-US" sz="2400" b="1" dirty="0" smtClean="0"/>
              <a:t>STABLE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79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Southern Africa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IUCN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01" y="1447800"/>
            <a:ext cx="6559610" cy="4638675"/>
          </a:xfrm>
        </p:spPr>
      </p:pic>
    </p:spTree>
    <p:extLst>
      <p:ext uri="{BB962C8B-B14F-4D97-AF65-F5344CB8AC3E}">
        <p14:creationId xmlns:p14="http://schemas.microsoft.com/office/powerpoint/2010/main" val="1557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Namibia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</a:t>
            </a:r>
            <a:r>
              <a:rPr lang="en-GB" dirty="0" smtClean="0"/>
              <a:t>		Namibia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46" y="1493838"/>
            <a:ext cx="6559610" cy="4638675"/>
          </a:xfrm>
        </p:spPr>
      </p:pic>
      <p:sp>
        <p:nvSpPr>
          <p:cNvPr id="9" name="TextBox 8"/>
          <p:cNvSpPr txBox="1"/>
          <p:nvPr/>
        </p:nvSpPr>
        <p:spPr>
          <a:xfrm>
            <a:off x="5756857" y="4208070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</a:t>
            </a:r>
            <a:r>
              <a:rPr lang="en-US" smtClean="0">
                <a:solidFill>
                  <a:schemeClr val="bg1"/>
                </a:solidFill>
              </a:rPr>
              <a:t>from  CCF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78701" y="1340443"/>
            <a:ext cx="7881329" cy="5517557"/>
            <a:chOff x="1278701" y="1340443"/>
            <a:chExt cx="7881329" cy="5517557"/>
          </a:xfrm>
        </p:grpSpPr>
        <p:sp>
          <p:nvSpPr>
            <p:cNvPr id="8" name="TextBox 7"/>
            <p:cNvSpPr txBox="1"/>
            <p:nvPr/>
          </p:nvSpPr>
          <p:spPr>
            <a:xfrm>
              <a:off x="7707388" y="6596390"/>
              <a:ext cx="14526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(Stratford </a:t>
              </a:r>
              <a:r>
                <a:rPr lang="en-US" sz="1100" i="1" dirty="0" smtClean="0"/>
                <a:t>at al., </a:t>
              </a:r>
              <a:r>
                <a:rPr lang="en-US" sz="1100" dirty="0" smtClean="0"/>
                <a:t>2016)</a:t>
              </a:r>
              <a:endParaRPr lang="en-US" sz="11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701" y="1340443"/>
              <a:ext cx="6413500" cy="521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2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Namibia </a:t>
            </a:r>
            <a:r>
              <a:rPr lang="en-GB" sz="2000" dirty="0" smtClean="0"/>
              <a:t>Edwards </a:t>
            </a:r>
            <a:r>
              <a:rPr lang="en-GB" sz="2000" i="1" dirty="0" smtClean="0"/>
              <a:t>et al. </a:t>
            </a:r>
            <a:r>
              <a:rPr lang="en-GB" sz="2000" dirty="0" smtClean="0"/>
              <a:t>(in prep)</a:t>
            </a:r>
            <a:endParaRPr lang="en-GB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	</a:t>
            </a:r>
            <a:r>
              <a:rPr lang="en-GB" dirty="0" smtClean="0"/>
              <a:t>	Namibia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9" name="Picture 8" descr="New serv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7707" y="1311294"/>
            <a:ext cx="5623824" cy="4583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458" y="5925004"/>
            <a:ext cx="91537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Modelled serval distribution for Namibia based on Edwards </a:t>
            </a:r>
            <a:r>
              <a:rPr lang="en-US" sz="1400" i="1" dirty="0"/>
              <a:t>et al </a:t>
            </a:r>
            <a:r>
              <a:rPr lang="en-US" sz="1400" dirty="0"/>
              <a:t>(in </a:t>
            </a:r>
            <a:r>
              <a:rPr lang="en-US" sz="1400" dirty="0" smtClean="0"/>
              <a:t>prep) </a:t>
            </a:r>
            <a:r>
              <a:rPr lang="en-US" sz="1400" dirty="0"/>
              <a:t>using camera trap data from the MET, the IZW and the Kwando Carnivore Project and confirmed serval sightings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The map has been obtained with the software </a:t>
            </a:r>
            <a:r>
              <a:rPr lang="en-US" sz="1400" dirty="0" smtClean="0"/>
              <a:t>MAXENT. </a:t>
            </a:r>
            <a:r>
              <a:rPr lang="en-US" sz="1400" dirty="0"/>
              <a:t>This gives an idea of what could be done for each one for the carnivores datasets in </a:t>
            </a:r>
            <a:r>
              <a:rPr lang="en-US" sz="1400" dirty="0" smtClean="0"/>
              <a:t>Namibia.</a:t>
            </a:r>
            <a:endParaRPr lang="de-DE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43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</a:t>
            </a:r>
            <a:r>
              <a:rPr lang="en-GB" dirty="0" smtClean="0"/>
              <a:t>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</a:t>
            </a:r>
            <a:r>
              <a:rPr lang="en-GB" dirty="0" smtClean="0"/>
              <a:t>Threats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Indiscriminate </a:t>
            </a:r>
            <a:r>
              <a:rPr lang="en-US" dirty="0"/>
              <a:t>farmer removal of </a:t>
            </a:r>
            <a:r>
              <a:rPr lang="en-US" dirty="0" smtClean="0"/>
              <a:t>predators as they occasionally </a:t>
            </a:r>
            <a:r>
              <a:rPr lang="en-US" dirty="0"/>
              <a:t>prey upon poultry and young sheep and goats, but the problem is not considered </a:t>
            </a:r>
            <a:r>
              <a:rPr lang="en-US" dirty="0" smtClean="0"/>
              <a:t>severe. </a:t>
            </a:r>
            <a:endParaRPr lang="en-US" dirty="0"/>
          </a:p>
          <a:p>
            <a:r>
              <a:rPr lang="en-US" dirty="0" smtClean="0"/>
              <a:t>Major threat: wetland </a:t>
            </a:r>
            <a:r>
              <a:rPr lang="en-US" dirty="0"/>
              <a:t>habitat loss and </a:t>
            </a:r>
            <a:r>
              <a:rPr lang="en-US" dirty="0" smtClean="0"/>
              <a:t>degradation.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	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</a:t>
            </a:r>
            <a:r>
              <a:rPr lang="en-GB" dirty="0" smtClean="0"/>
              <a:t>Actions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Highlighting </a:t>
            </a:r>
            <a:r>
              <a:rPr lang="en-US" dirty="0"/>
              <a:t>the important role they can play in keeping rodent numbers down is critical for building farmer tolerance. </a:t>
            </a:r>
          </a:p>
          <a:p>
            <a:r>
              <a:rPr lang="en-US" dirty="0"/>
              <a:t>W</a:t>
            </a:r>
            <a:r>
              <a:rPr lang="en-US" dirty="0" smtClean="0"/>
              <a:t>etland </a:t>
            </a:r>
            <a:r>
              <a:rPr lang="en-US" dirty="0"/>
              <a:t>conservation is thought to be key to their </a:t>
            </a:r>
            <a:r>
              <a:rPr lang="en-US" dirty="0" smtClean="0"/>
              <a:t>conservation.  For </a:t>
            </a:r>
            <a:r>
              <a:rPr lang="en-US" dirty="0"/>
              <a:t>these reasons, it is vital to assess the species habitat requirements and to create an updated action plan for the species in Namibia.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9125" y="518327"/>
            <a:ext cx="7856538" cy="731838"/>
          </a:xfrm>
        </p:spPr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	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</a:t>
            </a:r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056459"/>
            <a:ext cx="7878763" cy="52703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 smtClean="0"/>
              <a:t>IUCN Red List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CCF (camera trapping)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Carnivore Tracker app (sightings)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Ingrid </a:t>
            </a:r>
            <a:r>
              <a:rPr lang="en-US" sz="900" smtClean="0"/>
              <a:t>Wiesle</a:t>
            </a:r>
            <a:r>
              <a:rPr lang="en-US" sz="900" dirty="0" smtClean="0"/>
              <a:t> (camera trapping + sightings)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IZW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Anderson, M. D.</a:t>
            </a:r>
            <a:r>
              <a:rPr lang="en-US" sz="900" dirty="0"/>
              <a:t> (2013). </a:t>
            </a:r>
            <a:r>
              <a:rPr lang="en-US" sz="900" dirty="0" err="1"/>
              <a:t>Proteles</a:t>
            </a:r>
            <a:r>
              <a:rPr lang="en-US" sz="900" dirty="0"/>
              <a:t> </a:t>
            </a:r>
            <a:r>
              <a:rPr lang="en-US" sz="900" dirty="0" err="1"/>
              <a:t>cristatus</a:t>
            </a:r>
            <a:r>
              <a:rPr lang="en-US" sz="900" dirty="0"/>
              <a:t>. In </a:t>
            </a:r>
            <a:r>
              <a:rPr lang="en-US" sz="900" i="1" dirty="0"/>
              <a:t>The Mammals of Africa. Volume V: Carnivores, Pangolins, Equids, Rhinoceroses</a:t>
            </a:r>
            <a:r>
              <a:rPr lang="en-US" sz="900" dirty="0"/>
              <a:t>, (ed. J. </a:t>
            </a:r>
            <a:r>
              <a:rPr lang="en-US" sz="900" dirty="0" err="1"/>
              <a:t>Kingdon</a:t>
            </a:r>
            <a:r>
              <a:rPr lang="en-US" sz="900" dirty="0"/>
              <a:t> and M. Hoffmann). Bloomsbury Publishing, London.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 err="1"/>
              <a:t>Avgan</a:t>
            </a:r>
            <a:r>
              <a:rPr lang="en-US" sz="900" cap="small" dirty="0"/>
              <a:t>, B., </a:t>
            </a:r>
            <a:r>
              <a:rPr lang="en-US" sz="900" cap="small" dirty="0" err="1"/>
              <a:t>Henschel</a:t>
            </a:r>
            <a:r>
              <a:rPr lang="en-US" sz="900" cap="small" dirty="0"/>
              <a:t>, P. &amp; </a:t>
            </a:r>
            <a:r>
              <a:rPr lang="en-US" sz="900" cap="small" dirty="0" err="1"/>
              <a:t>Ghoddousi</a:t>
            </a:r>
            <a:r>
              <a:rPr lang="en-US" sz="900" cap="small" dirty="0"/>
              <a:t>, A.</a:t>
            </a:r>
            <a:r>
              <a:rPr lang="en-US" sz="900" dirty="0"/>
              <a:t> (2016). Caracal caracal. The IUCN Red List of Threatened Species e.T3847A102424310, accessed on 12 Aug 2017, </a:t>
            </a:r>
            <a:r>
              <a:rPr lang="en-US" sz="900" u="sng" dirty="0">
                <a:hlinkClick r:id="rId2"/>
              </a:rPr>
              <a:t>http://</a:t>
            </a:r>
            <a:r>
              <a:rPr lang="en-US" sz="900" u="sng" dirty="0" smtClean="0">
                <a:hlinkClick r:id="rId2"/>
              </a:rPr>
              <a:t>www.iucnredlist.org/details/3847/0</a:t>
            </a:r>
            <a:endParaRPr lang="en-US" sz="900" u="sng" dirty="0" smtClean="0"/>
          </a:p>
          <a:p>
            <a:pPr>
              <a:spcBef>
                <a:spcPts val="0"/>
              </a:spcBef>
            </a:pPr>
            <a:r>
              <a:rPr lang="en-US" sz="900" dirty="0"/>
              <a:t>BALME, G.A., SLOTOW, R. and HUNTER, L.T.B. (2009). Impact of conservation interventions on the dynamics and persistence of a persecuted leopard (</a:t>
            </a:r>
            <a:r>
              <a:rPr lang="en-US" sz="900" i="1" dirty="0" err="1"/>
              <a:t>Panthera</a:t>
            </a:r>
            <a:r>
              <a:rPr lang="en-US" sz="900" i="1" dirty="0"/>
              <a:t> </a:t>
            </a:r>
            <a:r>
              <a:rPr lang="en-US" sz="900" i="1" dirty="0" err="1"/>
              <a:t>pardus</a:t>
            </a:r>
            <a:r>
              <a:rPr lang="en-US" sz="900" dirty="0"/>
              <a:t>) population. </a:t>
            </a:r>
            <a:r>
              <a:rPr lang="en-US" sz="900" i="1" dirty="0"/>
              <a:t>Biological Conservation</a:t>
            </a:r>
            <a:r>
              <a:rPr lang="en-US" sz="900" dirty="0"/>
              <a:t> 142(11): 2681-2690</a:t>
            </a:r>
            <a:r>
              <a:rPr lang="en-US" sz="900" dirty="0" smtClean="0"/>
              <a:t>.</a:t>
            </a:r>
            <a:endParaRPr lang="en-US" sz="900" dirty="0"/>
          </a:p>
          <a:p>
            <a:pPr defTabSz="914400">
              <a:spcBef>
                <a:spcPts val="0"/>
              </a:spcBef>
            </a:pPr>
            <a:r>
              <a:rPr lang="en-US" sz="900" cap="small" dirty="0" err="1"/>
              <a:t>Holekamp</a:t>
            </a:r>
            <a:r>
              <a:rPr lang="en-US" sz="900" cap="small" dirty="0"/>
              <a:t>, K. E. &amp; </a:t>
            </a:r>
            <a:r>
              <a:rPr lang="en-US" sz="900" cap="small" dirty="0" err="1"/>
              <a:t>Kolowski</a:t>
            </a:r>
            <a:r>
              <a:rPr lang="en-US" sz="900" cap="small" dirty="0"/>
              <a:t>, J. M.</a:t>
            </a:r>
            <a:r>
              <a:rPr lang="en-US" sz="900" dirty="0"/>
              <a:t> (2009). Family </a:t>
            </a:r>
            <a:r>
              <a:rPr lang="en-US" sz="900" dirty="0" err="1"/>
              <a:t>Hyaenidae</a:t>
            </a:r>
            <a:r>
              <a:rPr lang="en-US" sz="900" dirty="0"/>
              <a:t> (Hyenas). In </a:t>
            </a:r>
            <a:r>
              <a:rPr lang="en-US" sz="900" i="1" dirty="0"/>
              <a:t>Handbook of the Mammals of the World. Vol.1: Carnivores</a:t>
            </a:r>
            <a:r>
              <a:rPr lang="en-US" sz="900" dirty="0"/>
              <a:t>, pp. 234-260. Lynx </a:t>
            </a:r>
            <a:r>
              <a:rPr lang="en-US" sz="900" dirty="0" err="1"/>
              <a:t>Edicions</a:t>
            </a:r>
            <a:r>
              <a:rPr lang="en-US" sz="900" dirty="0"/>
              <a:t>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Durant, S. M., Mitchell, N., Groom, R. J., </a:t>
            </a:r>
            <a:r>
              <a:rPr lang="en-US" sz="900" cap="small" dirty="0" err="1"/>
              <a:t>Pettorelli</a:t>
            </a:r>
            <a:r>
              <a:rPr lang="en-US" sz="900" cap="small" dirty="0"/>
              <a:t>, N., </a:t>
            </a:r>
            <a:r>
              <a:rPr lang="en-US" sz="900" cap="small" dirty="0" err="1"/>
              <a:t>Ipavec</a:t>
            </a:r>
            <a:r>
              <a:rPr lang="en-US" sz="900" cap="small" dirty="0"/>
              <a:t>, A., Jacobson, A. P., Woodroffe, R., </a:t>
            </a:r>
            <a:r>
              <a:rPr lang="en-US" sz="900" cap="small" dirty="0" err="1"/>
              <a:t>Böhm</a:t>
            </a:r>
            <a:r>
              <a:rPr lang="en-US" sz="900" cap="small" dirty="0"/>
              <a:t>, M., Hunter, L. T. B., Becker, M. S., </a:t>
            </a:r>
            <a:r>
              <a:rPr lang="en-US" sz="900" cap="small" dirty="0" err="1"/>
              <a:t>Broekhuis</a:t>
            </a:r>
            <a:r>
              <a:rPr lang="en-US" sz="900" cap="small" dirty="0"/>
              <a:t>, F., Bashir, S., Andresen, L., </a:t>
            </a:r>
            <a:r>
              <a:rPr lang="en-US" sz="900" cap="small" dirty="0" err="1"/>
              <a:t>Aschenborn</a:t>
            </a:r>
            <a:r>
              <a:rPr lang="en-US" sz="900" cap="small" dirty="0"/>
              <a:t>, O., </a:t>
            </a:r>
            <a:r>
              <a:rPr lang="en-US" sz="900" cap="small" dirty="0" err="1"/>
              <a:t>Beddiaf</a:t>
            </a:r>
            <a:r>
              <a:rPr lang="en-US" sz="900" cap="small" dirty="0"/>
              <a:t>, M., </a:t>
            </a:r>
            <a:r>
              <a:rPr lang="en-US" sz="900" cap="small" dirty="0" err="1"/>
              <a:t>Belbachir</a:t>
            </a:r>
            <a:r>
              <a:rPr lang="en-US" sz="900" cap="small" dirty="0"/>
              <a:t>, F., </a:t>
            </a:r>
            <a:r>
              <a:rPr lang="en-US" sz="900" cap="small" dirty="0" err="1"/>
              <a:t>Belbachir-Bazi</a:t>
            </a:r>
            <a:r>
              <a:rPr lang="en-US" sz="900" cap="small" dirty="0"/>
              <a:t>, A., </a:t>
            </a:r>
            <a:r>
              <a:rPr lang="en-US" sz="900" cap="small" dirty="0" err="1"/>
              <a:t>Berbash</a:t>
            </a:r>
            <a:r>
              <a:rPr lang="en-US" sz="900" cap="small" dirty="0"/>
              <a:t>, A., </a:t>
            </a:r>
            <a:r>
              <a:rPr lang="en-US" sz="900" cap="small" dirty="0" err="1"/>
              <a:t>Brandao</a:t>
            </a:r>
            <a:r>
              <a:rPr lang="en-US" sz="900" cap="small" dirty="0"/>
              <a:t> de Matos Machado, I., </a:t>
            </a:r>
            <a:r>
              <a:rPr lang="en-US" sz="900" cap="small" dirty="0" err="1"/>
              <a:t>Breitenmoser</a:t>
            </a:r>
            <a:r>
              <a:rPr lang="en-US" sz="900" cap="small" dirty="0"/>
              <a:t>, C., </a:t>
            </a:r>
            <a:r>
              <a:rPr lang="en-US" sz="900" cap="small" dirty="0" err="1"/>
              <a:t>Chege</a:t>
            </a:r>
            <a:r>
              <a:rPr lang="en-US" sz="900" cap="small" dirty="0"/>
              <a:t>, M., </a:t>
            </a:r>
            <a:r>
              <a:rPr lang="en-US" sz="900" cap="small" dirty="0" err="1"/>
              <a:t>Cilliers</a:t>
            </a:r>
            <a:r>
              <a:rPr lang="en-US" sz="900" cap="small" dirty="0"/>
              <a:t>, D., Davies-</a:t>
            </a:r>
            <a:r>
              <a:rPr lang="en-US" sz="900" cap="small" dirty="0" err="1"/>
              <a:t>Mostert</a:t>
            </a:r>
            <a:r>
              <a:rPr lang="en-US" sz="900" cap="small" dirty="0"/>
              <a:t>, H. T., </a:t>
            </a:r>
            <a:r>
              <a:rPr lang="en-US" sz="900" cap="small" dirty="0" err="1"/>
              <a:t>Dickman</a:t>
            </a:r>
            <a:r>
              <a:rPr lang="en-US" sz="900" cap="small" dirty="0"/>
              <a:t>, A. J., Ezekiel, F., </a:t>
            </a:r>
            <a:r>
              <a:rPr lang="en-US" sz="900" cap="small" dirty="0" err="1"/>
              <a:t>Farhadinia</a:t>
            </a:r>
            <a:r>
              <a:rPr lang="en-US" sz="900" cap="small" dirty="0"/>
              <a:t>, M. S., Funston, P. J., </a:t>
            </a:r>
            <a:r>
              <a:rPr lang="en-US" sz="900" cap="small" dirty="0" err="1"/>
              <a:t>Henschel</a:t>
            </a:r>
            <a:r>
              <a:rPr lang="en-US" sz="900" cap="small" dirty="0"/>
              <a:t>, P., Horgan, J., de </a:t>
            </a:r>
            <a:r>
              <a:rPr lang="en-US" sz="900" cap="small" dirty="0" err="1"/>
              <a:t>Iongh</a:t>
            </a:r>
            <a:r>
              <a:rPr lang="en-US" sz="900" cap="small" dirty="0"/>
              <a:t>, H. H., </a:t>
            </a:r>
            <a:r>
              <a:rPr lang="en-US" sz="900" cap="small" dirty="0" err="1"/>
              <a:t>Jowkar</a:t>
            </a:r>
            <a:r>
              <a:rPr lang="en-US" sz="900" cap="small" dirty="0"/>
              <a:t>, H., Klein, R., Lindsey, P. A., Marker, L. L., </a:t>
            </a:r>
            <a:r>
              <a:rPr lang="en-US" sz="900" cap="small" dirty="0" err="1"/>
              <a:t>Marnewick</a:t>
            </a:r>
            <a:r>
              <a:rPr lang="en-US" sz="900" cap="small" dirty="0"/>
              <a:t>, K., </a:t>
            </a:r>
            <a:r>
              <a:rPr lang="en-US" sz="900" cap="small" dirty="0" err="1"/>
              <a:t>Melzheimer</a:t>
            </a:r>
            <a:r>
              <a:rPr lang="en-US" sz="900" cap="small" dirty="0"/>
              <a:t>, J., </a:t>
            </a:r>
            <a:r>
              <a:rPr lang="en-US" sz="900" cap="small" dirty="0" err="1"/>
              <a:t>Merkle</a:t>
            </a:r>
            <a:r>
              <a:rPr lang="en-US" sz="900" cap="small" dirty="0"/>
              <a:t>, J., </a:t>
            </a:r>
            <a:r>
              <a:rPr lang="en-US" sz="900" cap="small" dirty="0" err="1"/>
              <a:t>M&amp;apos;Soka</a:t>
            </a:r>
            <a:r>
              <a:rPr lang="en-US" sz="900" cap="small" dirty="0"/>
              <a:t>, J., </a:t>
            </a:r>
            <a:r>
              <a:rPr lang="en-US" sz="900" cap="small" dirty="0" err="1"/>
              <a:t>Msuha</a:t>
            </a:r>
            <a:r>
              <a:rPr lang="en-US" sz="900" cap="small" dirty="0"/>
              <a:t>, M., </a:t>
            </a:r>
            <a:r>
              <a:rPr lang="en-US" sz="900" cap="small" dirty="0" err="1"/>
              <a:t>O&amp;apos;Neill</a:t>
            </a:r>
            <a:r>
              <a:rPr lang="en-US" sz="900" cap="small" dirty="0"/>
              <a:t>, H., Parker, M., Purchase, G., </a:t>
            </a:r>
            <a:r>
              <a:rPr lang="en-US" sz="900" cap="small" dirty="0" err="1"/>
              <a:t>Sahailou</a:t>
            </a:r>
            <a:r>
              <a:rPr lang="en-US" sz="900" cap="small" dirty="0"/>
              <a:t>, S., </a:t>
            </a:r>
            <a:r>
              <a:rPr lang="en-US" sz="900" cap="small" dirty="0" err="1"/>
              <a:t>Saidu</a:t>
            </a:r>
            <a:r>
              <a:rPr lang="en-US" sz="900" cap="small" dirty="0"/>
              <a:t>, Y., Samna, A., Schmidt-</a:t>
            </a:r>
            <a:r>
              <a:rPr lang="en-US" sz="900" cap="small" dirty="0" err="1"/>
              <a:t>Küntzel</a:t>
            </a:r>
            <a:r>
              <a:rPr lang="en-US" sz="900" cap="small" dirty="0"/>
              <a:t>,., </a:t>
            </a:r>
            <a:r>
              <a:rPr lang="en-US" sz="900" cap="small" dirty="0" err="1"/>
              <a:t>Selebatso</a:t>
            </a:r>
            <a:r>
              <a:rPr lang="en-US" sz="900" cap="small" dirty="0"/>
              <a:t>, E., </a:t>
            </a:r>
            <a:r>
              <a:rPr lang="en-US" sz="900" cap="small" dirty="0" err="1"/>
              <a:t>Sogbohossou</a:t>
            </a:r>
            <a:r>
              <a:rPr lang="en-US" sz="900" cap="small" dirty="0"/>
              <a:t>, E. A., </a:t>
            </a:r>
            <a:r>
              <a:rPr lang="en-US" sz="900" cap="small" dirty="0" err="1"/>
              <a:t>Soultan</a:t>
            </a:r>
            <a:r>
              <a:rPr lang="en-US" sz="900" cap="small" dirty="0"/>
              <a:t>, A., Stone, E., van der Meer, E., van </a:t>
            </a:r>
            <a:r>
              <a:rPr lang="en-US" sz="900" cap="small" dirty="0" err="1"/>
              <a:t>Vuuren</a:t>
            </a:r>
            <a:r>
              <a:rPr lang="en-US" sz="900" cap="small" dirty="0"/>
              <a:t>, R., </a:t>
            </a:r>
            <a:r>
              <a:rPr lang="en-US" sz="900" cap="small" dirty="0" err="1"/>
              <a:t>Wykstra</a:t>
            </a:r>
            <a:r>
              <a:rPr lang="en-US" sz="900" cap="small" dirty="0"/>
              <a:t>, M. &amp; Young-Overton, K.</a:t>
            </a:r>
            <a:r>
              <a:rPr lang="en-US" sz="900" dirty="0"/>
              <a:t> (2017). The global decline of cheetah </a:t>
            </a:r>
            <a:r>
              <a:rPr lang="en-US" sz="900" dirty="0" err="1"/>
              <a:t>Acinonyx</a:t>
            </a:r>
            <a:r>
              <a:rPr lang="en-US" sz="900" dirty="0"/>
              <a:t> </a:t>
            </a:r>
            <a:r>
              <a:rPr lang="en-US" sz="900" dirty="0" err="1"/>
              <a:t>jubatus</a:t>
            </a:r>
            <a:r>
              <a:rPr lang="en-US" sz="900" dirty="0"/>
              <a:t> and what it means for conservation. </a:t>
            </a:r>
            <a:r>
              <a:rPr lang="en-US" sz="900" i="1" dirty="0"/>
              <a:t>Proc. Natl. Acad. Sci. U.S.A.</a:t>
            </a:r>
            <a:r>
              <a:rPr lang="en-US" sz="900" dirty="0"/>
              <a:t>, 2016, 528-533.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Durant, S. M., Mitchell, N., </a:t>
            </a:r>
            <a:r>
              <a:rPr lang="en-US" sz="900" cap="small" dirty="0" err="1"/>
              <a:t>Ipavec</a:t>
            </a:r>
            <a:r>
              <a:rPr lang="en-US" sz="900" cap="small" dirty="0"/>
              <a:t>, A. &amp; Groom, R. J.</a:t>
            </a:r>
            <a:r>
              <a:rPr lang="en-US" sz="900" dirty="0"/>
              <a:t> (2015). </a:t>
            </a:r>
            <a:r>
              <a:rPr lang="en-US" sz="900" dirty="0" err="1"/>
              <a:t>Acinonyx</a:t>
            </a:r>
            <a:r>
              <a:rPr lang="en-US" sz="900" dirty="0"/>
              <a:t> </a:t>
            </a:r>
            <a:r>
              <a:rPr lang="en-US" sz="900" dirty="0" err="1"/>
              <a:t>jubatus</a:t>
            </a:r>
            <a:r>
              <a:rPr lang="en-US" sz="900" dirty="0"/>
              <a:t>. The IUCN Red List of Threatened Species 2015: e.T219A50649567, accessed on 12 Aug 2017, </a:t>
            </a:r>
            <a:r>
              <a:rPr lang="en-US" sz="900" u="sng" dirty="0">
                <a:hlinkClick r:id="rId3"/>
              </a:rPr>
              <a:t>http://www.iucnredlist.org/details/219/0</a:t>
            </a:r>
            <a:endParaRPr lang="en-US" sz="900" dirty="0"/>
          </a:p>
          <a:p>
            <a:pPr defTabSz="914400">
              <a:spcBef>
                <a:spcPts val="0"/>
              </a:spcBef>
            </a:pPr>
            <a:r>
              <a:rPr lang="en-US" sz="900" dirty="0"/>
              <a:t>Fabiano, E., 2013. </a:t>
            </a:r>
            <a:r>
              <a:rPr lang="en-US" sz="900" dirty="0" err="1"/>
              <a:t>Demografia</a:t>
            </a:r>
            <a:r>
              <a:rPr lang="en-US" sz="900" dirty="0"/>
              <a:t> </a:t>
            </a:r>
            <a:r>
              <a:rPr lang="en-US" sz="900" dirty="0" err="1"/>
              <a:t>histórica</a:t>
            </a:r>
            <a:r>
              <a:rPr lang="en-US" sz="900" dirty="0"/>
              <a:t> e </a:t>
            </a:r>
            <a:r>
              <a:rPr lang="en-US" sz="900" dirty="0" err="1"/>
              <a:t>contemporânea</a:t>
            </a:r>
            <a:r>
              <a:rPr lang="en-US" sz="900" dirty="0"/>
              <a:t> de </a:t>
            </a:r>
            <a:r>
              <a:rPr lang="en-US" sz="900" dirty="0" err="1"/>
              <a:t>guepardos</a:t>
            </a:r>
            <a:r>
              <a:rPr lang="en-US" sz="900" dirty="0"/>
              <a:t> (</a:t>
            </a:r>
            <a:r>
              <a:rPr lang="en-US" sz="900" i="1" dirty="0" err="1"/>
              <a:t>Acinonyx</a:t>
            </a:r>
            <a:r>
              <a:rPr lang="en-US" sz="900" i="1" dirty="0"/>
              <a:t> </a:t>
            </a:r>
            <a:r>
              <a:rPr lang="en-US" sz="900" i="1" dirty="0" err="1"/>
              <a:t>jubatus</a:t>
            </a:r>
            <a:r>
              <a:rPr lang="en-US" sz="900" dirty="0"/>
              <a:t>)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Namíbia</a:t>
            </a:r>
            <a:r>
              <a:rPr lang="en-US" sz="900" dirty="0"/>
              <a:t>, </a:t>
            </a:r>
            <a:r>
              <a:rPr lang="en-US" sz="900" dirty="0" err="1"/>
              <a:t>África</a:t>
            </a:r>
            <a:r>
              <a:rPr lang="en-US" sz="900" dirty="0"/>
              <a:t> Austral</a:t>
            </a:r>
            <a:r>
              <a:rPr lang="en-US" sz="900" i="1" dirty="0"/>
              <a:t>. </a:t>
            </a:r>
            <a:r>
              <a:rPr lang="en-US" sz="900" dirty="0"/>
              <a:t>PhD thesis, </a:t>
            </a:r>
            <a:r>
              <a:rPr lang="en-US" sz="900" dirty="0" err="1"/>
              <a:t>Pontifícia</a:t>
            </a:r>
            <a:r>
              <a:rPr lang="en-US" sz="900" dirty="0"/>
              <a:t> </a:t>
            </a:r>
            <a:r>
              <a:rPr lang="en-US" sz="900" dirty="0" err="1"/>
              <a:t>Universidade</a:t>
            </a:r>
            <a:r>
              <a:rPr lang="en-US" sz="900" dirty="0"/>
              <a:t> </a:t>
            </a:r>
            <a:r>
              <a:rPr lang="en-US" sz="900" dirty="0" err="1"/>
              <a:t>Católica</a:t>
            </a:r>
            <a:r>
              <a:rPr lang="en-US" sz="900" dirty="0"/>
              <a:t> do Rio Grande do </a:t>
            </a:r>
            <a:r>
              <a:rPr lang="en-US" sz="900" dirty="0" err="1"/>
              <a:t>Sul</a:t>
            </a:r>
            <a:r>
              <a:rPr lang="en-US" sz="900" dirty="0"/>
              <a:t>, Rio Grande do </a:t>
            </a:r>
            <a:r>
              <a:rPr lang="en-US" sz="900" dirty="0" err="1"/>
              <a:t>Sul</a:t>
            </a:r>
            <a:r>
              <a:rPr lang="en-US" sz="900" dirty="0"/>
              <a:t>, Brazil.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Hoffmann, M.</a:t>
            </a:r>
            <a:r>
              <a:rPr lang="en-US" sz="900" dirty="0"/>
              <a:t> (2014). Otocyon megalotis. The IUCN Red List of Threatened Species 2014: e.T15642A46123809, accessed on 12 Aug 2017, </a:t>
            </a:r>
            <a:r>
              <a:rPr lang="en-US" sz="900" u="sng" dirty="0">
                <a:hlinkClick r:id="rId4"/>
              </a:rPr>
              <a:t>http://www.iucnredlist.org/details/15642/0</a:t>
            </a:r>
            <a:endParaRPr lang="en-US" sz="900" u="sng" dirty="0"/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Hoffmann, M.</a:t>
            </a:r>
            <a:r>
              <a:rPr lang="en-US" sz="900" dirty="0"/>
              <a:t> (2014). </a:t>
            </a:r>
            <a:r>
              <a:rPr lang="en-US" sz="900" dirty="0" err="1"/>
              <a:t>Canis</a:t>
            </a:r>
            <a:r>
              <a:rPr lang="en-US" sz="900" dirty="0"/>
              <a:t> </a:t>
            </a:r>
            <a:r>
              <a:rPr lang="en-US" sz="900" dirty="0" err="1"/>
              <a:t>adustus</a:t>
            </a:r>
            <a:r>
              <a:rPr lang="en-US" sz="900" dirty="0"/>
              <a:t>. The IUCN Red List of Threatened Species 2014: e.T3753A46254734, accessed on 12 Aug 2017, </a:t>
            </a:r>
            <a:r>
              <a:rPr lang="en-US" sz="900" u="sng" dirty="0">
                <a:hlinkClick r:id="rId5"/>
              </a:rPr>
              <a:t>http://www.iucnredlist.org/details/3753/0</a:t>
            </a:r>
            <a:endParaRPr lang="en-US" sz="900" u="sng" dirty="0"/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Hoffmann, M.</a:t>
            </a:r>
            <a:r>
              <a:rPr lang="en-US" sz="900" dirty="0"/>
              <a:t> (2014). </a:t>
            </a:r>
            <a:r>
              <a:rPr lang="en-US" sz="900" i="1" dirty="0" err="1"/>
              <a:t>Vulpes</a:t>
            </a:r>
            <a:r>
              <a:rPr lang="en-US" sz="900" i="1" dirty="0"/>
              <a:t> </a:t>
            </a:r>
            <a:r>
              <a:rPr lang="en-US" sz="900" i="1" dirty="0" err="1"/>
              <a:t>chama</a:t>
            </a:r>
            <a:r>
              <a:rPr lang="en-US" sz="900" dirty="0"/>
              <a:t>. The IUCN Red List of Threatened Species 2014: e.T23060A46126992, accessed on 12 Aug 2017, </a:t>
            </a:r>
            <a:r>
              <a:rPr lang="en-US" sz="900" u="sng" dirty="0">
                <a:hlinkClick r:id="rId5"/>
              </a:rPr>
              <a:t>http://www.iucnredlist.org/details/3753/0</a:t>
            </a:r>
            <a:endParaRPr lang="en-US" sz="900" dirty="0"/>
          </a:p>
          <a:p>
            <a:pPr defTabSz="914400">
              <a:spcBef>
                <a:spcPts val="0"/>
              </a:spcBef>
            </a:pPr>
            <a:r>
              <a:rPr lang="en-US" sz="900" cap="small" dirty="0" err="1"/>
              <a:t>Kurberg</a:t>
            </a:r>
            <a:r>
              <a:rPr lang="en-US" sz="900" cap="small" dirty="0"/>
              <a:t>, L.</a:t>
            </a:r>
            <a:r>
              <a:rPr lang="en-US" sz="900" dirty="0"/>
              <a:t> (2005). The effect of grazing on Bat-eared foxes, and how farmers in Namibia perceive the Bat-eared fox, Uppsala University.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Marker, L. L. &amp; </a:t>
            </a:r>
            <a:r>
              <a:rPr lang="en-US" sz="900" cap="small" dirty="0" err="1"/>
              <a:t>Dickman</a:t>
            </a:r>
            <a:r>
              <a:rPr lang="en-US" sz="900" cap="small" dirty="0"/>
              <a:t>, A. J.</a:t>
            </a:r>
            <a:r>
              <a:rPr lang="en-US" sz="900" dirty="0"/>
              <a:t> (2005). Notes on the spatial ecology of caracals (</a:t>
            </a:r>
            <a:r>
              <a:rPr lang="en-US" sz="900" i="1" dirty="0" err="1"/>
              <a:t>Felis</a:t>
            </a:r>
            <a:r>
              <a:rPr lang="en-US" sz="900" i="1" dirty="0"/>
              <a:t> caracal</a:t>
            </a:r>
            <a:r>
              <a:rPr lang="en-US" sz="900" dirty="0"/>
              <a:t>), with particular reference to Namibian farmlands. </a:t>
            </a:r>
            <a:r>
              <a:rPr lang="en-US" sz="900" i="1" dirty="0"/>
              <a:t>Afr. J. Ecol.</a:t>
            </a:r>
            <a:r>
              <a:rPr lang="en-US" sz="900" dirty="0"/>
              <a:t> </a:t>
            </a:r>
            <a:r>
              <a:rPr lang="en-US" sz="900" b="1" dirty="0"/>
              <a:t>43</a:t>
            </a:r>
            <a:r>
              <a:rPr lang="en-US" sz="900" dirty="0"/>
              <a:t>, 73-76.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Mitchell, J. D.</a:t>
            </a:r>
            <a:r>
              <a:rPr lang="en-US" sz="900" dirty="0"/>
              <a:t> (2002). </a:t>
            </a:r>
            <a:r>
              <a:rPr lang="en-US" sz="900" i="1" dirty="0"/>
              <a:t>Termites as pests of crops, forestry, rangeland and structures in Southern Africa and their control</a:t>
            </a:r>
            <a:r>
              <a:rPr lang="en-US" sz="900" dirty="0"/>
              <a:t>. California State University, </a:t>
            </a:r>
            <a:r>
              <a:rPr lang="en-US" sz="900" dirty="0" smtClean="0"/>
              <a:t>USA.</a:t>
            </a:r>
          </a:p>
          <a:p>
            <a:pPr defTabSz="914400">
              <a:spcBef>
                <a:spcPts val="0"/>
              </a:spcBef>
            </a:pPr>
            <a:r>
              <a:rPr lang="en-US" sz="900" dirty="0" smtClean="0"/>
              <a:t>STEIN</a:t>
            </a:r>
            <a:r>
              <a:rPr lang="en-US" sz="900" dirty="0"/>
              <a:t>, A.B. (2011). Namibian National Leopard Survey. Unpublished </a:t>
            </a:r>
            <a:r>
              <a:rPr lang="en-US" sz="900" dirty="0" smtClean="0"/>
              <a:t>Report. Stein </a:t>
            </a:r>
            <a:r>
              <a:rPr lang="en-US" sz="900" dirty="0"/>
              <a:t>AB, Fuller TK, </a:t>
            </a:r>
            <a:r>
              <a:rPr lang="en-US" sz="900" dirty="0" err="1"/>
              <a:t>DeStefano</a:t>
            </a:r>
            <a:r>
              <a:rPr lang="en-US" sz="900" dirty="0"/>
              <a:t> S, Marker LM (2011) Leopard population and home range estimates in north-central Namibia. African Journal of Ecology 49: </a:t>
            </a:r>
            <a:r>
              <a:rPr lang="en-US" sz="900" dirty="0" smtClean="0"/>
              <a:t>383-387</a:t>
            </a:r>
            <a:endParaRPr lang="en-US" sz="900" dirty="0"/>
          </a:p>
          <a:p>
            <a:pPr defTabSz="914400">
              <a:spcBef>
                <a:spcPts val="0"/>
              </a:spcBef>
            </a:pPr>
            <a:r>
              <a:rPr lang="en-US" sz="900" cap="small" dirty="0"/>
              <a:t>Skinner, J. D. &amp; </a:t>
            </a:r>
            <a:r>
              <a:rPr lang="en-US" sz="900" cap="small" dirty="0" err="1"/>
              <a:t>Chimimba</a:t>
            </a:r>
            <a:r>
              <a:rPr lang="en-US" sz="900" cap="small" dirty="0"/>
              <a:t>, C. T.</a:t>
            </a:r>
            <a:r>
              <a:rPr lang="en-US" sz="900" dirty="0"/>
              <a:t> (2005). </a:t>
            </a:r>
            <a:r>
              <a:rPr lang="en-US" sz="900" i="1" dirty="0"/>
              <a:t>The Mammals of the Southern African </a:t>
            </a:r>
            <a:r>
              <a:rPr lang="en-US" sz="900" i="1" dirty="0" err="1"/>
              <a:t>Subregion</a:t>
            </a:r>
            <a:r>
              <a:rPr lang="en-US" sz="900" dirty="0"/>
              <a:t>, 3 edition. Cambridge University Press.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 err="1"/>
              <a:t>Sillero-Zuberi</a:t>
            </a:r>
            <a:r>
              <a:rPr lang="en-US" sz="900" cap="small" dirty="0"/>
              <a:t>, C.</a:t>
            </a:r>
            <a:r>
              <a:rPr lang="en-US" sz="900" dirty="0"/>
              <a:t> (2009). Family </a:t>
            </a:r>
            <a:r>
              <a:rPr lang="en-US" sz="900" dirty="0" err="1"/>
              <a:t>Canidae</a:t>
            </a:r>
            <a:r>
              <a:rPr lang="en-US" sz="900" dirty="0"/>
              <a:t> (Dogs), (ed. D. E. Wilson and R. A. </a:t>
            </a:r>
            <a:r>
              <a:rPr lang="en-US" sz="900" dirty="0" err="1"/>
              <a:t>Mittermeir</a:t>
            </a:r>
            <a:r>
              <a:rPr lang="en-US" sz="900" dirty="0"/>
              <a:t>). Lynx </a:t>
            </a:r>
            <a:r>
              <a:rPr lang="en-US" sz="900" dirty="0" err="1"/>
              <a:t>Edicions</a:t>
            </a:r>
            <a:r>
              <a:rPr lang="en-US" sz="900" dirty="0"/>
              <a:t>, Barcelona.</a:t>
            </a:r>
          </a:p>
          <a:p>
            <a:pPr defTabSz="914400">
              <a:spcBef>
                <a:spcPts val="0"/>
              </a:spcBef>
            </a:pPr>
            <a:r>
              <a:rPr lang="en-US" sz="900" cap="small" dirty="0" err="1"/>
              <a:t>Sunquist</a:t>
            </a:r>
            <a:r>
              <a:rPr lang="en-US" sz="900" cap="small" dirty="0"/>
              <a:t>, M. &amp; </a:t>
            </a:r>
            <a:r>
              <a:rPr lang="en-US" sz="900" cap="small" dirty="0" err="1"/>
              <a:t>Sunquist</a:t>
            </a:r>
            <a:r>
              <a:rPr lang="en-US" sz="900" cap="small" dirty="0"/>
              <a:t>, F.</a:t>
            </a:r>
            <a:r>
              <a:rPr lang="en-US" sz="900" dirty="0"/>
              <a:t> (2009). Family </a:t>
            </a:r>
            <a:r>
              <a:rPr lang="en-US" sz="900" dirty="0" err="1"/>
              <a:t>Felidae</a:t>
            </a:r>
            <a:r>
              <a:rPr lang="en-US" sz="900" dirty="0"/>
              <a:t> (Cats). In </a:t>
            </a:r>
            <a:r>
              <a:rPr lang="en-US" sz="900" i="1" dirty="0"/>
              <a:t>Handbook of the Mammals of the World Vol.1 Carnivores</a:t>
            </a:r>
            <a:r>
              <a:rPr lang="en-US" sz="900" dirty="0"/>
              <a:t>, (ed. D. E. Wilson and R. A. </a:t>
            </a:r>
            <a:r>
              <a:rPr lang="en-US" sz="900" dirty="0" err="1"/>
              <a:t>Mittermeir</a:t>
            </a:r>
            <a:r>
              <a:rPr lang="en-US" sz="900" dirty="0"/>
              <a:t>), pp. 54-168. Lynx </a:t>
            </a:r>
            <a:r>
              <a:rPr lang="en-US" sz="900" dirty="0" err="1"/>
              <a:t>Edicions</a:t>
            </a:r>
            <a:r>
              <a:rPr lang="en-US" sz="900" dirty="0"/>
              <a:t>, Barcelona</a:t>
            </a:r>
            <a:r>
              <a:rPr lang="en-US" sz="9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900" cap="small" dirty="0" smtClean="0"/>
              <a:t>Stratford</a:t>
            </a:r>
            <a:r>
              <a:rPr lang="en-US" sz="900" dirty="0" smtClean="0"/>
              <a:t>, </a:t>
            </a:r>
            <a:r>
              <a:rPr lang="en-US" sz="900" dirty="0"/>
              <a:t>K., </a:t>
            </a:r>
            <a:r>
              <a:rPr lang="en-US" sz="900" cap="small" dirty="0" smtClean="0"/>
              <a:t>Weise</a:t>
            </a:r>
            <a:r>
              <a:rPr lang="en-US" sz="900" dirty="0" smtClean="0"/>
              <a:t>, </a:t>
            </a:r>
            <a:r>
              <a:rPr lang="en-US" sz="900" dirty="0"/>
              <a:t>F. J., </a:t>
            </a:r>
            <a:r>
              <a:rPr lang="en-US" sz="900" cap="small" dirty="0" err="1"/>
              <a:t>Melzheimer</a:t>
            </a:r>
            <a:r>
              <a:rPr lang="en-US" sz="900" dirty="0"/>
              <a:t>, J., &amp; </a:t>
            </a:r>
            <a:r>
              <a:rPr lang="en-US" sz="900" cap="small" dirty="0" err="1"/>
              <a:t>Woronin-Britz</a:t>
            </a:r>
            <a:r>
              <a:rPr lang="en-US" sz="900" dirty="0"/>
              <a:t>, N. (2016). Observations of servals in the highlands of central Namibia. </a:t>
            </a:r>
            <a:r>
              <a:rPr lang="en-US" sz="900" i="1" dirty="0"/>
              <a:t>Cat News</a:t>
            </a:r>
            <a:r>
              <a:rPr lang="en-US" sz="900" dirty="0"/>
              <a:t>, </a:t>
            </a:r>
            <a:r>
              <a:rPr lang="en-US" sz="900" i="1" dirty="0"/>
              <a:t>64</a:t>
            </a:r>
            <a:r>
              <a:rPr lang="en-US" sz="900" dirty="0"/>
              <a:t>, 1–9.</a:t>
            </a:r>
          </a:p>
          <a:p>
            <a:pPr defTabSz="914400">
              <a:spcBef>
                <a:spcPts val="0"/>
              </a:spcBef>
            </a:pPr>
            <a:endParaRPr lang="en-GB" sz="900" dirty="0"/>
          </a:p>
          <a:p>
            <a:pPr defTabSz="914400">
              <a:spcBef>
                <a:spcPts val="0"/>
              </a:spcBef>
            </a:pPr>
            <a:endParaRPr lang="en-GB" sz="900" dirty="0"/>
          </a:p>
          <a:p>
            <a:pPr defTabSz="914400">
              <a:spcBef>
                <a:spcPts val="0"/>
              </a:spcBef>
            </a:pPr>
            <a:endParaRPr lang="en-GB" sz="900" dirty="0"/>
          </a:p>
          <a:p>
            <a:pPr marL="0" indent="0">
              <a:spcBef>
                <a:spcPts val="0"/>
              </a:spcBef>
              <a:buNone/>
            </a:pPr>
            <a:endParaRPr lang="en-GB" sz="900" dirty="0"/>
          </a:p>
          <a:p>
            <a:pPr defTabSz="914400"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810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F-logo left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monstratio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F-logo left1" id="{7D9AF934-1FF8-B241-B359-887EEB60651C}" vid="{0D856538-889E-9A40-9655-19427F3D78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</TotalTime>
  <Words>374</Words>
  <Application>Microsoft Macintosh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Times New Roman</vt:lpstr>
      <vt:lpstr>Wingdings 2</vt:lpstr>
      <vt:lpstr>Arial</vt:lpstr>
      <vt:lpstr>CCF-logo left1</vt:lpstr>
      <vt:lpstr>Serval (Leptailurus serval)</vt:lpstr>
      <vt:lpstr>Global assessment</vt:lpstr>
      <vt:lpstr>Southern Africa</vt:lpstr>
      <vt:lpstr>Namibia</vt:lpstr>
      <vt:lpstr>Namibia Edwards et al. (in prep)</vt:lpstr>
      <vt:lpstr>Threats</vt:lpstr>
      <vt:lpstr>Actions</vt:lpstr>
      <vt:lpstr>Sources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Serval (Leptailurus serval)</dc:title>
  <dc:creator>Stéphanie Périquet</dc:creator>
  <cp:lastModifiedBy>Stéphanie Périquet</cp:lastModifiedBy>
  <cp:revision>5</cp:revision>
  <dcterms:created xsi:type="dcterms:W3CDTF">2017-11-09T06:34:37Z</dcterms:created>
  <dcterms:modified xsi:type="dcterms:W3CDTF">2017-11-09T10:50:52Z</dcterms:modified>
</cp:coreProperties>
</file>