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5" r:id="rId3"/>
    <p:sldId id="258" r:id="rId4"/>
    <p:sldId id="259" r:id="rId5"/>
    <p:sldId id="260" r:id="rId6"/>
    <p:sldId id="264" r:id="rId7"/>
    <p:sldId id="257" r:id="rId8"/>
    <p:sldId id="274" r:id="rId9"/>
    <p:sldId id="275" r:id="rId10"/>
    <p:sldId id="261" r:id="rId11"/>
    <p:sldId id="273" r:id="rId12"/>
    <p:sldId id="263" r:id="rId13"/>
    <p:sldId id="262" r:id="rId14"/>
    <p:sldId id="267" r:id="rId15"/>
    <p:sldId id="268" r:id="rId16"/>
    <p:sldId id="276" r:id="rId17"/>
    <p:sldId id="270" r:id="rId18"/>
    <p:sldId id="269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4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4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99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2624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9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470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97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16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4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0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7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4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2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9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5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3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23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890451"/>
            <a:ext cx="8825658" cy="3329581"/>
          </a:xfrm>
        </p:spPr>
        <p:txBody>
          <a:bodyPr/>
          <a:lstStyle/>
          <a:p>
            <a:r>
              <a:rPr lang="en-GB" dirty="0"/>
              <a:t>An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59729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Dr monique Mackenzie &amp; Prof </a:t>
            </a:r>
            <a:r>
              <a:rPr lang="en-GB" dirty="0" err="1"/>
              <a:t>norman</a:t>
            </a:r>
            <a:r>
              <a:rPr lang="en-GB" dirty="0"/>
              <a:t> </a:t>
            </a:r>
            <a:r>
              <a:rPr lang="en-GB" dirty="0" err="1"/>
              <a:t>owen</a:t>
            </a:r>
            <a:r>
              <a:rPr lang="en-GB" dirty="0"/>
              <a:t>-smith</a:t>
            </a:r>
          </a:p>
          <a:p>
            <a:r>
              <a:rPr lang="en-GB" dirty="0"/>
              <a:t>Centre for research into ecological and environmental modelling (CREEM)</a:t>
            </a:r>
          </a:p>
          <a:p>
            <a:r>
              <a:rPr lang="en-GB" dirty="0"/>
              <a:t>Senior lecturer in mathematics and statistics</a:t>
            </a:r>
          </a:p>
          <a:p>
            <a:r>
              <a:rPr lang="en-GB" dirty="0"/>
              <a:t>University of </a:t>
            </a:r>
            <a:r>
              <a:rPr lang="en-GB" dirty="0" err="1"/>
              <a:t>st</a:t>
            </a:r>
            <a:r>
              <a:rPr lang="en-GB" dirty="0"/>
              <a:t> Andrews, UK</a:t>
            </a:r>
          </a:p>
        </p:txBody>
      </p:sp>
    </p:spTree>
    <p:extLst>
      <p:ext uri="{BB962C8B-B14F-4D97-AF65-F5344CB8AC3E}">
        <p14:creationId xmlns:p14="http://schemas.microsoft.com/office/powerpoint/2010/main" val="346407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:\DMP\HiDefLINCS2016\results\DIVER\phase4minusphase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92" y="378691"/>
            <a:ext cx="7906327" cy="6086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1573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Quantifying the effects of any changes going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400" dirty="0"/>
              <a:t>Assessing the power to detect change:</a:t>
            </a:r>
          </a:p>
          <a:p>
            <a:pPr lvl="2"/>
            <a:r>
              <a:rPr lang="en-GB" sz="2200" dirty="0"/>
              <a:t>Site wide changes (e.g. overall decline)</a:t>
            </a:r>
          </a:p>
          <a:p>
            <a:pPr lvl="2"/>
            <a:r>
              <a:rPr lang="en-GB" sz="2200" dirty="0"/>
              <a:t>Localised changes/redistribution (e.g. lower numbers at a disturbance site</a:t>
            </a:r>
          </a:p>
          <a:p>
            <a:pPr lvl="2"/>
            <a:endParaRPr lang="en-GB" sz="2200" dirty="0"/>
          </a:p>
          <a:p>
            <a:pPr lvl="2"/>
            <a:r>
              <a:rPr lang="en-GB" sz="2200" dirty="0"/>
              <a:t>Use what we have as ‘reality’</a:t>
            </a:r>
          </a:p>
          <a:p>
            <a:pPr lvl="2"/>
            <a:r>
              <a:rPr lang="en-GB" sz="2200" dirty="0"/>
              <a:t>Impose change scenarios</a:t>
            </a:r>
          </a:p>
          <a:p>
            <a:pPr lvl="2"/>
            <a:r>
              <a:rPr lang="en-GB" sz="2200" dirty="0"/>
              <a:t>What’s the chance we detect change when it’s there?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143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834" y="697878"/>
            <a:ext cx="7596331" cy="546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79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234" y="76481"/>
            <a:ext cx="7071360" cy="654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55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500" dirty="0"/>
              <a:t>Some ideas about how to achieve these outcomes: </a:t>
            </a:r>
            <a:r>
              <a:rPr lang="en-GB" sz="3500" b="1" dirty="0"/>
              <a:t>Collaboration</a:t>
            </a:r>
            <a:br>
              <a:rPr lang="en-GB" sz="3500" dirty="0"/>
            </a:b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600" dirty="0"/>
              <a:t>Strategic planning via a group representing all stakeholders:</a:t>
            </a:r>
          </a:p>
          <a:p>
            <a:pPr lvl="1"/>
            <a:r>
              <a:rPr lang="en-GB" sz="2600" dirty="0"/>
              <a:t>Policy makers, industry, scientists, community representatives</a:t>
            </a:r>
          </a:p>
          <a:p>
            <a:pPr lvl="1"/>
            <a:r>
              <a:rPr lang="en-GB" sz="2600" dirty="0"/>
              <a:t>What do we know? Where are the gaps? </a:t>
            </a:r>
          </a:p>
          <a:p>
            <a:pPr lvl="1"/>
            <a:r>
              <a:rPr lang="en-GB" sz="2600" dirty="0"/>
              <a:t>Prioritise filling these gaps &amp; identifying funders</a:t>
            </a:r>
          </a:p>
          <a:p>
            <a:r>
              <a:rPr lang="en-GB" sz="2800" dirty="0"/>
              <a:t>Sharing data: commonly agreed format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53576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26392" cy="1400530"/>
          </a:xfrm>
        </p:spPr>
        <p:txBody>
          <a:bodyPr/>
          <a:lstStyle/>
          <a:p>
            <a:r>
              <a:rPr lang="en-GB" sz="3500" dirty="0"/>
              <a:t>Some ideas about how to achieve these outcomes: </a:t>
            </a:r>
            <a:r>
              <a:rPr lang="en-GB" sz="3500" b="1" dirty="0"/>
              <a:t>Understanding the current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195481"/>
          </a:xfrm>
        </p:spPr>
        <p:txBody>
          <a:bodyPr>
            <a:noAutofit/>
          </a:bodyPr>
          <a:lstStyle/>
          <a:p>
            <a:r>
              <a:rPr lang="en-GB" sz="2400" dirty="0"/>
              <a:t>Data on the right spatial and temporal scales</a:t>
            </a:r>
          </a:p>
          <a:p>
            <a:r>
              <a:rPr lang="en-GB" sz="2400" dirty="0"/>
              <a:t>Collecting covariate information (or getting it somehow)</a:t>
            </a:r>
          </a:p>
          <a:p>
            <a:r>
              <a:rPr lang="en-GB" sz="2400" dirty="0"/>
              <a:t>Using methods which are fit-for-purpose</a:t>
            </a:r>
          </a:p>
          <a:p>
            <a:pPr lvl="1"/>
            <a:r>
              <a:rPr lang="en-GB" sz="2400" dirty="0"/>
              <a:t>Telemetry data is repeated measures data (many observations on relatively few individuals) and the analysis methods must account for  the correlated nature of the data.</a:t>
            </a:r>
          </a:p>
          <a:p>
            <a:pPr marL="0" indent="0">
              <a:buNone/>
            </a:pPr>
            <a:endParaRPr lang="en-GB" sz="2400" dirty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8728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82849" cy="1400530"/>
          </a:xfrm>
        </p:spPr>
        <p:txBody>
          <a:bodyPr/>
          <a:lstStyle/>
          <a:p>
            <a:r>
              <a:rPr lang="en-GB" sz="3500" dirty="0"/>
              <a:t>Some ideas about how to achieve these outcomes: </a:t>
            </a:r>
            <a:r>
              <a:rPr lang="en-GB" sz="3500" b="1" dirty="0"/>
              <a:t>Understanding the current situation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76549"/>
            <a:ext cx="8946541" cy="4763587"/>
          </a:xfrm>
        </p:spPr>
        <p:txBody>
          <a:bodyPr>
            <a:normAutofit/>
          </a:bodyPr>
          <a:lstStyle/>
          <a:p>
            <a:r>
              <a:rPr lang="en-GB" sz="2400" dirty="0"/>
              <a:t>Using methods which are fit-for-purpose:</a:t>
            </a:r>
          </a:p>
          <a:p>
            <a:pPr lvl="1"/>
            <a:r>
              <a:rPr lang="en-GB" sz="2400" dirty="0"/>
              <a:t>Pretending your data are sets of independent points can lead you to make dodgy conclusions. </a:t>
            </a:r>
          </a:p>
          <a:p>
            <a:pPr lvl="1"/>
            <a:r>
              <a:rPr lang="en-GB" sz="2400" dirty="0"/>
              <a:t>You are likely to conclude that covariate relationships/effects are genuine when they are not.</a:t>
            </a:r>
          </a:p>
          <a:p>
            <a:pPr lvl="1"/>
            <a:r>
              <a:rPr lang="en-GB" sz="2400" dirty="0"/>
              <a:t>You are likely to conclude that change has occurred when it has not.</a:t>
            </a:r>
          </a:p>
          <a:p>
            <a:pPr lvl="1"/>
            <a:r>
              <a:rPr lang="en-GB" sz="2400" dirty="0"/>
              <a:t>Boundaries should be respected and explicitly included in the analysis approach to avoid `leakage’ across boundaries. This would also enable fence effects to be quantified.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8592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500" dirty="0"/>
              <a:t>Some ideas about how to achieve these outcomes: </a:t>
            </a:r>
            <a:r>
              <a:rPr lang="en-GB" sz="3500" b="1" dirty="0"/>
              <a:t>Quantifying change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998" y="1853248"/>
            <a:ext cx="6725693" cy="4591095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Quantifying changes using trusted/standardised methods:</a:t>
            </a:r>
          </a:p>
          <a:p>
            <a:pPr lvl="1"/>
            <a:r>
              <a:rPr lang="en-GB" sz="2400" dirty="0"/>
              <a:t>Distribution, Abundance, Home range </a:t>
            </a:r>
            <a:r>
              <a:rPr lang="en-GB" sz="2400" dirty="0" err="1"/>
              <a:t>etc</a:t>
            </a:r>
            <a:endParaRPr lang="en-GB" sz="2400" dirty="0"/>
          </a:p>
          <a:p>
            <a:r>
              <a:rPr lang="en-GB" sz="2400" dirty="0"/>
              <a:t>Translating results to stakeholders</a:t>
            </a:r>
          </a:p>
          <a:p>
            <a:r>
              <a:rPr lang="en-GB" sz="2400" b="1" dirty="0"/>
              <a:t>Linking shifts in distributional patterns with behaviour to make meaningful conclusions:</a:t>
            </a:r>
          </a:p>
          <a:p>
            <a:pPr lvl="1"/>
            <a:r>
              <a:rPr lang="en-GB" sz="2200" b="1" dirty="0"/>
              <a:t>What were they doing when they were there?</a:t>
            </a:r>
          </a:p>
          <a:p>
            <a:pPr lvl="1"/>
            <a:r>
              <a:rPr lang="en-GB" sz="2200" b="1" dirty="0"/>
              <a:t>What are they doing now? </a:t>
            </a:r>
          </a:p>
          <a:p>
            <a:pPr lvl="1"/>
            <a:r>
              <a:rPr lang="en-GB" sz="2200" b="1" dirty="0"/>
              <a:t>What are the population consequences of this change?</a:t>
            </a:r>
          </a:p>
        </p:txBody>
      </p:sp>
      <p:pic>
        <p:nvPicPr>
          <p:cNvPr id="4" name="Picture 3" descr="F:\DMP\HiDefLINCS2016\results\DIVER\phase4minusphase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25" y="1915890"/>
            <a:ext cx="4807396" cy="4018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0623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500" dirty="0"/>
              <a:t>Some ideas about how to achieve these outcomes: </a:t>
            </a:r>
            <a:r>
              <a:rPr lang="en-GB" sz="3500" b="1" dirty="0"/>
              <a:t>Quantifying change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094" y="1763009"/>
            <a:ext cx="6174943" cy="4563900"/>
          </a:xfrm>
        </p:spPr>
        <p:txBody>
          <a:bodyPr>
            <a:noAutofit/>
          </a:bodyPr>
          <a:lstStyle/>
          <a:p>
            <a:r>
              <a:rPr lang="en-GB" sz="2400" dirty="0"/>
              <a:t>Given the data/model available, what is the power to detect change?</a:t>
            </a:r>
          </a:p>
          <a:p>
            <a:pPr lvl="1"/>
            <a:r>
              <a:rPr lang="en-GB" sz="2400" dirty="0"/>
              <a:t>Site wide changes in abundance(e.g. overall decline)</a:t>
            </a:r>
          </a:p>
          <a:p>
            <a:pPr lvl="1"/>
            <a:r>
              <a:rPr lang="en-GB" sz="2400" dirty="0"/>
              <a:t>Localised changes/redistribution. Shifts in species distribution and abundance. </a:t>
            </a:r>
          </a:p>
          <a:p>
            <a:pPr lvl="1"/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524" y="1785258"/>
            <a:ext cx="4509636" cy="417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41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next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0458"/>
            <a:ext cx="8946541" cy="4767942"/>
          </a:xfrm>
        </p:spPr>
        <p:txBody>
          <a:bodyPr>
            <a:noAutofit/>
          </a:bodyPr>
          <a:lstStyle/>
          <a:p>
            <a:r>
              <a:rPr lang="en-GB" sz="2400" dirty="0"/>
              <a:t>Form/co-opt a well composed group and make a plan</a:t>
            </a:r>
          </a:p>
          <a:p>
            <a:r>
              <a:rPr lang="en-GB" sz="2400" dirty="0"/>
              <a:t>Think critically about any model-based results:</a:t>
            </a:r>
          </a:p>
          <a:p>
            <a:pPr lvl="1"/>
            <a:r>
              <a:rPr lang="en-GB" sz="2400" dirty="0"/>
              <a:t>Does your analysis pass the ‘sniff test’?</a:t>
            </a:r>
          </a:p>
          <a:p>
            <a:pPr lvl="1"/>
            <a:r>
              <a:rPr lang="en-GB" sz="2400" dirty="0"/>
              <a:t>Help the decision makers by listing the important things to check</a:t>
            </a:r>
          </a:p>
          <a:p>
            <a:r>
              <a:rPr lang="en-GB" sz="2600" dirty="0"/>
              <a:t>Training and/or collaboration</a:t>
            </a:r>
          </a:p>
          <a:p>
            <a:pPr lvl="1"/>
            <a:r>
              <a:rPr lang="en-GB" sz="2400" dirty="0"/>
              <a:t>Can the results form case studies for use in universities/schools?</a:t>
            </a:r>
          </a:p>
          <a:p>
            <a:pPr lvl="1"/>
            <a:r>
              <a:rPr lang="en-GB" sz="2400" dirty="0"/>
              <a:t>Masters student projects, PhD projects, post-doctoral researchers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2360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next few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Objectives of the meeting</a:t>
            </a:r>
          </a:p>
          <a:p>
            <a:r>
              <a:rPr lang="en-GB" sz="2400" dirty="0"/>
              <a:t>Ideal outcomes (hopes and dreams)</a:t>
            </a:r>
          </a:p>
          <a:p>
            <a:r>
              <a:rPr lang="en-GB" sz="2400" dirty="0"/>
              <a:t>Some ideas about how to achieve these outcomes</a:t>
            </a:r>
          </a:p>
          <a:p>
            <a:r>
              <a:rPr lang="en-GB" sz="2400" dirty="0"/>
              <a:t>Possible next actions</a:t>
            </a:r>
          </a:p>
        </p:txBody>
      </p:sp>
    </p:spTree>
    <p:extLst>
      <p:ext uri="{BB962C8B-B14F-4D97-AF65-F5344CB8AC3E}">
        <p14:creationId xmlns:p14="http://schemas.microsoft.com/office/powerpoint/2010/main" val="4185863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next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Quantify the power to detect change based on what we know -- do we have sufficient data?</a:t>
            </a:r>
          </a:p>
          <a:p>
            <a:r>
              <a:rPr lang="en-GB" sz="2400" dirty="0"/>
              <a:t>Convert the satellite tracking data into conservation activities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795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96390"/>
            <a:ext cx="8946541" cy="5752010"/>
          </a:xfrm>
        </p:spPr>
        <p:txBody>
          <a:bodyPr>
            <a:normAutofit/>
          </a:bodyPr>
          <a:lstStyle/>
          <a:p>
            <a:r>
              <a:rPr lang="en-GB" sz="2400" b="1" dirty="0"/>
              <a:t>Main objective: Using tracking data to inform conservation and management:</a:t>
            </a:r>
          </a:p>
          <a:p>
            <a:pPr lvl="1"/>
            <a:r>
              <a:rPr lang="en-GB" sz="2400" dirty="0"/>
              <a:t>What tag data is being collected? Spatial/temporal coverage</a:t>
            </a:r>
          </a:p>
          <a:p>
            <a:pPr lvl="1"/>
            <a:r>
              <a:rPr lang="en-GB" sz="2400" dirty="0"/>
              <a:t>How can we use this tagging data to assist conservation and/or wildlife management? </a:t>
            </a:r>
          </a:p>
          <a:p>
            <a:r>
              <a:rPr lang="en-GB" sz="2400" b="1" dirty="0"/>
              <a:t>Ideal outcomes:</a:t>
            </a:r>
          </a:p>
          <a:p>
            <a:pPr lvl="1"/>
            <a:r>
              <a:rPr lang="en-GB" sz="2400" dirty="0"/>
              <a:t>Better collaboration</a:t>
            </a:r>
          </a:p>
          <a:p>
            <a:pPr lvl="1"/>
            <a:r>
              <a:rPr lang="en-GB" sz="2400" dirty="0"/>
              <a:t>Understanding the current situation</a:t>
            </a:r>
          </a:p>
          <a:p>
            <a:pPr lvl="1"/>
            <a:r>
              <a:rPr lang="en-GB" sz="2400" dirty="0"/>
              <a:t>Quantifying changes looking forward (either climate based or as a result of conservation-based activities)</a:t>
            </a:r>
          </a:p>
          <a:p>
            <a:pPr lvl="1"/>
            <a:r>
              <a:rPr lang="en-GB" sz="2400" dirty="0"/>
              <a:t>Identify possible funding avenues</a:t>
            </a:r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002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43512" cy="905819"/>
          </a:xfrm>
        </p:spPr>
        <p:txBody>
          <a:bodyPr/>
          <a:lstStyle/>
          <a:p>
            <a:pPr algn="ctr"/>
            <a:r>
              <a:rPr lang="en-GB" sz="4400" dirty="0"/>
              <a:t>Better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596" y="1358538"/>
            <a:ext cx="8946541" cy="5094514"/>
          </a:xfrm>
        </p:spPr>
        <p:txBody>
          <a:bodyPr>
            <a:normAutofit/>
          </a:bodyPr>
          <a:lstStyle/>
          <a:p>
            <a:r>
              <a:rPr lang="en-GB" sz="2600" dirty="0"/>
              <a:t>Creatures cross boundaries </a:t>
            </a:r>
          </a:p>
          <a:p>
            <a:r>
              <a:rPr lang="en-GB" sz="2600" dirty="0"/>
              <a:t>The effects of climate change require us to look far and wide</a:t>
            </a:r>
          </a:p>
          <a:p>
            <a:r>
              <a:rPr lang="en-GB" sz="2600" dirty="0"/>
              <a:t>It can be more efficient – e.g. combining predator and prey abundance and distribution maps</a:t>
            </a:r>
          </a:p>
          <a:p>
            <a:r>
              <a:rPr lang="en-GB" sz="2600" dirty="0"/>
              <a:t>Greater insights based on shared information &amp; better decisions </a:t>
            </a:r>
          </a:p>
          <a:p>
            <a:pPr lvl="1"/>
            <a:endParaRPr lang="en-GB" sz="2200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10946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the current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95" y="2203269"/>
            <a:ext cx="8946541" cy="3640182"/>
          </a:xfrm>
        </p:spPr>
        <p:txBody>
          <a:bodyPr>
            <a:normAutofit/>
          </a:bodyPr>
          <a:lstStyle/>
          <a:p>
            <a:r>
              <a:rPr lang="en-GB" sz="2400" dirty="0"/>
              <a:t>How many creatures do we have in an area of interest? </a:t>
            </a:r>
          </a:p>
          <a:p>
            <a:r>
              <a:rPr lang="en-GB" sz="2400" dirty="0"/>
              <a:t>What are the key characteristics of the population?</a:t>
            </a:r>
          </a:p>
          <a:p>
            <a:pPr lvl="1"/>
            <a:r>
              <a:rPr lang="en-GB" sz="2200" dirty="0"/>
              <a:t>Age-structure, ‘health’ </a:t>
            </a:r>
            <a:r>
              <a:rPr lang="en-GB" sz="2200" dirty="0" err="1"/>
              <a:t>etc</a:t>
            </a:r>
            <a:endParaRPr lang="en-GB" sz="2200" dirty="0"/>
          </a:p>
          <a:p>
            <a:pPr lvl="1"/>
            <a:endParaRPr lang="en-GB" sz="2200" dirty="0"/>
          </a:p>
          <a:p>
            <a:r>
              <a:rPr lang="en-GB" sz="2400" dirty="0"/>
              <a:t>Where are the animals found? Are there any hotspots? </a:t>
            </a:r>
          </a:p>
          <a:p>
            <a:r>
              <a:rPr lang="en-GB" sz="2400" dirty="0"/>
              <a:t>Why are they found, where they are found? Key drivers for distribution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495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the current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54630"/>
            <a:ext cx="8946541" cy="4593770"/>
          </a:xfrm>
        </p:spPr>
        <p:txBody>
          <a:bodyPr>
            <a:normAutofit/>
          </a:bodyPr>
          <a:lstStyle/>
          <a:p>
            <a:r>
              <a:rPr lang="en-GB" sz="2400" dirty="0"/>
              <a:t>Where are the animals </a:t>
            </a:r>
            <a:r>
              <a:rPr lang="en-GB" sz="2400" b="1" dirty="0"/>
              <a:t>not</a:t>
            </a:r>
            <a:r>
              <a:rPr lang="en-GB" sz="2400" dirty="0"/>
              <a:t> found? Are there any exclusion areas?</a:t>
            </a:r>
          </a:p>
          <a:p>
            <a:r>
              <a:rPr lang="en-GB" sz="2400" dirty="0"/>
              <a:t>What are the effects of any fences/boundaries? </a:t>
            </a:r>
          </a:p>
          <a:p>
            <a:pPr lvl="1"/>
            <a:r>
              <a:rPr lang="en-GB" sz="2200" dirty="0"/>
              <a:t>What would we expect to see if there were no boundaries present?</a:t>
            </a:r>
          </a:p>
          <a:p>
            <a:pPr lvl="1"/>
            <a:r>
              <a:rPr lang="en-GB" sz="2200" dirty="0"/>
              <a:t>Compare the current reality with what we’d expect to see without boundaries.</a:t>
            </a:r>
          </a:p>
          <a:p>
            <a:r>
              <a:rPr lang="en-GB" sz="2400" dirty="0"/>
              <a:t>How can we use what we have to conserve a species? </a:t>
            </a:r>
          </a:p>
          <a:p>
            <a:pPr lvl="1"/>
            <a:r>
              <a:rPr lang="en-GB" sz="2400" dirty="0"/>
              <a:t>E.g. an early warning system for poaching using vultures.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7248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dirty="0"/>
              <a:t>Quantifying the effects of any changes 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54" y="2052918"/>
            <a:ext cx="9588299" cy="4278213"/>
          </a:xfrm>
        </p:spPr>
        <p:txBody>
          <a:bodyPr>
            <a:normAutofit/>
          </a:bodyPr>
          <a:lstStyle/>
          <a:p>
            <a:pPr lvl="1"/>
            <a:r>
              <a:rPr lang="en-GB" sz="2400" dirty="0"/>
              <a:t>Quantifying changes in:</a:t>
            </a:r>
          </a:p>
          <a:p>
            <a:pPr lvl="2"/>
            <a:r>
              <a:rPr lang="en-GB" sz="2200" dirty="0"/>
              <a:t>Distribution</a:t>
            </a:r>
          </a:p>
          <a:p>
            <a:pPr lvl="2"/>
            <a:r>
              <a:rPr lang="en-GB" sz="2200" dirty="0"/>
              <a:t>Abundance</a:t>
            </a:r>
          </a:p>
          <a:p>
            <a:pPr lvl="2"/>
            <a:r>
              <a:rPr lang="en-GB" sz="2200" dirty="0"/>
              <a:t>Home range </a:t>
            </a:r>
          </a:p>
          <a:p>
            <a:pPr lvl="2"/>
            <a:r>
              <a:rPr lang="en-GB" sz="2200" dirty="0"/>
              <a:t>Overlap with other creatures (including humans)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62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23" y="95275"/>
            <a:ext cx="9910354" cy="680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7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86" y="132873"/>
            <a:ext cx="9983868" cy="6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43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255</TotalTime>
  <Words>779</Words>
  <Application>Microsoft Office PowerPoint</Application>
  <PresentationFormat>Widescreen</PresentationFormat>
  <Paragraphs>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</vt:lpstr>
      <vt:lpstr>An overview</vt:lpstr>
      <vt:lpstr>The next few minutes</vt:lpstr>
      <vt:lpstr>PowerPoint Presentation</vt:lpstr>
      <vt:lpstr>Better collaboration</vt:lpstr>
      <vt:lpstr>Understanding the current situation</vt:lpstr>
      <vt:lpstr>Understanding the current situation</vt:lpstr>
      <vt:lpstr>Quantifying the effects of any changes going forward</vt:lpstr>
      <vt:lpstr>PowerPoint Presentation</vt:lpstr>
      <vt:lpstr>PowerPoint Presentation</vt:lpstr>
      <vt:lpstr>PowerPoint Presentation</vt:lpstr>
      <vt:lpstr>Quantifying the effects of any changes going forward</vt:lpstr>
      <vt:lpstr>PowerPoint Presentation</vt:lpstr>
      <vt:lpstr>PowerPoint Presentation</vt:lpstr>
      <vt:lpstr>Some ideas about how to achieve these outcomes: Collaboration </vt:lpstr>
      <vt:lpstr>Some ideas about how to achieve these outcomes: Understanding the current situation</vt:lpstr>
      <vt:lpstr>Some ideas about how to achieve these outcomes: Understanding the current situation</vt:lpstr>
      <vt:lpstr>Some ideas about how to achieve these outcomes: Quantifying change</vt:lpstr>
      <vt:lpstr>Some ideas about how to achieve these outcomes: Quantifying change</vt:lpstr>
      <vt:lpstr>Possible next actions</vt:lpstr>
      <vt:lpstr>Possible next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 MacKenzie</dc:creator>
  <cp:lastModifiedBy>Monique MacKenzie</cp:lastModifiedBy>
  <cp:revision>160</cp:revision>
  <dcterms:created xsi:type="dcterms:W3CDTF">2016-11-24T14:01:44Z</dcterms:created>
  <dcterms:modified xsi:type="dcterms:W3CDTF">2016-11-25T07:18:28Z</dcterms:modified>
</cp:coreProperties>
</file>