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71" r:id="rId2"/>
    <p:sldId id="259" r:id="rId3"/>
    <p:sldId id="278" r:id="rId4"/>
    <p:sldId id="279" r:id="rId5"/>
    <p:sldId id="280" r:id="rId6"/>
    <p:sldId id="281" r:id="rId7"/>
    <p:sldId id="282" r:id="rId8"/>
    <p:sldId id="283" r:id="rId9"/>
    <p:sldId id="284" r:id="rId10"/>
    <p:sldId id="297" r:id="rId11"/>
    <p:sldId id="286" r:id="rId12"/>
    <p:sldId id="299" r:id="rId13"/>
    <p:sldId id="287" r:id="rId14"/>
    <p:sldId id="294" r:id="rId15"/>
    <p:sldId id="288" r:id="rId16"/>
    <p:sldId id="290" r:id="rId17"/>
    <p:sldId id="291" r:id="rId18"/>
    <p:sldId id="296"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E0E0E0"/>
    <a:srgbClr val="DCDCDC"/>
    <a:srgbClr val="DBDBDB"/>
    <a:srgbClr val="D9D9D9"/>
    <a:srgbClr val="D7D7D7"/>
    <a:srgbClr val="00629B"/>
    <a:srgbClr val="9B26B6"/>
    <a:srgbClr val="CF4520"/>
    <a:srgbClr val="F2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64BE1-8602-41E3-9D97-7D2F264302F7}" type="datetimeFigureOut">
              <a:rPr lang="en-GB" smtClean="0"/>
              <a:t>08/Sep/2017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7E6FB-DE30-4C92-9DDB-905E554AB933}" type="slidenum">
              <a:rPr lang="en-GB" smtClean="0"/>
              <a:t>‹#›</a:t>
            </a:fld>
            <a:endParaRPr lang="en-GB"/>
          </a:p>
        </p:txBody>
      </p:sp>
    </p:spTree>
    <p:extLst>
      <p:ext uri="{BB962C8B-B14F-4D97-AF65-F5344CB8AC3E}">
        <p14:creationId xmlns:p14="http://schemas.microsoft.com/office/powerpoint/2010/main" val="1419018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C56E5-9AB9-4EB7-AEDF-CCCB3FB761B3}" type="slidenum">
              <a:rPr lang="en-GB" smtClean="0"/>
              <a:t>‹#›</a:t>
            </a:fld>
            <a:endParaRPr lang="en-GB"/>
          </a:p>
        </p:txBody>
      </p:sp>
    </p:spTree>
    <p:extLst>
      <p:ext uri="{BB962C8B-B14F-4D97-AF65-F5344CB8AC3E}">
        <p14:creationId xmlns:p14="http://schemas.microsoft.com/office/powerpoint/2010/main" val="81972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C56E5-9AB9-4EB7-AEDF-CCCB3FB761B3}" type="slidenum">
              <a:rPr lang="en-GB" smtClean="0"/>
              <a:t>‹#›</a:t>
            </a:fld>
            <a:endParaRPr lang="en-GB"/>
          </a:p>
        </p:txBody>
      </p:sp>
    </p:spTree>
    <p:extLst>
      <p:ext uri="{BB962C8B-B14F-4D97-AF65-F5344CB8AC3E}">
        <p14:creationId xmlns:p14="http://schemas.microsoft.com/office/powerpoint/2010/main" val="209600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C56E5-9AB9-4EB7-AEDF-CCCB3FB761B3}" type="slidenum">
              <a:rPr lang="en-GB" smtClean="0"/>
              <a:t>‹#›</a:t>
            </a:fld>
            <a:endParaRPr lang="en-GB"/>
          </a:p>
        </p:txBody>
      </p:sp>
    </p:spTree>
    <p:extLst>
      <p:ext uri="{BB962C8B-B14F-4D97-AF65-F5344CB8AC3E}">
        <p14:creationId xmlns:p14="http://schemas.microsoft.com/office/powerpoint/2010/main" val="1131426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text page">
    <p:spTree>
      <p:nvGrpSpPr>
        <p:cNvPr id="1" name=""/>
        <p:cNvGrpSpPr/>
        <p:nvPr/>
      </p:nvGrpSpPr>
      <p:grpSpPr>
        <a:xfrm>
          <a:off x="0" y="0"/>
          <a:ext cx="0" cy="0"/>
          <a:chOff x="0" y="0"/>
          <a:chExt cx="0" cy="0"/>
        </a:xfrm>
      </p:grpSpPr>
      <p:sp>
        <p:nvSpPr>
          <p:cNvPr id="10" name="Text Placeholder 12"/>
          <p:cNvSpPr>
            <a:spLocks noGrp="1"/>
          </p:cNvSpPr>
          <p:nvPr>
            <p:ph type="body" sz="quarter" idx="11"/>
          </p:nvPr>
        </p:nvSpPr>
        <p:spPr>
          <a:xfrm>
            <a:off x="482400" y="1517829"/>
            <a:ext cx="8263138" cy="4673421"/>
          </a:xfrm>
          <a:prstGeom prst="rect">
            <a:avLst/>
          </a:prstGeom>
        </p:spPr>
        <p:txBody>
          <a:bodyPr vert="horz" wrap="square" lIns="0" tIns="0" rIns="0" bIns="0">
            <a:noAutofit/>
          </a:bodyPr>
          <a:lstStyle>
            <a:lvl1pPr marL="0" indent="0">
              <a:spcBef>
                <a:spcPts val="0"/>
              </a:spcBef>
              <a:spcAft>
                <a:spcPts val="300"/>
              </a:spcAft>
              <a:buFont typeface="Arial" panose="020B0604020202020204" pitchFamily="34" charset="0"/>
              <a:buNone/>
              <a:defRPr sz="1400" baseline="0">
                <a:latin typeface="Franklin Gothic Book"/>
                <a:cs typeface="Franklin Gothic Book"/>
              </a:defRPr>
            </a:lvl1pPr>
            <a:lvl2pPr marL="358775" indent="-180975">
              <a:spcBef>
                <a:spcPts val="0"/>
              </a:spcBef>
              <a:spcAft>
                <a:spcPts val="300"/>
              </a:spcAft>
              <a:buFont typeface="Arial" panose="020B0604020202020204" pitchFamily="34" charset="0"/>
              <a:buChar char="•"/>
              <a:tabLst/>
              <a:defRPr sz="1400"/>
            </a:lvl2pPr>
            <a:lvl3pPr marL="530225" indent="-171450">
              <a:spcBef>
                <a:spcPts val="0"/>
              </a:spcBef>
              <a:spcAft>
                <a:spcPts val="300"/>
              </a:spcAft>
              <a:buFont typeface="Arial" panose="020B0604020202020204" pitchFamily="34" charset="0"/>
              <a:buChar char="•"/>
              <a:defRPr sz="1200"/>
            </a:lvl3pPr>
            <a:lvl4pPr marL="708025" indent="-171450">
              <a:spcBef>
                <a:spcPts val="0"/>
              </a:spcBef>
              <a:spcAft>
                <a:spcPts val="300"/>
              </a:spcAft>
              <a:buFont typeface="Arial" panose="020B0604020202020204" pitchFamily="34" charset="0"/>
              <a:buChar char="•"/>
              <a:defRPr sz="1200"/>
            </a:lvl4pPr>
            <a:lvl5pPr marL="887412" indent="-171450">
              <a:spcBef>
                <a:spcPts val="0"/>
              </a:spcBef>
              <a:spcAft>
                <a:spcPts val="300"/>
              </a:spcAft>
              <a:buFont typeface="Arial" panose="020B0604020202020204" pitchFamily="34" charset="0"/>
              <a:buChar char="•"/>
              <a:defRPr sz="1100"/>
            </a:lvl5pPr>
            <a:lvl6pPr marL="715962" indent="0">
              <a:buFont typeface="Arial" panose="020B0604020202020204" pitchFamily="34" charset="0"/>
              <a:buNone/>
              <a:defRPr sz="1100"/>
            </a:lvl6pPr>
          </a:lstStyle>
          <a:p>
            <a:pPr lvl="0"/>
            <a:endParaRPr lang="en-US" dirty="0"/>
          </a:p>
        </p:txBody>
      </p:sp>
      <p:sp>
        <p:nvSpPr>
          <p:cNvPr id="4" name="Text Placeholder 10"/>
          <p:cNvSpPr>
            <a:spLocks noGrp="1"/>
          </p:cNvSpPr>
          <p:nvPr>
            <p:ph type="body" sz="quarter" idx="10" hasCustomPrompt="1"/>
          </p:nvPr>
        </p:nvSpPr>
        <p:spPr>
          <a:xfrm>
            <a:off x="482400" y="299309"/>
            <a:ext cx="8263138" cy="773540"/>
          </a:xfrm>
          <a:prstGeom prst="rect">
            <a:avLst/>
          </a:prstGeom>
        </p:spPr>
        <p:txBody>
          <a:bodyPr vert="horz" lIns="0" tIns="0" rIns="0" bIns="0" anchor="b" anchorCtr="0"/>
          <a:lstStyle>
            <a:lvl1pPr marL="0" indent="0">
              <a:spcBef>
                <a:spcPts val="0"/>
              </a:spcBef>
              <a:buNone/>
              <a:defRPr sz="1800" cap="all" baseline="0">
                <a:latin typeface="Franklin Gothic Medium"/>
                <a:cs typeface="Franklin Gothic Medium"/>
              </a:defRPr>
            </a:lvl1pPr>
          </a:lstStyle>
          <a:p>
            <a:pPr lvl="0"/>
            <a:r>
              <a:rPr lang="en-US" dirty="0" err="1"/>
              <a:t>SLIde</a:t>
            </a:r>
            <a:r>
              <a:rPr lang="en-US" dirty="0"/>
              <a:t> title</a:t>
            </a:r>
          </a:p>
        </p:txBody>
      </p:sp>
      <p:sp>
        <p:nvSpPr>
          <p:cNvPr id="6" name="TextBox 5"/>
          <p:cNvSpPr txBox="1"/>
          <p:nvPr userDrawn="1"/>
        </p:nvSpPr>
        <p:spPr>
          <a:xfrm>
            <a:off x="457200" y="6392142"/>
            <a:ext cx="8686800" cy="230832"/>
          </a:xfrm>
          <a:prstGeom prst="rect">
            <a:avLst/>
          </a:prstGeom>
          <a:solidFill>
            <a:srgbClr val="00629B"/>
          </a:solidFill>
          <a:ln>
            <a:solidFill>
              <a:srgbClr val="0067B4"/>
            </a:solidFill>
          </a:ln>
        </p:spPr>
        <p:txBody>
          <a:bodyPr wrap="square" rtlCol="0">
            <a:spAutoFit/>
          </a:bodyPr>
          <a:lstStyle/>
          <a:p>
            <a:pPr algn="ctr"/>
            <a:r>
              <a:rPr lang="en-US" sz="900" dirty="0">
                <a:solidFill>
                  <a:schemeClr val="bg1"/>
                </a:solidFill>
                <a:latin typeface="Franklin Gothic Book" pitchFamily="34" charset="0"/>
              </a:rPr>
              <a:t>A Namibia De Beers Partnership</a:t>
            </a:r>
            <a:endParaRPr lang="en-GB" sz="900" dirty="0">
              <a:solidFill>
                <a:schemeClr val="bg1"/>
              </a:solidFill>
              <a:latin typeface="Franklin Gothic Book" pitchFamily="34" charset="0"/>
            </a:endParaRPr>
          </a:p>
        </p:txBody>
      </p:sp>
      <p:cxnSp>
        <p:nvCxnSpPr>
          <p:cNvPr id="3" name="Straight Connector 2"/>
          <p:cNvCxnSpPr/>
          <p:nvPr userDrawn="1"/>
        </p:nvCxnSpPr>
        <p:spPr>
          <a:xfrm flipH="1">
            <a:off x="457200" y="1219200"/>
            <a:ext cx="86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44752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 bottom only">
    <p:spTree>
      <p:nvGrpSpPr>
        <p:cNvPr id="1" name=""/>
        <p:cNvGrpSpPr/>
        <p:nvPr/>
      </p:nvGrpSpPr>
      <p:grpSpPr>
        <a:xfrm>
          <a:off x="0" y="0"/>
          <a:ext cx="0" cy="0"/>
          <a:chOff x="0" y="0"/>
          <a:chExt cx="0" cy="0"/>
        </a:xfrm>
      </p:grpSpPr>
      <p:sp>
        <p:nvSpPr>
          <p:cNvPr id="3" name="TextBox 2"/>
          <p:cNvSpPr txBox="1"/>
          <p:nvPr userDrawn="1"/>
        </p:nvSpPr>
        <p:spPr>
          <a:xfrm>
            <a:off x="3193810" y="6275143"/>
            <a:ext cx="2790236" cy="328295"/>
          </a:xfrm>
          <a:prstGeom prst="rect">
            <a:avLst/>
          </a:prstGeom>
          <a:noFill/>
        </p:spPr>
        <p:txBody>
          <a:bodyPr wrap="square" lIns="0" tIns="0" rIns="0" bIns="0" rtlCol="0" anchor="b" anchorCtr="1">
            <a:noAutofit/>
          </a:bodyPr>
          <a:lstStyle/>
          <a:p>
            <a:pPr marL="0" marR="0" indent="0" algn="ctr" defTabSz="457200" rtl="0" eaLnBrk="0" fontAlgn="auto" latinLnBrk="0" hangingPunct="0">
              <a:lnSpc>
                <a:spcPct val="100000"/>
              </a:lnSpc>
              <a:spcBef>
                <a:spcPts val="0"/>
              </a:spcBef>
              <a:spcAft>
                <a:spcPts val="0"/>
              </a:spcAft>
              <a:buClrTx/>
              <a:buSzTx/>
              <a:buFontTx/>
              <a:buNone/>
              <a:tabLst/>
              <a:defRPr/>
            </a:pPr>
            <a:endParaRPr lang="en-US" sz="700" dirty="0">
              <a:solidFill>
                <a:schemeClr val="bg1"/>
              </a:solidFill>
              <a:latin typeface="Franklin Gothic Book"/>
              <a:cs typeface="Franklin Gothic Book"/>
            </a:endParaRPr>
          </a:p>
          <a:p>
            <a:pPr algn="ctr" eaLnBrk="0" hangingPunct="0">
              <a:defRPr/>
            </a:pPr>
            <a:r>
              <a:rPr lang="en-US" sz="700" dirty="0">
                <a:solidFill>
                  <a:schemeClr val="bg1"/>
                </a:solidFill>
                <a:latin typeface="Franklin Gothic Book"/>
                <a:cs typeface="Franklin Gothic Book"/>
              </a:rPr>
              <a:t>The  De Beers Group of Companies</a:t>
            </a:r>
          </a:p>
        </p:txBody>
      </p:sp>
      <p:sp>
        <p:nvSpPr>
          <p:cNvPr id="7" name="Text Placeholder 12"/>
          <p:cNvSpPr>
            <a:spLocks noGrp="1"/>
          </p:cNvSpPr>
          <p:nvPr>
            <p:ph type="body" sz="quarter" idx="11"/>
          </p:nvPr>
        </p:nvSpPr>
        <p:spPr>
          <a:xfrm>
            <a:off x="482400" y="1517829"/>
            <a:ext cx="8263138" cy="4673421"/>
          </a:xfrm>
          <a:prstGeom prst="rect">
            <a:avLst/>
          </a:prstGeom>
        </p:spPr>
        <p:txBody>
          <a:bodyPr vert="horz" wrap="square" lIns="0" tIns="0" rIns="0" bIns="0">
            <a:noAutofit/>
          </a:bodyPr>
          <a:lstStyle>
            <a:lvl1pPr marL="0" indent="0">
              <a:spcBef>
                <a:spcPts val="0"/>
              </a:spcBef>
              <a:spcAft>
                <a:spcPts val="300"/>
              </a:spcAft>
              <a:buFont typeface="Arial" panose="020B0604020202020204" pitchFamily="34" charset="0"/>
              <a:buNone/>
              <a:defRPr sz="1200" baseline="0">
                <a:latin typeface="Franklin Gothic Book"/>
                <a:cs typeface="Franklin Gothic Book"/>
              </a:defRPr>
            </a:lvl1pPr>
            <a:lvl2pPr marL="358775" indent="-180975">
              <a:spcBef>
                <a:spcPts val="0"/>
              </a:spcBef>
              <a:spcAft>
                <a:spcPts val="300"/>
              </a:spcAft>
              <a:buFont typeface="Arial" panose="020B0604020202020204" pitchFamily="34" charset="0"/>
              <a:buChar char="•"/>
              <a:tabLst/>
              <a:defRPr sz="1400"/>
            </a:lvl2pPr>
            <a:lvl3pPr marL="530225" indent="-171450">
              <a:spcBef>
                <a:spcPts val="0"/>
              </a:spcBef>
              <a:spcAft>
                <a:spcPts val="300"/>
              </a:spcAft>
              <a:buFont typeface="Arial" panose="020B0604020202020204" pitchFamily="34" charset="0"/>
              <a:buChar char="•"/>
              <a:defRPr sz="1200"/>
            </a:lvl3pPr>
            <a:lvl4pPr marL="708025" indent="-171450">
              <a:spcBef>
                <a:spcPts val="0"/>
              </a:spcBef>
              <a:spcAft>
                <a:spcPts val="300"/>
              </a:spcAft>
              <a:buFont typeface="Arial" panose="020B0604020202020204" pitchFamily="34" charset="0"/>
              <a:buChar char="•"/>
              <a:defRPr sz="1200"/>
            </a:lvl4pPr>
            <a:lvl5pPr marL="887412" indent="-171450">
              <a:spcBef>
                <a:spcPts val="0"/>
              </a:spcBef>
              <a:spcAft>
                <a:spcPts val="300"/>
              </a:spcAft>
              <a:buFont typeface="Arial" panose="020B0604020202020204" pitchFamily="34" charset="0"/>
              <a:buChar char="•"/>
              <a:defRPr sz="1100"/>
            </a:lvl5pPr>
            <a:lvl6pPr marL="715962" indent="0">
              <a:buFont typeface="Arial" panose="020B0604020202020204" pitchFamily="34" charset="0"/>
              <a:buNone/>
              <a:defRPr sz="1100"/>
            </a:lvl6pPr>
          </a:lstStyle>
          <a:p>
            <a:pPr lvl="0"/>
            <a:endParaRPr lang="en-US" dirty="0"/>
          </a:p>
        </p:txBody>
      </p:sp>
      <p:sp>
        <p:nvSpPr>
          <p:cNvPr id="8" name="TextBox 7"/>
          <p:cNvSpPr txBox="1"/>
          <p:nvPr userDrawn="1"/>
        </p:nvSpPr>
        <p:spPr>
          <a:xfrm>
            <a:off x="8415038" y="6421540"/>
            <a:ext cx="328898" cy="210985"/>
          </a:xfrm>
          <a:prstGeom prst="rect">
            <a:avLst/>
          </a:prstGeom>
          <a:noFill/>
        </p:spPr>
        <p:txBody>
          <a:bodyPr wrap="square" lIns="0" tIns="0" rIns="0" bIns="0" rtlCol="0" anchor="ctr" anchorCtr="0">
            <a:noAutofit/>
          </a:bodyPr>
          <a:lstStyle/>
          <a:p>
            <a:pPr algn="r"/>
            <a:fld id="{EFE17364-4DB3-EA4A-A9EC-41836A392630}" type="slidenum">
              <a:rPr lang="en-US" sz="700" b="0" i="0" smtClean="0">
                <a:solidFill>
                  <a:schemeClr val="bg1"/>
                </a:solidFill>
                <a:latin typeface="Franklin Gothic Book"/>
                <a:cs typeface="Franklin Gothic Book"/>
              </a:rPr>
              <a:pPr algn="r"/>
              <a:t>‹#›</a:t>
            </a:fld>
            <a:endParaRPr lang="en-US" sz="700" b="0" i="0" dirty="0">
              <a:solidFill>
                <a:schemeClr val="bg1"/>
              </a:solidFill>
              <a:latin typeface="Franklin Gothic Book"/>
              <a:cs typeface="Franklin Gothic Book"/>
            </a:endParaRPr>
          </a:p>
        </p:txBody>
      </p:sp>
      <p:sp>
        <p:nvSpPr>
          <p:cNvPr id="9" name="TextBox 8"/>
          <p:cNvSpPr txBox="1"/>
          <p:nvPr userDrawn="1"/>
        </p:nvSpPr>
        <p:spPr>
          <a:xfrm>
            <a:off x="2927410" y="6275143"/>
            <a:ext cx="3312000" cy="328295"/>
          </a:xfrm>
          <a:prstGeom prst="rect">
            <a:avLst/>
          </a:prstGeom>
          <a:noFill/>
        </p:spPr>
        <p:txBody>
          <a:bodyPr wrap="square" lIns="0" tIns="0" rIns="0" bIns="0" rtlCol="0" anchor="b" anchorCtr="1">
            <a:noAutofit/>
          </a:bodyPr>
          <a:lstStyle/>
          <a:p>
            <a:pPr marL="0" marR="0" indent="0" algn="ctr" defTabSz="457200" rtl="0" eaLnBrk="0" fontAlgn="auto" latinLnBrk="0" hangingPunct="0">
              <a:lnSpc>
                <a:spcPct val="100000"/>
              </a:lnSpc>
              <a:spcBef>
                <a:spcPts val="0"/>
              </a:spcBef>
              <a:spcAft>
                <a:spcPts val="0"/>
              </a:spcAft>
              <a:buClrTx/>
              <a:buSzTx/>
              <a:buFontTx/>
              <a:buNone/>
              <a:tabLst/>
              <a:defRPr/>
            </a:pPr>
            <a:endParaRPr lang="en-US" sz="700" dirty="0">
              <a:solidFill>
                <a:schemeClr val="bg1"/>
              </a:solidFill>
              <a:latin typeface="Franklin Gothic Book"/>
              <a:cs typeface="Franklin Gothic Book"/>
            </a:endParaRPr>
          </a:p>
          <a:p>
            <a:pPr algn="ctr" eaLnBrk="0" hangingPunct="0">
              <a:defRPr/>
            </a:pPr>
            <a:r>
              <a:rPr lang="en-US" sz="700" dirty="0">
                <a:solidFill>
                  <a:schemeClr val="bg1"/>
                </a:solidFill>
                <a:latin typeface="Franklin Gothic Book"/>
                <a:cs typeface="Franklin Gothic Book"/>
              </a:rPr>
              <a:t>The  De Beers Group of Companies – Strategic Leadership Conference 2015</a:t>
            </a:r>
          </a:p>
        </p:txBody>
      </p:sp>
      <p:sp>
        <p:nvSpPr>
          <p:cNvPr id="10" name="TextBox 9"/>
          <p:cNvSpPr txBox="1"/>
          <p:nvPr userDrawn="1"/>
        </p:nvSpPr>
        <p:spPr>
          <a:xfrm>
            <a:off x="457200" y="6392142"/>
            <a:ext cx="8686800" cy="230832"/>
          </a:xfrm>
          <a:prstGeom prst="rect">
            <a:avLst/>
          </a:prstGeom>
          <a:solidFill>
            <a:srgbClr val="00629B"/>
          </a:solidFill>
          <a:ln>
            <a:solidFill>
              <a:srgbClr val="0067B4"/>
            </a:solidFill>
          </a:ln>
        </p:spPr>
        <p:txBody>
          <a:bodyPr wrap="square" rtlCol="0">
            <a:spAutoFit/>
          </a:bodyPr>
          <a:lstStyle/>
          <a:p>
            <a:pPr algn="ctr"/>
            <a:r>
              <a:rPr lang="en-US" sz="900" dirty="0">
                <a:solidFill>
                  <a:schemeClr val="bg1"/>
                </a:solidFill>
                <a:latin typeface="Franklin Gothic Book" pitchFamily="34" charset="0"/>
              </a:rPr>
              <a:t>A Namibia De Beers Partnership</a:t>
            </a:r>
            <a:endParaRPr lang="en-GB" sz="900" dirty="0">
              <a:solidFill>
                <a:schemeClr val="bg1"/>
              </a:solidFill>
              <a:latin typeface="Franklin Gothic Book" pitchFamily="34" charset="0"/>
            </a:endParaRPr>
          </a:p>
        </p:txBody>
      </p:sp>
    </p:spTree>
    <p:extLst>
      <p:ext uri="{BB962C8B-B14F-4D97-AF65-F5344CB8AC3E}">
        <p14:creationId xmlns:p14="http://schemas.microsoft.com/office/powerpoint/2010/main" val="264707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0" y="0"/>
            <a:ext cx="9144000" cy="6858000"/>
          </a:xfrm>
        </p:spPr>
        <p:txBody>
          <a:bodyPr>
            <a:normAutofit/>
          </a:bodyPr>
          <a:lstStyle>
            <a:lvl1pPr marL="0" indent="0">
              <a:buNone/>
              <a:defRPr sz="900">
                <a:solidFill>
                  <a:schemeClr val="tx1"/>
                </a:solidFill>
                <a:latin typeface="Franklin Gothic Book" panose="020B0503020102020204" pitchFamily="34" charset="0"/>
              </a:defRPr>
            </a:lvl1pPr>
          </a:lstStyle>
          <a:p>
            <a:endParaRPr lang="en-GB" dirty="0"/>
          </a:p>
        </p:txBody>
      </p:sp>
    </p:spTree>
    <p:extLst>
      <p:ext uri="{BB962C8B-B14F-4D97-AF65-F5344CB8AC3E}">
        <p14:creationId xmlns:p14="http://schemas.microsoft.com/office/powerpoint/2010/main" val="893331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12"/>
          <p:cNvSpPr>
            <a:spLocks noGrp="1"/>
          </p:cNvSpPr>
          <p:nvPr>
            <p:ph type="body" sz="quarter" idx="11"/>
          </p:nvPr>
        </p:nvSpPr>
        <p:spPr>
          <a:xfrm>
            <a:off x="482400" y="1517829"/>
            <a:ext cx="8263138" cy="4673421"/>
          </a:xfrm>
          <a:prstGeom prst="rect">
            <a:avLst/>
          </a:prstGeom>
        </p:spPr>
        <p:txBody>
          <a:bodyPr vert="horz" wrap="square" lIns="0" tIns="0" rIns="0" bIns="0">
            <a:noAutofit/>
          </a:bodyPr>
          <a:lstStyle>
            <a:lvl1pPr marL="0" indent="0">
              <a:spcBef>
                <a:spcPts val="0"/>
              </a:spcBef>
              <a:spcAft>
                <a:spcPts val="300"/>
              </a:spcAft>
              <a:buFont typeface="Arial" panose="020B0604020202020204" pitchFamily="34" charset="0"/>
              <a:buNone/>
              <a:defRPr sz="1200" baseline="0">
                <a:latin typeface="Franklin Gothic Book"/>
                <a:cs typeface="Franklin Gothic Book"/>
              </a:defRPr>
            </a:lvl1pPr>
            <a:lvl2pPr marL="358775" indent="-180975">
              <a:spcBef>
                <a:spcPts val="0"/>
              </a:spcBef>
              <a:spcAft>
                <a:spcPts val="300"/>
              </a:spcAft>
              <a:buFont typeface="Arial" panose="020B0604020202020204" pitchFamily="34" charset="0"/>
              <a:buChar char="•"/>
              <a:tabLst/>
              <a:defRPr sz="1400"/>
            </a:lvl2pPr>
            <a:lvl3pPr marL="530225" indent="-171450">
              <a:spcBef>
                <a:spcPts val="0"/>
              </a:spcBef>
              <a:spcAft>
                <a:spcPts val="300"/>
              </a:spcAft>
              <a:buFont typeface="Arial" panose="020B0604020202020204" pitchFamily="34" charset="0"/>
              <a:buChar char="•"/>
              <a:defRPr sz="1200"/>
            </a:lvl3pPr>
            <a:lvl4pPr marL="708025" indent="-171450">
              <a:spcBef>
                <a:spcPts val="0"/>
              </a:spcBef>
              <a:spcAft>
                <a:spcPts val="300"/>
              </a:spcAft>
              <a:buFont typeface="Arial" panose="020B0604020202020204" pitchFamily="34" charset="0"/>
              <a:buChar char="•"/>
              <a:defRPr sz="1200"/>
            </a:lvl4pPr>
            <a:lvl5pPr marL="887412" indent="-171450">
              <a:spcBef>
                <a:spcPts val="0"/>
              </a:spcBef>
              <a:spcAft>
                <a:spcPts val="300"/>
              </a:spcAft>
              <a:buFont typeface="Arial" panose="020B0604020202020204" pitchFamily="34" charset="0"/>
              <a:buChar char="•"/>
              <a:defRPr sz="1100"/>
            </a:lvl5pPr>
            <a:lvl6pPr marL="715962" indent="0">
              <a:buFont typeface="Arial" panose="020B0604020202020204" pitchFamily="34" charset="0"/>
              <a:buNone/>
              <a:defRPr sz="1100"/>
            </a:lvl6pPr>
          </a:lstStyle>
          <a:p>
            <a:pPr lvl="0"/>
            <a:endParaRPr lang="en-US" dirty="0"/>
          </a:p>
        </p:txBody>
      </p:sp>
      <p:sp>
        <p:nvSpPr>
          <p:cNvPr id="7" name="Text Placeholder 10"/>
          <p:cNvSpPr>
            <a:spLocks noGrp="1"/>
          </p:cNvSpPr>
          <p:nvPr>
            <p:ph type="body" sz="quarter" idx="10" hasCustomPrompt="1"/>
          </p:nvPr>
        </p:nvSpPr>
        <p:spPr>
          <a:xfrm>
            <a:off x="482400" y="299309"/>
            <a:ext cx="8263138" cy="773540"/>
          </a:xfrm>
          <a:prstGeom prst="rect">
            <a:avLst/>
          </a:prstGeom>
        </p:spPr>
        <p:txBody>
          <a:bodyPr vert="horz" lIns="0" tIns="0" rIns="0" bIns="0" anchor="b" anchorCtr="0"/>
          <a:lstStyle>
            <a:lvl1pPr marL="0" indent="0">
              <a:spcBef>
                <a:spcPts val="0"/>
              </a:spcBef>
              <a:buNone/>
              <a:defRPr sz="1800" cap="all" baseline="0">
                <a:latin typeface="Franklin Gothic Medium"/>
                <a:cs typeface="Franklin Gothic Medium"/>
              </a:defRPr>
            </a:lvl1pPr>
          </a:lstStyle>
          <a:p>
            <a:pPr lvl="0"/>
            <a:r>
              <a:rPr lang="en-US" dirty="0" err="1"/>
              <a:t>SLIde</a:t>
            </a:r>
            <a:r>
              <a:rPr lang="en-US" dirty="0"/>
              <a:t> title</a:t>
            </a:r>
          </a:p>
        </p:txBody>
      </p:sp>
      <p:sp>
        <p:nvSpPr>
          <p:cNvPr id="4" name="TextBox 3"/>
          <p:cNvSpPr txBox="1"/>
          <p:nvPr userDrawn="1"/>
        </p:nvSpPr>
        <p:spPr>
          <a:xfrm>
            <a:off x="457200" y="6392142"/>
            <a:ext cx="8686800" cy="230832"/>
          </a:xfrm>
          <a:prstGeom prst="rect">
            <a:avLst/>
          </a:prstGeom>
          <a:solidFill>
            <a:srgbClr val="00629B"/>
          </a:solidFill>
          <a:ln>
            <a:solidFill>
              <a:srgbClr val="0067B4"/>
            </a:solidFill>
          </a:ln>
        </p:spPr>
        <p:txBody>
          <a:bodyPr wrap="square" rtlCol="0">
            <a:spAutoFit/>
          </a:bodyPr>
          <a:lstStyle/>
          <a:p>
            <a:pPr algn="ctr"/>
            <a:r>
              <a:rPr lang="en-US" sz="900" dirty="0">
                <a:solidFill>
                  <a:schemeClr val="bg1"/>
                </a:solidFill>
                <a:latin typeface="Franklin Gothic Book" pitchFamily="34" charset="0"/>
              </a:rPr>
              <a:t>A Namibia De Beers Partnership</a:t>
            </a:r>
            <a:endParaRPr lang="en-GB" sz="900" dirty="0">
              <a:solidFill>
                <a:schemeClr val="bg1"/>
              </a:solidFill>
              <a:latin typeface="Franklin Gothic Book" pitchFamily="34" charset="0"/>
            </a:endParaRPr>
          </a:p>
        </p:txBody>
      </p:sp>
    </p:spTree>
    <p:extLst>
      <p:ext uri="{BB962C8B-B14F-4D97-AF65-F5344CB8AC3E}">
        <p14:creationId xmlns:p14="http://schemas.microsoft.com/office/powerpoint/2010/main" val="63316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C56E5-9AB9-4EB7-AEDF-CCCB3FB761B3}" type="slidenum">
              <a:rPr lang="en-GB" smtClean="0"/>
              <a:t>‹#›</a:t>
            </a:fld>
            <a:endParaRPr lang="en-GB"/>
          </a:p>
        </p:txBody>
      </p:sp>
    </p:spTree>
    <p:extLst>
      <p:ext uri="{BB962C8B-B14F-4D97-AF65-F5344CB8AC3E}">
        <p14:creationId xmlns:p14="http://schemas.microsoft.com/office/powerpoint/2010/main" val="3000665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FC56E5-9AB9-4EB7-AEDF-CCCB3FB761B3}" type="slidenum">
              <a:rPr lang="en-GB" smtClean="0"/>
              <a:t>‹#›</a:t>
            </a:fld>
            <a:endParaRPr lang="en-GB"/>
          </a:p>
        </p:txBody>
      </p:sp>
    </p:spTree>
    <p:extLst>
      <p:ext uri="{BB962C8B-B14F-4D97-AF65-F5344CB8AC3E}">
        <p14:creationId xmlns:p14="http://schemas.microsoft.com/office/powerpoint/2010/main" val="179781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FC56E5-9AB9-4EB7-AEDF-CCCB3FB761B3}" type="slidenum">
              <a:rPr lang="en-GB" smtClean="0"/>
              <a:t>‹#›</a:t>
            </a:fld>
            <a:endParaRPr lang="en-GB"/>
          </a:p>
        </p:txBody>
      </p:sp>
    </p:spTree>
    <p:extLst>
      <p:ext uri="{BB962C8B-B14F-4D97-AF65-F5344CB8AC3E}">
        <p14:creationId xmlns:p14="http://schemas.microsoft.com/office/powerpoint/2010/main" val="114733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FC56E5-9AB9-4EB7-AEDF-CCCB3FB761B3}" type="slidenum">
              <a:rPr lang="en-GB" smtClean="0"/>
              <a:t>‹#›</a:t>
            </a:fld>
            <a:endParaRPr lang="en-GB"/>
          </a:p>
        </p:txBody>
      </p:sp>
    </p:spTree>
    <p:extLst>
      <p:ext uri="{BB962C8B-B14F-4D97-AF65-F5344CB8AC3E}">
        <p14:creationId xmlns:p14="http://schemas.microsoft.com/office/powerpoint/2010/main" val="236426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FC56E5-9AB9-4EB7-AEDF-CCCB3FB761B3}" type="slidenum">
              <a:rPr lang="en-GB" smtClean="0"/>
              <a:t>‹#›</a:t>
            </a:fld>
            <a:endParaRPr lang="en-GB"/>
          </a:p>
        </p:txBody>
      </p:sp>
    </p:spTree>
    <p:extLst>
      <p:ext uri="{BB962C8B-B14F-4D97-AF65-F5344CB8AC3E}">
        <p14:creationId xmlns:p14="http://schemas.microsoft.com/office/powerpoint/2010/main" val="171108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FC56E5-9AB9-4EB7-AEDF-CCCB3FB761B3}" type="slidenum">
              <a:rPr lang="en-GB" smtClean="0"/>
              <a:t>‹#›</a:t>
            </a:fld>
            <a:endParaRPr lang="en-GB"/>
          </a:p>
        </p:txBody>
      </p:sp>
    </p:spTree>
    <p:extLst>
      <p:ext uri="{BB962C8B-B14F-4D97-AF65-F5344CB8AC3E}">
        <p14:creationId xmlns:p14="http://schemas.microsoft.com/office/powerpoint/2010/main" val="299320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FC56E5-9AB9-4EB7-AEDF-CCCB3FB761B3}" type="slidenum">
              <a:rPr lang="en-GB" smtClean="0"/>
              <a:t>‹#›</a:t>
            </a:fld>
            <a:endParaRPr lang="en-GB"/>
          </a:p>
        </p:txBody>
      </p:sp>
    </p:spTree>
    <p:extLst>
      <p:ext uri="{BB962C8B-B14F-4D97-AF65-F5344CB8AC3E}">
        <p14:creationId xmlns:p14="http://schemas.microsoft.com/office/powerpoint/2010/main" val="278524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FC56E5-9AB9-4EB7-AEDF-CCCB3FB761B3}" type="slidenum">
              <a:rPr lang="en-GB" smtClean="0"/>
              <a:t>‹#›</a:t>
            </a:fld>
            <a:endParaRPr lang="en-GB"/>
          </a:p>
        </p:txBody>
      </p:sp>
    </p:spTree>
    <p:extLst>
      <p:ext uri="{BB962C8B-B14F-4D97-AF65-F5344CB8AC3E}">
        <p14:creationId xmlns:p14="http://schemas.microsoft.com/office/powerpoint/2010/main" val="242817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56E5-9AB9-4EB7-AEDF-CCCB3FB761B3}" type="slidenum">
              <a:rPr lang="en-GB" smtClean="0"/>
              <a:t>‹#›</a:t>
            </a:fld>
            <a:endParaRPr lang="en-GB"/>
          </a:p>
        </p:txBody>
      </p:sp>
    </p:spTree>
    <p:extLst>
      <p:ext uri="{BB962C8B-B14F-4D97-AF65-F5344CB8AC3E}">
        <p14:creationId xmlns:p14="http://schemas.microsoft.com/office/powerpoint/2010/main" val="834932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9" r:id="rId13"/>
    <p:sldLayoutId id="2147483670" r:id="rId14"/>
    <p:sldLayoutId id="2147483671"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type="pic" sz="quarter" idx="12"/>
          </p:nvPr>
        </p:nvPicPr>
        <p:blipFill>
          <a:blip r:embed="rId2" cstate="print">
            <a:extLst>
              <a:ext uri="{28A0092B-C50C-407E-A947-70E740481C1C}">
                <a14:useLocalDpi xmlns:a14="http://schemas.microsoft.com/office/drawing/2010/main" val="0"/>
              </a:ext>
            </a:extLst>
          </a:blip>
          <a:srcRect/>
          <a:stretch>
            <a:fillRect/>
          </a:stretch>
        </p:blipFill>
        <p:spPr bwMode="auto">
          <a:xfrm>
            <a:off x="0" y="-4403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1606046" y="3522826"/>
            <a:ext cx="4971022" cy="745508"/>
          </a:xfrm>
          <a:prstGeom prst="rect">
            <a:avLst/>
          </a:prstGeom>
        </p:spPr>
        <p:txBody>
          <a:bodyPr lIns="0" tIns="0" rIns="0" bIns="0"/>
          <a:lstStyle>
            <a:lvl1pPr algn="ctr" defTabSz="457200" rtl="0" eaLnBrk="1" latinLnBrk="0" hangingPunct="1">
              <a:spcBef>
                <a:spcPct val="0"/>
              </a:spcBef>
              <a:buNone/>
              <a:defRPr sz="4400" b="0" i="0" kern="1200" baseline="0">
                <a:solidFill>
                  <a:schemeClr val="tx1"/>
                </a:solidFill>
                <a:latin typeface="Franklin Gothic Medium"/>
                <a:ea typeface="+mj-ea"/>
                <a:cs typeface="Franklin Gothic Medium"/>
              </a:defRPr>
            </a:lvl1pPr>
          </a:lstStyle>
          <a:p>
            <a:pPr algn="l"/>
            <a:r>
              <a:rPr lang="en-US" sz="1600" dirty="0">
                <a:latin typeface="Franklin Gothic Book" panose="020B0503020102020204" pitchFamily="34" charset="0"/>
              </a:rPr>
              <a:t>Presenter/Date (Overwrite this text)</a:t>
            </a:r>
          </a:p>
        </p:txBody>
      </p:sp>
      <p:sp>
        <p:nvSpPr>
          <p:cNvPr id="8" name="Text Placeholder 2"/>
          <p:cNvSpPr txBox="1">
            <a:spLocks/>
          </p:cNvSpPr>
          <p:nvPr/>
        </p:nvSpPr>
        <p:spPr>
          <a:xfrm>
            <a:off x="1606045" y="2243158"/>
            <a:ext cx="5095924" cy="1035020"/>
          </a:xfrm>
          <a:prstGeom prst="rect">
            <a:avLst/>
          </a:prstGeom>
        </p:spPr>
        <p:txBody>
          <a:bodyPr lIns="0" tIns="0" rIns="0" bIns="0" anchor="b"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cap="all" dirty="0">
                <a:latin typeface="Franklin Gothic Medium" charset="0"/>
                <a:cs typeface="Franklin Gothic Medium" charset="0"/>
              </a:rPr>
              <a:t>Presentation title to go here</a:t>
            </a:r>
          </a:p>
          <a:p>
            <a:pPr marL="0" indent="0">
              <a:spcBef>
                <a:spcPts val="0"/>
              </a:spcBef>
              <a:buNone/>
            </a:pPr>
            <a:r>
              <a:rPr lang="en-US" sz="2400" cap="all" dirty="0">
                <a:latin typeface="Franklin Gothic Medium" charset="0"/>
                <a:cs typeface="Franklin Gothic Medium" charset="0"/>
              </a:rPr>
              <a:t>(overwrite this text)</a:t>
            </a:r>
          </a:p>
        </p:txBody>
      </p:sp>
      <p:cxnSp>
        <p:nvCxnSpPr>
          <p:cNvPr id="9" name="Straight Connector 8"/>
          <p:cNvCxnSpPr/>
          <p:nvPr/>
        </p:nvCxnSpPr>
        <p:spPr>
          <a:xfrm>
            <a:off x="1608940" y="3384968"/>
            <a:ext cx="4428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0" y="6392150"/>
            <a:ext cx="9144000" cy="153888"/>
          </a:xfrm>
          <a:prstGeom prst="rect">
            <a:avLst/>
          </a:prstGeom>
          <a:noFill/>
        </p:spPr>
        <p:txBody>
          <a:bodyPr wrap="square" lIns="0" tIns="0" rIns="0" bIns="0" rtlCol="0">
            <a:spAutoFit/>
          </a:bodyPr>
          <a:lstStyle/>
          <a:p>
            <a:pPr algn="ctr"/>
            <a:r>
              <a:rPr lang="en-GB" sz="1000" dirty="0">
                <a:latin typeface="Franklin Gothic Medium" panose="020B0603020102020204" pitchFamily="34" charset="0"/>
              </a:rPr>
              <a:t>Internal  Confidential  Highly Restricted</a:t>
            </a:r>
          </a:p>
        </p:txBody>
      </p:sp>
      <p:sp>
        <p:nvSpPr>
          <p:cNvPr id="5" name="Rectangle 4"/>
          <p:cNvSpPr/>
          <p:nvPr/>
        </p:nvSpPr>
        <p:spPr>
          <a:xfrm>
            <a:off x="1371600" y="2514600"/>
            <a:ext cx="6477000" cy="1905000"/>
          </a:xfrm>
          <a:prstGeom prst="rect">
            <a:avLst/>
          </a:prstGeom>
          <a:solidFill>
            <a:srgbClr val="DEDEDE"/>
          </a:solidFill>
          <a:ln>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2143077" y="3474351"/>
            <a:ext cx="4971022" cy="559131"/>
          </a:xfrm>
          <a:prstGeom prst="rect">
            <a:avLst/>
          </a:prstGeom>
        </p:spPr>
        <p:txBody>
          <a:bodyPr lIns="0" tIns="0" rIns="0" bIns="0"/>
          <a:lstStyle>
            <a:lvl1pPr algn="ctr" defTabSz="457200" rtl="0" eaLnBrk="1" latinLnBrk="0" hangingPunct="1">
              <a:spcBef>
                <a:spcPct val="0"/>
              </a:spcBef>
              <a:buNone/>
              <a:defRPr sz="4400" b="0" i="0" kern="1200" baseline="0">
                <a:solidFill>
                  <a:schemeClr val="tx1"/>
                </a:solidFill>
                <a:latin typeface="Franklin Gothic Medium"/>
                <a:ea typeface="+mj-ea"/>
                <a:cs typeface="Franklin Gothic Medium"/>
              </a:defRPr>
            </a:lvl1pPr>
          </a:lstStyle>
          <a:p>
            <a:pPr algn="l"/>
            <a:r>
              <a:rPr lang="en-US" sz="1600" dirty="0">
                <a:latin typeface="Franklin Gothic Book" panose="020B0503020102020204" pitchFamily="34" charset="0"/>
              </a:rPr>
              <a:t>Connie </a:t>
            </a:r>
            <a:r>
              <a:rPr lang="en-US" sz="1600" dirty="0" err="1">
                <a:latin typeface="Franklin Gothic Book" panose="020B0503020102020204" pitchFamily="34" charset="0"/>
              </a:rPr>
              <a:t>Claassen</a:t>
            </a:r>
            <a:r>
              <a:rPr lang="en-US" sz="1600" dirty="0">
                <a:latin typeface="Franklin Gothic Book" panose="020B0503020102020204" pitchFamily="34" charset="0"/>
              </a:rPr>
              <a:t> - Date 28 – 30 June 2017</a:t>
            </a:r>
          </a:p>
        </p:txBody>
      </p:sp>
      <p:sp>
        <p:nvSpPr>
          <p:cNvPr id="12" name="Text Placeholder 2"/>
          <p:cNvSpPr txBox="1">
            <a:spLocks/>
          </p:cNvSpPr>
          <p:nvPr/>
        </p:nvSpPr>
        <p:spPr>
          <a:xfrm>
            <a:off x="2143076" y="2514600"/>
            <a:ext cx="5095924" cy="776265"/>
          </a:xfrm>
          <a:prstGeom prst="rect">
            <a:avLst/>
          </a:prstGeom>
        </p:spPr>
        <p:txBody>
          <a:bodyPr lIns="0" tIns="0" rIns="0" bIns="0" anchor="b"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cap="all" dirty="0">
                <a:latin typeface="Franklin Gothic Medium" charset="0"/>
                <a:cs typeface="Franklin Gothic Medium" charset="0"/>
              </a:rPr>
              <a:t>Overview of environmental management at DBMN</a:t>
            </a:r>
          </a:p>
        </p:txBody>
      </p:sp>
      <p:cxnSp>
        <p:nvCxnSpPr>
          <p:cNvPr id="13" name="Straight Connector 12"/>
          <p:cNvCxnSpPr/>
          <p:nvPr/>
        </p:nvCxnSpPr>
        <p:spPr>
          <a:xfrm>
            <a:off x="2145971" y="3370958"/>
            <a:ext cx="4428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1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1614" y="1295400"/>
            <a:ext cx="8263138" cy="5029200"/>
          </a:xfrm>
        </p:spPr>
        <p:txBody>
          <a:bodyPr/>
          <a:lstStyle/>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define and document the scope of the EMS system</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Environmental Policy</a:t>
            </a:r>
          </a:p>
          <a:p>
            <a:r>
              <a:rPr lang="en-ZA" dirty="0"/>
              <a:t> </a:t>
            </a:r>
          </a:p>
          <a:p>
            <a:pPr marL="285750" indent="-285750">
              <a:buFont typeface="Arial" panose="020B0604020202020204" pitchFamily="34" charset="0"/>
              <a:buChar char="•"/>
            </a:pPr>
            <a:r>
              <a:rPr lang="en-ZA" dirty="0"/>
              <a:t>document, implement, maintain and continually improve the ems</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Integrate the environmental management system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Provide training</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develop relationships with key people responsible for significant environmental impacts</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Monitor environmental  management per department </a:t>
            </a:r>
          </a:p>
          <a:p>
            <a:pPr marL="285750" indent="-285750">
              <a:buFont typeface="Arial" panose="020B0604020202020204" pitchFamily="34" charset="0"/>
              <a:buChar char="•"/>
            </a:pPr>
            <a:r>
              <a:rPr lang="en-ZA" dirty="0"/>
              <a:t>- environmental inspections</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Monitoring of waste (incineration, separation, documentation), water use, diesel use, marine gas oil use,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Legal </a:t>
            </a:r>
            <a:r>
              <a:rPr lang="en-ZA" dirty="0" err="1"/>
              <a:t>complicance</a:t>
            </a:r>
            <a:endParaRPr lang="en-ZA" dirty="0"/>
          </a:p>
          <a:p>
            <a:pPr marL="285750" indent="-285750">
              <a:buFont typeface="Arial" panose="020B0604020202020204" pitchFamily="34" charset="0"/>
              <a:buChar char="•"/>
            </a:pPr>
            <a:r>
              <a:rPr lang="en-ZA" dirty="0"/>
              <a:t> </a:t>
            </a:r>
          </a:p>
          <a:p>
            <a:pPr marL="285750" indent="-285750"/>
            <a:endParaRPr lang="en-ZA" dirty="0"/>
          </a:p>
          <a:p>
            <a:pPr marL="644525" lvl="1" indent="-285750"/>
            <a:endParaRPr lang="en-ZA" dirty="0"/>
          </a:p>
          <a:p>
            <a:pPr marL="285750" indent="-285750"/>
            <a:endParaRPr lang="en-ZA" dirty="0"/>
          </a:p>
          <a:p>
            <a:endParaRPr lang="en-ZA" dirty="0"/>
          </a:p>
          <a:p>
            <a:endParaRPr lang="en-ZA" dirty="0"/>
          </a:p>
        </p:txBody>
      </p:sp>
      <p:sp>
        <p:nvSpPr>
          <p:cNvPr id="3" name="Text Placeholder 2"/>
          <p:cNvSpPr>
            <a:spLocks noGrp="1"/>
          </p:cNvSpPr>
          <p:nvPr>
            <p:ph type="body" sz="quarter" idx="10"/>
          </p:nvPr>
        </p:nvSpPr>
        <p:spPr/>
        <p:txBody>
          <a:bodyPr/>
          <a:lstStyle/>
          <a:p>
            <a:r>
              <a:rPr lang="en-ZA" dirty="0"/>
              <a:t>The work of the environmental department: Iso 14001:2004 </a:t>
            </a:r>
          </a:p>
        </p:txBody>
      </p:sp>
    </p:spTree>
    <p:extLst>
      <p:ext uri="{BB962C8B-B14F-4D97-AF65-F5344CB8AC3E}">
        <p14:creationId xmlns:p14="http://schemas.microsoft.com/office/powerpoint/2010/main" val="336683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1614" y="1295400"/>
            <a:ext cx="8263138" cy="5029200"/>
          </a:xfrm>
        </p:spPr>
        <p:txBody>
          <a:bodyPr/>
          <a:lstStyle/>
          <a:p>
            <a:pPr marL="285750" indent="-285750">
              <a:buFont typeface="Arial" panose="020B0604020202020204" pitchFamily="34" charset="0"/>
              <a:buChar char="•"/>
            </a:pPr>
            <a:r>
              <a:rPr lang="en-ZA" dirty="0"/>
              <a:t> Environmental policy</a:t>
            </a:r>
          </a:p>
          <a:p>
            <a:pPr marL="285750" indent="-285750">
              <a:buFont typeface="Arial" panose="020B0604020202020204" pitchFamily="34" charset="0"/>
              <a:buChar char="•"/>
            </a:pPr>
            <a:r>
              <a:rPr lang="en-ZA" dirty="0"/>
              <a:t>Planning</a:t>
            </a:r>
          </a:p>
          <a:p>
            <a:pPr marL="644525" lvl="1" indent="-285750"/>
            <a:r>
              <a:rPr lang="en-ZA" dirty="0"/>
              <a:t>Environmental Aspects</a:t>
            </a:r>
          </a:p>
          <a:p>
            <a:pPr marL="644525" lvl="1" indent="-285750"/>
            <a:r>
              <a:rPr lang="en-ZA" dirty="0"/>
              <a:t>Legal and other requirements</a:t>
            </a:r>
          </a:p>
          <a:p>
            <a:pPr marL="644525" lvl="1" indent="-285750"/>
            <a:r>
              <a:rPr lang="en-ZA" dirty="0"/>
              <a:t>Objectives, targets and programmes</a:t>
            </a:r>
          </a:p>
          <a:p>
            <a:pPr marL="285750" indent="-285750">
              <a:buFont typeface="Arial" panose="020B0604020202020204" pitchFamily="34" charset="0"/>
              <a:buChar char="•"/>
            </a:pPr>
            <a:r>
              <a:rPr lang="en-ZA" dirty="0"/>
              <a:t>Implementation and operation</a:t>
            </a:r>
          </a:p>
          <a:p>
            <a:pPr marL="644525" lvl="1" indent="-285750"/>
            <a:r>
              <a:rPr lang="en-ZA" dirty="0"/>
              <a:t>Resources, roles, responsibility and authority</a:t>
            </a:r>
          </a:p>
          <a:p>
            <a:pPr marL="644525" lvl="1" indent="-285750"/>
            <a:r>
              <a:rPr lang="en-ZA" dirty="0"/>
              <a:t>Competence, training and awareness</a:t>
            </a:r>
          </a:p>
          <a:p>
            <a:pPr marL="644525" lvl="1" indent="-285750"/>
            <a:r>
              <a:rPr lang="en-ZA" dirty="0"/>
              <a:t>Communication</a:t>
            </a:r>
          </a:p>
          <a:p>
            <a:pPr marL="644525" lvl="1" indent="-285750"/>
            <a:r>
              <a:rPr lang="en-ZA" dirty="0"/>
              <a:t>Documentation</a:t>
            </a:r>
          </a:p>
          <a:p>
            <a:pPr marL="644525" lvl="1" indent="-285750"/>
            <a:r>
              <a:rPr lang="en-ZA" dirty="0"/>
              <a:t>Control of documents</a:t>
            </a:r>
          </a:p>
          <a:p>
            <a:pPr marL="644525" lvl="1" indent="-285750"/>
            <a:r>
              <a:rPr lang="en-ZA" dirty="0"/>
              <a:t>Operational control</a:t>
            </a:r>
          </a:p>
          <a:p>
            <a:pPr marL="644525" lvl="1" indent="-285750"/>
            <a:r>
              <a:rPr lang="en-ZA" dirty="0"/>
              <a:t>Emergency preparedness and response</a:t>
            </a:r>
          </a:p>
          <a:p>
            <a:pPr marL="285750" indent="-285750">
              <a:buFont typeface="Arial" panose="020B0604020202020204" pitchFamily="34" charset="0"/>
              <a:buChar char="•"/>
            </a:pPr>
            <a:r>
              <a:rPr lang="en-ZA" dirty="0"/>
              <a:t>Checking</a:t>
            </a:r>
          </a:p>
          <a:p>
            <a:pPr marL="644525" lvl="1" indent="-285750"/>
            <a:r>
              <a:rPr lang="en-ZA" dirty="0"/>
              <a:t>Monitoring and measurement</a:t>
            </a:r>
          </a:p>
          <a:p>
            <a:pPr marL="644525" lvl="1" indent="-285750"/>
            <a:r>
              <a:rPr lang="en-ZA" dirty="0"/>
              <a:t>Evaluation of compliance</a:t>
            </a:r>
          </a:p>
          <a:p>
            <a:pPr marL="644525" lvl="1" indent="-285750"/>
            <a:r>
              <a:rPr lang="en-ZA" dirty="0"/>
              <a:t>Nonconformity, corrective action and preventive action</a:t>
            </a:r>
          </a:p>
          <a:p>
            <a:pPr marL="644525" lvl="1" indent="-285750"/>
            <a:r>
              <a:rPr lang="en-ZA" dirty="0"/>
              <a:t>Control of records</a:t>
            </a:r>
          </a:p>
          <a:p>
            <a:pPr marL="644525" lvl="1" indent="-285750"/>
            <a:r>
              <a:rPr lang="en-ZA" dirty="0"/>
              <a:t>Internal Audit</a:t>
            </a:r>
          </a:p>
          <a:p>
            <a:pPr marL="644525" lvl="1" indent="-285750"/>
            <a:r>
              <a:rPr lang="en-ZA" dirty="0"/>
              <a:t>Management review</a:t>
            </a:r>
          </a:p>
          <a:p>
            <a:pPr marL="285750" indent="-285750"/>
            <a:endParaRPr lang="en-ZA" dirty="0"/>
          </a:p>
          <a:p>
            <a:pPr marL="644525" lvl="1" indent="-285750"/>
            <a:endParaRPr lang="en-ZA" dirty="0"/>
          </a:p>
          <a:p>
            <a:pPr marL="285750" indent="-285750"/>
            <a:endParaRPr lang="en-ZA" dirty="0"/>
          </a:p>
          <a:p>
            <a:endParaRPr lang="en-ZA" dirty="0"/>
          </a:p>
          <a:p>
            <a:endParaRPr lang="en-ZA" dirty="0"/>
          </a:p>
        </p:txBody>
      </p:sp>
      <p:sp>
        <p:nvSpPr>
          <p:cNvPr id="3" name="Text Placeholder 2"/>
          <p:cNvSpPr>
            <a:spLocks noGrp="1"/>
          </p:cNvSpPr>
          <p:nvPr>
            <p:ph type="body" sz="quarter" idx="10"/>
          </p:nvPr>
        </p:nvSpPr>
        <p:spPr/>
        <p:txBody>
          <a:bodyPr/>
          <a:lstStyle/>
          <a:p>
            <a:r>
              <a:rPr lang="en-ZA" dirty="0"/>
              <a:t>The work of the environmental department: Iso 14001:2004 </a:t>
            </a:r>
          </a:p>
        </p:txBody>
      </p:sp>
    </p:spTree>
    <p:extLst>
      <p:ext uri="{BB962C8B-B14F-4D97-AF65-F5344CB8AC3E}">
        <p14:creationId xmlns:p14="http://schemas.microsoft.com/office/powerpoint/2010/main" val="2655708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90638" y="1725834"/>
            <a:ext cx="8274228" cy="4648200"/>
          </a:xfrm>
          <a:prstGeom prst="rect">
            <a:avLst/>
          </a:prstGeom>
        </p:spPr>
      </p:pic>
      <p:sp>
        <p:nvSpPr>
          <p:cNvPr id="16" name="Text Placeholder 2"/>
          <p:cNvSpPr>
            <a:spLocks noGrp="1"/>
          </p:cNvSpPr>
          <p:nvPr>
            <p:ph type="body" sz="quarter" idx="10"/>
          </p:nvPr>
        </p:nvSpPr>
        <p:spPr/>
        <p:txBody>
          <a:bodyPr/>
          <a:lstStyle/>
          <a:p>
            <a:r>
              <a:rPr lang="en-ZA" dirty="0"/>
              <a:t>The work of the environmental department: Iso 14001:2004 </a:t>
            </a:r>
          </a:p>
        </p:txBody>
      </p:sp>
      <p:sp>
        <p:nvSpPr>
          <p:cNvPr id="19" name="Text Box 16"/>
          <p:cNvSpPr txBox="1">
            <a:spLocks noChangeArrowheads="1"/>
          </p:cNvSpPr>
          <p:nvPr/>
        </p:nvSpPr>
        <p:spPr bwMode="auto">
          <a:xfrm>
            <a:off x="498876" y="5419927"/>
            <a:ext cx="304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tabLst>
                <a:tab pos="185738" algn="l"/>
              </a:tabLst>
              <a:defRPr sz="2000" b="1">
                <a:solidFill>
                  <a:srgbClr val="12567C"/>
                </a:solidFill>
                <a:latin typeface="Kimber Medium" pitchFamily="2" charset="0"/>
              </a:defRPr>
            </a:lvl1pPr>
            <a:lvl2pPr marL="742950" indent="-285750">
              <a:tabLst>
                <a:tab pos="185738" algn="l"/>
              </a:tabLst>
              <a:defRPr sz="2000" b="1">
                <a:solidFill>
                  <a:srgbClr val="12567C"/>
                </a:solidFill>
                <a:latin typeface="Kimber Medium" pitchFamily="2" charset="0"/>
              </a:defRPr>
            </a:lvl2pPr>
            <a:lvl3pPr marL="1143000" indent="-228600">
              <a:tabLst>
                <a:tab pos="185738" algn="l"/>
              </a:tabLst>
              <a:defRPr sz="2000" b="1">
                <a:solidFill>
                  <a:srgbClr val="12567C"/>
                </a:solidFill>
                <a:latin typeface="Kimber Medium" pitchFamily="2" charset="0"/>
              </a:defRPr>
            </a:lvl3pPr>
            <a:lvl4pPr marL="1600200" indent="-228600">
              <a:tabLst>
                <a:tab pos="185738" algn="l"/>
              </a:tabLst>
              <a:defRPr sz="2000" b="1">
                <a:solidFill>
                  <a:srgbClr val="12567C"/>
                </a:solidFill>
                <a:latin typeface="Kimber Medium" pitchFamily="2" charset="0"/>
              </a:defRPr>
            </a:lvl4pPr>
            <a:lvl5pPr marL="2057400" indent="-228600">
              <a:tabLst>
                <a:tab pos="185738" algn="l"/>
              </a:tabLst>
              <a:defRPr sz="2000" b="1">
                <a:solidFill>
                  <a:srgbClr val="12567C"/>
                </a:solidFill>
                <a:latin typeface="Kimber Medium" pitchFamily="2" charset="0"/>
              </a:defRPr>
            </a:lvl5pPr>
            <a:lvl6pPr marL="2514600" indent="-228600" algn="ctr" eaLnBrk="0" fontAlgn="base" hangingPunct="0">
              <a:spcBef>
                <a:spcPct val="0"/>
              </a:spcBef>
              <a:spcAft>
                <a:spcPct val="0"/>
              </a:spcAft>
              <a:tabLst>
                <a:tab pos="185738" algn="l"/>
              </a:tabLst>
              <a:defRPr sz="2000" b="1">
                <a:solidFill>
                  <a:srgbClr val="12567C"/>
                </a:solidFill>
                <a:latin typeface="Kimber Medium" pitchFamily="2" charset="0"/>
              </a:defRPr>
            </a:lvl6pPr>
            <a:lvl7pPr marL="2971800" indent="-228600" algn="ctr" eaLnBrk="0" fontAlgn="base" hangingPunct="0">
              <a:spcBef>
                <a:spcPct val="0"/>
              </a:spcBef>
              <a:spcAft>
                <a:spcPct val="0"/>
              </a:spcAft>
              <a:tabLst>
                <a:tab pos="185738" algn="l"/>
              </a:tabLst>
              <a:defRPr sz="2000" b="1">
                <a:solidFill>
                  <a:srgbClr val="12567C"/>
                </a:solidFill>
                <a:latin typeface="Kimber Medium" pitchFamily="2" charset="0"/>
              </a:defRPr>
            </a:lvl7pPr>
            <a:lvl8pPr marL="3429000" indent="-228600" algn="ctr" eaLnBrk="0" fontAlgn="base" hangingPunct="0">
              <a:spcBef>
                <a:spcPct val="0"/>
              </a:spcBef>
              <a:spcAft>
                <a:spcPct val="0"/>
              </a:spcAft>
              <a:tabLst>
                <a:tab pos="185738" algn="l"/>
              </a:tabLst>
              <a:defRPr sz="2000" b="1">
                <a:solidFill>
                  <a:srgbClr val="12567C"/>
                </a:solidFill>
                <a:latin typeface="Kimber Medium" pitchFamily="2" charset="0"/>
              </a:defRPr>
            </a:lvl8pPr>
            <a:lvl9pPr marL="3886200" indent="-228600" algn="ctr" eaLnBrk="0" fontAlgn="base" hangingPunct="0">
              <a:spcBef>
                <a:spcPct val="0"/>
              </a:spcBef>
              <a:spcAft>
                <a:spcPct val="0"/>
              </a:spcAft>
              <a:tabLst>
                <a:tab pos="185738" algn="l"/>
              </a:tabLst>
              <a:defRPr sz="2000" b="1">
                <a:solidFill>
                  <a:srgbClr val="12567C"/>
                </a:solidFill>
                <a:latin typeface="Kimber Medium" pitchFamily="2" charset="0"/>
              </a:defRPr>
            </a:lvl9pPr>
          </a:lstStyle>
          <a:p>
            <a:pPr marL="0" indent="0">
              <a:defRPr/>
            </a:pPr>
            <a:r>
              <a:rPr lang="en-US" sz="1400" u="sng" kern="0" dirty="0">
                <a:solidFill>
                  <a:prstClr val="white"/>
                </a:solidFill>
                <a:latin typeface="Franklin Gothic Book" panose="020B0503020102020204" pitchFamily="34" charset="0"/>
              </a:rPr>
              <a:t>RELEASED AT SEA</a:t>
            </a:r>
          </a:p>
          <a:p>
            <a:pPr>
              <a:buFontTx/>
              <a:buChar char="•"/>
              <a:defRPr/>
            </a:pPr>
            <a:r>
              <a:rPr lang="en-US" sz="1400" b="0" kern="0" dirty="0">
                <a:solidFill>
                  <a:prstClr val="white"/>
                </a:solidFill>
                <a:latin typeface="Franklin Gothic Book" panose="020B0503020102020204" pitchFamily="34" charset="0"/>
              </a:rPr>
              <a:t>macerated food waste</a:t>
            </a:r>
          </a:p>
          <a:p>
            <a:pPr>
              <a:buFontTx/>
              <a:buChar char="•"/>
              <a:defRPr/>
            </a:pPr>
            <a:r>
              <a:rPr lang="en-US" sz="1400" b="0" kern="0" dirty="0">
                <a:solidFill>
                  <a:prstClr val="white"/>
                </a:solidFill>
                <a:latin typeface="Franklin Gothic Book" panose="020B0503020102020204" pitchFamily="34" charset="0"/>
              </a:rPr>
              <a:t>treated bilge water </a:t>
            </a:r>
          </a:p>
          <a:p>
            <a:pPr>
              <a:buFontTx/>
              <a:buChar char="•"/>
              <a:defRPr/>
            </a:pPr>
            <a:r>
              <a:rPr lang="en-US" sz="1400" b="0" kern="0" dirty="0">
                <a:solidFill>
                  <a:prstClr val="white"/>
                </a:solidFill>
                <a:latin typeface="Franklin Gothic Book" panose="020B0503020102020204" pitchFamily="34" charset="0"/>
              </a:rPr>
              <a:t>treated sewage</a:t>
            </a:r>
          </a:p>
        </p:txBody>
      </p:sp>
      <p:sp>
        <p:nvSpPr>
          <p:cNvPr id="20" name="AutoShape 17"/>
          <p:cNvSpPr>
            <a:spLocks noChangeArrowheads="1"/>
          </p:cNvSpPr>
          <p:nvPr/>
        </p:nvSpPr>
        <p:spPr bwMode="auto">
          <a:xfrm rot="7638961">
            <a:off x="2381669" y="5656088"/>
            <a:ext cx="693195" cy="20056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ZA" kern="0">
              <a:solidFill>
                <a:sysClr val="windowText" lastClr="000000"/>
              </a:solidFill>
            </a:endParaRPr>
          </a:p>
        </p:txBody>
      </p:sp>
      <p:pic>
        <p:nvPicPr>
          <p:cNvPr id="21" name="Picture 10" descr="tug_f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69" y="5233126"/>
            <a:ext cx="22098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2"/>
          <p:cNvSpPr txBox="1">
            <a:spLocks noChangeArrowheads="1"/>
          </p:cNvSpPr>
          <p:nvPr/>
        </p:nvSpPr>
        <p:spPr bwMode="auto">
          <a:xfrm>
            <a:off x="4012706" y="5845901"/>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12567C"/>
                </a:solidFill>
                <a:latin typeface="Kimber Medium" pitchFamily="2" charset="0"/>
              </a:defRPr>
            </a:lvl1pPr>
            <a:lvl2pPr marL="742950" indent="-285750">
              <a:defRPr sz="2000" b="1">
                <a:solidFill>
                  <a:srgbClr val="12567C"/>
                </a:solidFill>
                <a:latin typeface="Kimber Medium" pitchFamily="2" charset="0"/>
              </a:defRPr>
            </a:lvl2pPr>
            <a:lvl3pPr marL="1143000" indent="-228600">
              <a:defRPr sz="2000" b="1">
                <a:solidFill>
                  <a:srgbClr val="12567C"/>
                </a:solidFill>
                <a:latin typeface="Kimber Medium" pitchFamily="2" charset="0"/>
              </a:defRPr>
            </a:lvl3pPr>
            <a:lvl4pPr marL="1600200" indent="-228600">
              <a:defRPr sz="2000" b="1">
                <a:solidFill>
                  <a:srgbClr val="12567C"/>
                </a:solidFill>
                <a:latin typeface="Kimber Medium" pitchFamily="2" charset="0"/>
              </a:defRPr>
            </a:lvl4pPr>
            <a:lvl5pPr marL="2057400" indent="-228600">
              <a:defRPr sz="2000" b="1">
                <a:solidFill>
                  <a:srgbClr val="12567C"/>
                </a:solidFill>
                <a:latin typeface="Kimber Medium" pitchFamily="2" charset="0"/>
              </a:defRPr>
            </a:lvl5pPr>
            <a:lvl6pPr marL="2514600" indent="-228600" algn="ctr" eaLnBrk="0" fontAlgn="base" hangingPunct="0">
              <a:spcBef>
                <a:spcPct val="0"/>
              </a:spcBef>
              <a:spcAft>
                <a:spcPct val="0"/>
              </a:spcAft>
              <a:defRPr sz="2000" b="1">
                <a:solidFill>
                  <a:srgbClr val="12567C"/>
                </a:solidFill>
                <a:latin typeface="Kimber Medium" pitchFamily="2" charset="0"/>
              </a:defRPr>
            </a:lvl6pPr>
            <a:lvl7pPr marL="2971800" indent="-228600" algn="ctr" eaLnBrk="0" fontAlgn="base" hangingPunct="0">
              <a:spcBef>
                <a:spcPct val="0"/>
              </a:spcBef>
              <a:spcAft>
                <a:spcPct val="0"/>
              </a:spcAft>
              <a:defRPr sz="2000" b="1">
                <a:solidFill>
                  <a:srgbClr val="12567C"/>
                </a:solidFill>
                <a:latin typeface="Kimber Medium" pitchFamily="2" charset="0"/>
              </a:defRPr>
            </a:lvl7pPr>
            <a:lvl8pPr marL="3429000" indent="-228600" algn="ctr" eaLnBrk="0" fontAlgn="base" hangingPunct="0">
              <a:spcBef>
                <a:spcPct val="0"/>
              </a:spcBef>
              <a:spcAft>
                <a:spcPct val="0"/>
              </a:spcAft>
              <a:defRPr sz="2000" b="1">
                <a:solidFill>
                  <a:srgbClr val="12567C"/>
                </a:solidFill>
                <a:latin typeface="Kimber Medium" pitchFamily="2" charset="0"/>
              </a:defRPr>
            </a:lvl8pPr>
            <a:lvl9pPr marL="3886200" indent="-228600" algn="ctr" eaLnBrk="0" fontAlgn="base" hangingPunct="0">
              <a:spcBef>
                <a:spcPct val="0"/>
              </a:spcBef>
              <a:spcAft>
                <a:spcPct val="0"/>
              </a:spcAft>
              <a:defRPr sz="2000" b="1">
                <a:solidFill>
                  <a:srgbClr val="12567C"/>
                </a:solidFill>
                <a:latin typeface="Kimber Medium" pitchFamily="2" charset="0"/>
              </a:defRPr>
            </a:lvl9pPr>
          </a:lstStyle>
          <a:p>
            <a:pPr algn="r">
              <a:defRPr/>
            </a:pPr>
            <a:r>
              <a:rPr lang="en-US" sz="1400" kern="0" dirty="0">
                <a:solidFill>
                  <a:prstClr val="white"/>
                </a:solidFill>
                <a:latin typeface="Franklin Gothic Book" panose="020B0503020102020204" pitchFamily="34" charset="0"/>
              </a:rPr>
              <a:t>Waste removed via launch to shore</a:t>
            </a:r>
          </a:p>
        </p:txBody>
      </p:sp>
      <p:graphicFrame>
        <p:nvGraphicFramePr>
          <p:cNvPr id="23" name="Group 176"/>
          <p:cNvGraphicFramePr>
            <a:graphicFrameLocks noGrp="1"/>
          </p:cNvGraphicFramePr>
          <p:nvPr>
            <p:extLst/>
          </p:nvPr>
        </p:nvGraphicFramePr>
        <p:xfrm>
          <a:off x="6651864" y="1743635"/>
          <a:ext cx="2180174" cy="2529776"/>
        </p:xfrm>
        <a:graphic>
          <a:graphicData uri="http://schemas.openxmlformats.org/drawingml/2006/table">
            <a:tbl>
              <a:tblPr/>
              <a:tblGrid>
                <a:gridCol w="995846">
                  <a:extLst>
                    <a:ext uri="{9D8B030D-6E8A-4147-A177-3AD203B41FA5}">
                      <a16:colId xmlns:a16="http://schemas.microsoft.com/office/drawing/2014/main" val="20000"/>
                    </a:ext>
                  </a:extLst>
                </a:gridCol>
                <a:gridCol w="1184328">
                  <a:extLst>
                    <a:ext uri="{9D8B030D-6E8A-4147-A177-3AD203B41FA5}">
                      <a16:colId xmlns:a16="http://schemas.microsoft.com/office/drawing/2014/main" val="20001"/>
                    </a:ext>
                  </a:extLst>
                </a:gridCol>
              </a:tblGrid>
              <a:tr h="139261">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sng" strike="noStrike" cap="none" normalizeH="0" baseline="0" dirty="0">
                          <a:ln>
                            <a:noFill/>
                          </a:ln>
                          <a:solidFill>
                            <a:schemeClr val="bg1"/>
                          </a:solidFill>
                          <a:effectLst/>
                          <a:latin typeface="Franklin Gothic Book" panose="020B0503020102020204" pitchFamily="34" charset="0"/>
                        </a:rPr>
                        <a:t>RECYCLING</a:t>
                      </a:r>
                    </a:p>
                  </a:txBody>
                  <a:tcPr marT="45704" marB="45704" horzOverflow="overflow">
                    <a:lnL cap="flat">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94956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Franklin Gothic Book" panose="020B0503020102020204" pitchFamily="34" charset="0"/>
                        </a:rPr>
                        <a:t>Vessels: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bg1"/>
                          </a:solidFill>
                          <a:effectLst/>
                          <a:latin typeface="Franklin Gothic Book" panose="020B0503020102020204" pitchFamily="34" charset="0"/>
                        </a:rPr>
                        <a:t> Scrap Metal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bg1"/>
                          </a:solidFill>
                          <a:effectLst/>
                          <a:latin typeface="Franklin Gothic Book" panose="020B0503020102020204" pitchFamily="34" charset="0"/>
                        </a:rPr>
                        <a:t> Used Oil</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bg1"/>
                          </a:solidFill>
                          <a:effectLst/>
                          <a:latin typeface="Franklin Gothic Book" panose="020B0503020102020204" pitchFamily="34" charset="0"/>
                        </a:rPr>
                        <a:t> Printer     Cartridges &amp; Dry Cell Batteries</a:t>
                      </a:r>
                    </a:p>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en-US" sz="1400" b="0" i="0" u="none" strike="noStrike" cap="none" normalizeH="0" baseline="0" dirty="0">
                        <a:ln>
                          <a:noFill/>
                        </a:ln>
                        <a:solidFill>
                          <a:schemeClr val="bg1"/>
                        </a:solidFill>
                        <a:effectLst/>
                        <a:latin typeface="Franklin Gothic Book" panose="020B0503020102020204" pitchFamily="34" charset="0"/>
                      </a:endParaRPr>
                    </a:p>
                  </a:txBody>
                  <a:tcPr marT="45704" marB="45704" horzOverflow="overflow">
                    <a:lnL cap="flat">
                      <a:noFill/>
                    </a:lnL>
                    <a:lnR>
                      <a:noFill/>
                    </a:lnR>
                    <a:lnT>
                      <a:noFill/>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bg1"/>
                          </a:solidFill>
                          <a:effectLst/>
                          <a:latin typeface="Franklin Gothic Book" panose="020B0503020102020204" pitchFamily="34" charset="0"/>
                        </a:rPr>
                        <a:t>Whk Offices: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bg1"/>
                          </a:solidFill>
                          <a:effectLst/>
                          <a:latin typeface="Franklin Gothic Book" panose="020B0503020102020204" pitchFamily="34" charset="0"/>
                        </a:rPr>
                        <a:t> Paper</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bg1"/>
                          </a:solidFill>
                          <a:effectLst/>
                          <a:latin typeface="Franklin Gothic Book" panose="020B0503020102020204" pitchFamily="34" charset="0"/>
                        </a:rPr>
                        <a:t> Cans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bg1"/>
                          </a:solidFill>
                          <a:effectLst/>
                          <a:latin typeface="Franklin Gothic Book" panose="020B0503020102020204" pitchFamily="34" charset="0"/>
                        </a:rPr>
                        <a:t> Plastic</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bg1"/>
                          </a:solidFill>
                          <a:effectLst/>
                          <a:latin typeface="Franklin Gothic Book" panose="020B0503020102020204" pitchFamily="34" charset="0"/>
                        </a:rPr>
                        <a:t> Glass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1400" b="0" i="0" u="none" strike="noStrike" cap="none" normalizeH="0" baseline="0" dirty="0">
                          <a:ln>
                            <a:noFill/>
                          </a:ln>
                          <a:solidFill>
                            <a:schemeClr val="bg1"/>
                          </a:solidFill>
                          <a:effectLst/>
                          <a:latin typeface="Franklin Gothic Book" panose="020B0503020102020204" pitchFamily="34" charset="0"/>
                        </a:rPr>
                        <a:t> Printer Cartridges &amp; used batteries</a:t>
                      </a:r>
                    </a:p>
                  </a:txBody>
                  <a:tcPr marT="45704" marB="45704"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 name="Text Box 2"/>
          <p:cNvSpPr txBox="1">
            <a:spLocks noChangeArrowheads="1"/>
          </p:cNvSpPr>
          <p:nvPr/>
        </p:nvSpPr>
        <p:spPr bwMode="auto">
          <a:xfrm>
            <a:off x="395902" y="1169662"/>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4175" indent="-384175">
              <a:tabLst>
                <a:tab pos="384175" algn="l"/>
              </a:tabLst>
              <a:defRPr sz="2000" b="1">
                <a:solidFill>
                  <a:srgbClr val="12567C"/>
                </a:solidFill>
                <a:latin typeface="Kimber Medium" pitchFamily="2" charset="0"/>
              </a:defRPr>
            </a:lvl1pPr>
            <a:lvl2pPr marL="742950" indent="-285750">
              <a:tabLst>
                <a:tab pos="384175" algn="l"/>
              </a:tabLst>
              <a:defRPr sz="2000" b="1">
                <a:solidFill>
                  <a:srgbClr val="12567C"/>
                </a:solidFill>
                <a:latin typeface="Kimber Medium" pitchFamily="2" charset="0"/>
              </a:defRPr>
            </a:lvl2pPr>
            <a:lvl3pPr marL="1143000" indent="-228600">
              <a:tabLst>
                <a:tab pos="384175" algn="l"/>
              </a:tabLst>
              <a:defRPr sz="2000" b="1">
                <a:solidFill>
                  <a:srgbClr val="12567C"/>
                </a:solidFill>
                <a:latin typeface="Kimber Medium" pitchFamily="2" charset="0"/>
              </a:defRPr>
            </a:lvl3pPr>
            <a:lvl4pPr marL="1600200" indent="-228600">
              <a:tabLst>
                <a:tab pos="384175" algn="l"/>
              </a:tabLst>
              <a:defRPr sz="2000" b="1">
                <a:solidFill>
                  <a:srgbClr val="12567C"/>
                </a:solidFill>
                <a:latin typeface="Kimber Medium" pitchFamily="2" charset="0"/>
              </a:defRPr>
            </a:lvl4pPr>
            <a:lvl5pPr marL="2057400" indent="-228600">
              <a:tabLst>
                <a:tab pos="384175" algn="l"/>
              </a:tabLst>
              <a:defRPr sz="2000" b="1">
                <a:solidFill>
                  <a:srgbClr val="12567C"/>
                </a:solidFill>
                <a:latin typeface="Kimber Medium" pitchFamily="2" charset="0"/>
              </a:defRPr>
            </a:lvl5pPr>
            <a:lvl6pPr marL="2514600" indent="-228600" algn="ctr" eaLnBrk="0" fontAlgn="base" hangingPunct="0">
              <a:spcBef>
                <a:spcPct val="0"/>
              </a:spcBef>
              <a:spcAft>
                <a:spcPct val="0"/>
              </a:spcAft>
              <a:tabLst>
                <a:tab pos="384175" algn="l"/>
              </a:tabLst>
              <a:defRPr sz="2000" b="1">
                <a:solidFill>
                  <a:srgbClr val="12567C"/>
                </a:solidFill>
                <a:latin typeface="Kimber Medium" pitchFamily="2" charset="0"/>
              </a:defRPr>
            </a:lvl6pPr>
            <a:lvl7pPr marL="2971800" indent="-228600" algn="ctr" eaLnBrk="0" fontAlgn="base" hangingPunct="0">
              <a:spcBef>
                <a:spcPct val="0"/>
              </a:spcBef>
              <a:spcAft>
                <a:spcPct val="0"/>
              </a:spcAft>
              <a:tabLst>
                <a:tab pos="384175" algn="l"/>
              </a:tabLst>
              <a:defRPr sz="2000" b="1">
                <a:solidFill>
                  <a:srgbClr val="12567C"/>
                </a:solidFill>
                <a:latin typeface="Kimber Medium" pitchFamily="2" charset="0"/>
              </a:defRPr>
            </a:lvl7pPr>
            <a:lvl8pPr marL="3429000" indent="-228600" algn="ctr" eaLnBrk="0" fontAlgn="base" hangingPunct="0">
              <a:spcBef>
                <a:spcPct val="0"/>
              </a:spcBef>
              <a:spcAft>
                <a:spcPct val="0"/>
              </a:spcAft>
              <a:tabLst>
                <a:tab pos="384175" algn="l"/>
              </a:tabLst>
              <a:defRPr sz="2000" b="1">
                <a:solidFill>
                  <a:srgbClr val="12567C"/>
                </a:solidFill>
                <a:latin typeface="Kimber Medium" pitchFamily="2" charset="0"/>
              </a:defRPr>
            </a:lvl8pPr>
            <a:lvl9pPr marL="3886200" indent="-228600" algn="ctr" eaLnBrk="0" fontAlgn="base" hangingPunct="0">
              <a:spcBef>
                <a:spcPct val="0"/>
              </a:spcBef>
              <a:spcAft>
                <a:spcPct val="0"/>
              </a:spcAft>
              <a:tabLst>
                <a:tab pos="384175" algn="l"/>
              </a:tabLst>
              <a:defRPr sz="2000" b="1">
                <a:solidFill>
                  <a:srgbClr val="12567C"/>
                </a:solidFill>
                <a:latin typeface="Kimber Medium" pitchFamily="2" charset="0"/>
              </a:defRPr>
            </a:lvl9pPr>
          </a:lstStyle>
          <a:p>
            <a:pPr marL="0" indent="0"/>
            <a:r>
              <a:rPr lang="en-US" sz="1600" dirty="0">
                <a:solidFill>
                  <a:prstClr val="black"/>
                </a:solidFill>
                <a:latin typeface="Franklin Gothic Book" panose="020B0503020102020204" pitchFamily="34" charset="0"/>
              </a:rPr>
              <a:t>Conserve the use of water, energy and other natural resources, and prevent pollution from waste, emissions and harmful substances to the environment</a:t>
            </a:r>
            <a:endParaRPr lang="en-US" sz="1600" b="0" dirty="0">
              <a:solidFill>
                <a:prstClr val="black"/>
              </a:solidFill>
              <a:latin typeface="Franklin Gothic Book" panose="020B0503020102020204" pitchFamily="34" charset="0"/>
            </a:endParaRPr>
          </a:p>
        </p:txBody>
      </p:sp>
      <p:sp>
        <p:nvSpPr>
          <p:cNvPr id="25" name="Text Box 20"/>
          <p:cNvSpPr txBox="1">
            <a:spLocks noChangeArrowheads="1"/>
          </p:cNvSpPr>
          <p:nvPr/>
        </p:nvSpPr>
        <p:spPr bwMode="auto">
          <a:xfrm>
            <a:off x="571496" y="1989359"/>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tabLst>
                <a:tab pos="185738" algn="l"/>
              </a:tabLst>
              <a:defRPr sz="2000" b="1">
                <a:solidFill>
                  <a:srgbClr val="12567C"/>
                </a:solidFill>
                <a:latin typeface="Kimber Medium" pitchFamily="2" charset="0"/>
              </a:defRPr>
            </a:lvl1pPr>
            <a:lvl2pPr marL="742950" indent="-285750">
              <a:tabLst>
                <a:tab pos="185738" algn="l"/>
              </a:tabLst>
              <a:defRPr sz="2000" b="1">
                <a:solidFill>
                  <a:srgbClr val="12567C"/>
                </a:solidFill>
                <a:latin typeface="Kimber Medium" pitchFamily="2" charset="0"/>
              </a:defRPr>
            </a:lvl2pPr>
            <a:lvl3pPr marL="1143000" indent="-228600">
              <a:tabLst>
                <a:tab pos="185738" algn="l"/>
              </a:tabLst>
              <a:defRPr sz="2000" b="1">
                <a:solidFill>
                  <a:srgbClr val="12567C"/>
                </a:solidFill>
                <a:latin typeface="Kimber Medium" pitchFamily="2" charset="0"/>
              </a:defRPr>
            </a:lvl3pPr>
            <a:lvl4pPr marL="1600200" indent="-228600">
              <a:tabLst>
                <a:tab pos="185738" algn="l"/>
              </a:tabLst>
              <a:defRPr sz="2000" b="1">
                <a:solidFill>
                  <a:srgbClr val="12567C"/>
                </a:solidFill>
                <a:latin typeface="Kimber Medium" pitchFamily="2" charset="0"/>
              </a:defRPr>
            </a:lvl4pPr>
            <a:lvl5pPr marL="2057400" indent="-228600">
              <a:tabLst>
                <a:tab pos="185738" algn="l"/>
              </a:tabLst>
              <a:defRPr sz="2000" b="1">
                <a:solidFill>
                  <a:srgbClr val="12567C"/>
                </a:solidFill>
                <a:latin typeface="Kimber Medium" pitchFamily="2" charset="0"/>
              </a:defRPr>
            </a:lvl5pPr>
            <a:lvl6pPr marL="2514600" indent="-228600" algn="ctr" eaLnBrk="0" fontAlgn="base" hangingPunct="0">
              <a:spcBef>
                <a:spcPct val="0"/>
              </a:spcBef>
              <a:spcAft>
                <a:spcPct val="0"/>
              </a:spcAft>
              <a:tabLst>
                <a:tab pos="185738" algn="l"/>
              </a:tabLst>
              <a:defRPr sz="2000" b="1">
                <a:solidFill>
                  <a:srgbClr val="12567C"/>
                </a:solidFill>
                <a:latin typeface="Kimber Medium" pitchFamily="2" charset="0"/>
              </a:defRPr>
            </a:lvl6pPr>
            <a:lvl7pPr marL="2971800" indent="-228600" algn="ctr" eaLnBrk="0" fontAlgn="base" hangingPunct="0">
              <a:spcBef>
                <a:spcPct val="0"/>
              </a:spcBef>
              <a:spcAft>
                <a:spcPct val="0"/>
              </a:spcAft>
              <a:tabLst>
                <a:tab pos="185738" algn="l"/>
              </a:tabLst>
              <a:defRPr sz="2000" b="1">
                <a:solidFill>
                  <a:srgbClr val="12567C"/>
                </a:solidFill>
                <a:latin typeface="Kimber Medium" pitchFamily="2" charset="0"/>
              </a:defRPr>
            </a:lvl7pPr>
            <a:lvl8pPr marL="3429000" indent="-228600" algn="ctr" eaLnBrk="0" fontAlgn="base" hangingPunct="0">
              <a:spcBef>
                <a:spcPct val="0"/>
              </a:spcBef>
              <a:spcAft>
                <a:spcPct val="0"/>
              </a:spcAft>
              <a:tabLst>
                <a:tab pos="185738" algn="l"/>
              </a:tabLst>
              <a:defRPr sz="2000" b="1">
                <a:solidFill>
                  <a:srgbClr val="12567C"/>
                </a:solidFill>
                <a:latin typeface="Kimber Medium" pitchFamily="2" charset="0"/>
              </a:defRPr>
            </a:lvl8pPr>
            <a:lvl9pPr marL="3886200" indent="-228600" algn="ctr" eaLnBrk="0" fontAlgn="base" hangingPunct="0">
              <a:spcBef>
                <a:spcPct val="0"/>
              </a:spcBef>
              <a:spcAft>
                <a:spcPct val="0"/>
              </a:spcAft>
              <a:tabLst>
                <a:tab pos="185738" algn="l"/>
              </a:tabLst>
              <a:defRPr sz="2000" b="1">
                <a:solidFill>
                  <a:srgbClr val="12567C"/>
                </a:solidFill>
                <a:latin typeface="Kimber Medium" pitchFamily="2" charset="0"/>
              </a:defRPr>
            </a:lvl9pPr>
          </a:lstStyle>
          <a:p>
            <a:pPr>
              <a:buFontTx/>
              <a:buChar char="•"/>
              <a:defRPr/>
            </a:pPr>
            <a:r>
              <a:rPr lang="en-US" sz="1400" kern="0" dirty="0">
                <a:solidFill>
                  <a:srgbClr val="FFFFFF"/>
                </a:solidFill>
                <a:latin typeface="Franklin Gothic Book" panose="020B0503020102020204" pitchFamily="34" charset="0"/>
              </a:rPr>
              <a:t>hazardous waste</a:t>
            </a:r>
          </a:p>
          <a:p>
            <a:pPr>
              <a:buFontTx/>
              <a:buChar char="•"/>
              <a:defRPr/>
            </a:pPr>
            <a:r>
              <a:rPr lang="en-US" sz="1400" kern="0" dirty="0">
                <a:solidFill>
                  <a:srgbClr val="FFFFFF"/>
                </a:solidFill>
                <a:latin typeface="Franklin Gothic Book" panose="020B0503020102020204" pitchFamily="34" charset="0"/>
              </a:rPr>
              <a:t>general waste</a:t>
            </a:r>
          </a:p>
        </p:txBody>
      </p:sp>
      <p:sp>
        <p:nvSpPr>
          <p:cNvPr id="26" name="Text Box 23"/>
          <p:cNvSpPr txBox="1">
            <a:spLocks noChangeArrowheads="1"/>
          </p:cNvSpPr>
          <p:nvPr/>
        </p:nvSpPr>
        <p:spPr bwMode="auto">
          <a:xfrm>
            <a:off x="581021" y="1725834"/>
            <a:ext cx="1584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12567C"/>
                </a:solidFill>
                <a:latin typeface="Kimber Medium" pitchFamily="2" charset="0"/>
              </a:defRPr>
            </a:lvl1pPr>
            <a:lvl2pPr marL="742950" indent="-285750">
              <a:defRPr sz="2000" b="1">
                <a:solidFill>
                  <a:srgbClr val="12567C"/>
                </a:solidFill>
                <a:latin typeface="Kimber Medium" pitchFamily="2" charset="0"/>
              </a:defRPr>
            </a:lvl2pPr>
            <a:lvl3pPr marL="1143000" indent="-228600">
              <a:defRPr sz="2000" b="1">
                <a:solidFill>
                  <a:srgbClr val="12567C"/>
                </a:solidFill>
                <a:latin typeface="Kimber Medium" pitchFamily="2" charset="0"/>
              </a:defRPr>
            </a:lvl3pPr>
            <a:lvl4pPr marL="1600200" indent="-228600">
              <a:defRPr sz="2000" b="1">
                <a:solidFill>
                  <a:srgbClr val="12567C"/>
                </a:solidFill>
                <a:latin typeface="Kimber Medium" pitchFamily="2" charset="0"/>
              </a:defRPr>
            </a:lvl4pPr>
            <a:lvl5pPr marL="2057400" indent="-228600">
              <a:defRPr sz="2000" b="1">
                <a:solidFill>
                  <a:srgbClr val="12567C"/>
                </a:solidFill>
                <a:latin typeface="Kimber Medium" pitchFamily="2" charset="0"/>
              </a:defRPr>
            </a:lvl5pPr>
            <a:lvl6pPr marL="2514600" indent="-228600" algn="ctr" eaLnBrk="0" fontAlgn="base" hangingPunct="0">
              <a:spcBef>
                <a:spcPct val="0"/>
              </a:spcBef>
              <a:spcAft>
                <a:spcPct val="0"/>
              </a:spcAft>
              <a:defRPr sz="2000" b="1">
                <a:solidFill>
                  <a:srgbClr val="12567C"/>
                </a:solidFill>
                <a:latin typeface="Kimber Medium" pitchFamily="2" charset="0"/>
              </a:defRPr>
            </a:lvl6pPr>
            <a:lvl7pPr marL="2971800" indent="-228600" algn="ctr" eaLnBrk="0" fontAlgn="base" hangingPunct="0">
              <a:spcBef>
                <a:spcPct val="0"/>
              </a:spcBef>
              <a:spcAft>
                <a:spcPct val="0"/>
              </a:spcAft>
              <a:defRPr sz="2000" b="1">
                <a:solidFill>
                  <a:srgbClr val="12567C"/>
                </a:solidFill>
                <a:latin typeface="Kimber Medium" pitchFamily="2" charset="0"/>
              </a:defRPr>
            </a:lvl7pPr>
            <a:lvl8pPr marL="3429000" indent="-228600" algn="ctr" eaLnBrk="0" fontAlgn="base" hangingPunct="0">
              <a:spcBef>
                <a:spcPct val="0"/>
              </a:spcBef>
              <a:spcAft>
                <a:spcPct val="0"/>
              </a:spcAft>
              <a:defRPr sz="2000" b="1">
                <a:solidFill>
                  <a:srgbClr val="12567C"/>
                </a:solidFill>
                <a:latin typeface="Kimber Medium" pitchFamily="2" charset="0"/>
              </a:defRPr>
            </a:lvl8pPr>
            <a:lvl9pPr marL="3886200" indent="-228600" algn="ctr" eaLnBrk="0" fontAlgn="base" hangingPunct="0">
              <a:spcBef>
                <a:spcPct val="0"/>
              </a:spcBef>
              <a:spcAft>
                <a:spcPct val="0"/>
              </a:spcAft>
              <a:defRPr sz="2000" b="1">
                <a:solidFill>
                  <a:srgbClr val="12567C"/>
                </a:solidFill>
                <a:latin typeface="Kimber Medium" pitchFamily="2" charset="0"/>
              </a:defRPr>
            </a:lvl9pPr>
          </a:lstStyle>
          <a:p>
            <a:pPr>
              <a:defRPr/>
            </a:pPr>
            <a:r>
              <a:rPr lang="en-US" sz="1400" u="sng" kern="0" dirty="0">
                <a:solidFill>
                  <a:srgbClr val="FFFFFF"/>
                </a:solidFill>
                <a:latin typeface="Franklin Gothic Book" panose="020B0503020102020204" pitchFamily="34" charset="0"/>
              </a:rPr>
              <a:t>DISPOSAL</a:t>
            </a:r>
          </a:p>
        </p:txBody>
      </p:sp>
      <p:sp>
        <p:nvSpPr>
          <p:cNvPr id="27" name="Rectangle 26"/>
          <p:cNvSpPr/>
          <p:nvPr/>
        </p:nvSpPr>
        <p:spPr>
          <a:xfrm>
            <a:off x="581021" y="2708341"/>
            <a:ext cx="1400179" cy="1169551"/>
          </a:xfrm>
          <a:prstGeom prst="rect">
            <a:avLst/>
          </a:prstGeom>
        </p:spPr>
        <p:txBody>
          <a:bodyPr wrap="square">
            <a:spAutoFit/>
          </a:bodyPr>
          <a:lstStyle/>
          <a:p>
            <a:pPr>
              <a:tabLst>
                <a:tab pos="185738" algn="l"/>
              </a:tabLst>
              <a:defRPr/>
            </a:pPr>
            <a:r>
              <a:rPr lang="en-US" sz="1400" b="1" u="sng" kern="0" dirty="0">
                <a:solidFill>
                  <a:prstClr val="white"/>
                </a:solidFill>
                <a:latin typeface="Franklin Gothic Book" panose="020B0503020102020204" pitchFamily="34" charset="0"/>
              </a:rPr>
              <a:t>TREATMENT</a:t>
            </a:r>
          </a:p>
          <a:p>
            <a:pPr marL="185738" indent="-185738">
              <a:buFontTx/>
              <a:buChar char="•"/>
              <a:tabLst>
                <a:tab pos="185738" algn="l"/>
              </a:tabLst>
              <a:defRPr/>
            </a:pPr>
            <a:r>
              <a:rPr lang="en-US" sz="1400" kern="0" dirty="0">
                <a:solidFill>
                  <a:prstClr val="white"/>
                </a:solidFill>
                <a:latin typeface="Franklin Gothic Book" panose="020B0503020102020204" pitchFamily="34" charset="0"/>
              </a:rPr>
              <a:t>separation </a:t>
            </a:r>
          </a:p>
          <a:p>
            <a:pPr marL="185738" indent="-185738">
              <a:buFontTx/>
              <a:buChar char="•"/>
              <a:tabLst>
                <a:tab pos="185738" algn="l"/>
              </a:tabLst>
              <a:defRPr/>
            </a:pPr>
            <a:r>
              <a:rPr lang="en-US" sz="1400" kern="0" dirty="0">
                <a:solidFill>
                  <a:prstClr val="white"/>
                </a:solidFill>
                <a:latin typeface="Franklin Gothic Book" panose="020B0503020102020204" pitchFamily="34" charset="0"/>
              </a:rPr>
              <a:t>incineration</a:t>
            </a:r>
          </a:p>
          <a:p>
            <a:pPr marL="185738" indent="-185738">
              <a:buFontTx/>
              <a:buChar char="•"/>
              <a:tabLst>
                <a:tab pos="185738" algn="l"/>
              </a:tabLst>
              <a:defRPr/>
            </a:pPr>
            <a:r>
              <a:rPr lang="en-US" sz="1400" kern="0" dirty="0">
                <a:solidFill>
                  <a:prstClr val="white"/>
                </a:solidFill>
                <a:latin typeface="Franklin Gothic Book" panose="020B0503020102020204" pitchFamily="34" charset="0"/>
              </a:rPr>
              <a:t>compaction</a:t>
            </a:r>
          </a:p>
          <a:p>
            <a:pPr marL="185738" indent="-185738">
              <a:buFontTx/>
              <a:buChar char="•"/>
              <a:tabLst>
                <a:tab pos="185738" algn="l"/>
              </a:tabLst>
              <a:defRPr/>
            </a:pPr>
            <a:r>
              <a:rPr lang="en-US" sz="1400" kern="0" dirty="0">
                <a:solidFill>
                  <a:prstClr val="white"/>
                </a:solidFill>
                <a:latin typeface="Franklin Gothic Book" panose="020B0503020102020204" pitchFamily="34" charset="0"/>
              </a:rPr>
              <a:t>maceration</a:t>
            </a:r>
          </a:p>
        </p:txBody>
      </p:sp>
    </p:spTree>
    <p:extLst>
      <p:ext uri="{BB962C8B-B14F-4D97-AF65-F5344CB8AC3E}">
        <p14:creationId xmlns:p14="http://schemas.microsoft.com/office/powerpoint/2010/main" val="1961420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2400" y="380999"/>
            <a:ext cx="8263138" cy="762001"/>
          </a:xfrm>
        </p:spPr>
        <p:txBody>
          <a:bodyPr anchor="ctr" anchorCtr="0"/>
          <a:lstStyle/>
          <a:p>
            <a:r>
              <a:rPr lang="en-ZA" dirty="0"/>
              <a:t>The work of the environmental department: </a:t>
            </a:r>
            <a:r>
              <a:rPr lang="en-ZA" dirty="0" err="1"/>
              <a:t>Iso</a:t>
            </a:r>
            <a:r>
              <a:rPr lang="en-ZA" dirty="0"/>
              <a:t> 14001:2004 </a:t>
            </a:r>
          </a:p>
          <a:p>
            <a:r>
              <a:rPr lang="en-ZA" dirty="0"/>
              <a:t>Research: benthic monitoring programme</a:t>
            </a:r>
          </a:p>
        </p:txBody>
      </p:sp>
      <p:sp>
        <p:nvSpPr>
          <p:cNvPr id="4" name="Text Placeholder 3"/>
          <p:cNvSpPr txBox="1">
            <a:spLocks noGrp="1"/>
          </p:cNvSpPr>
          <p:nvPr>
            <p:ph type="body" sz="quarter" idx="11"/>
          </p:nvPr>
        </p:nvSpPr>
        <p:spPr>
          <a:xfrm>
            <a:off x="459396" y="1295400"/>
            <a:ext cx="8532204" cy="5467907"/>
          </a:xfrm>
          <a:prstGeom prst="rect">
            <a:avLst/>
          </a:prstGeom>
          <a:solidFill>
            <a:schemeClr val="bg1"/>
          </a:solidFill>
          <a:ln>
            <a:solidFill>
              <a:schemeClr val="bg1"/>
            </a:solidFill>
          </a:ln>
        </p:spPr>
        <p:txBody>
          <a:bodyPr wrap="square" rtlCol="0">
            <a:spAutoFit/>
          </a:bodyPr>
          <a:lstStyle/>
          <a:p>
            <a:pPr algn="just">
              <a:lnSpc>
                <a:spcPct val="115000"/>
              </a:lnSpc>
              <a:spcAft>
                <a:spcPts val="1000"/>
              </a:spcAft>
            </a:pPr>
            <a:r>
              <a:rPr lang="en-GB" sz="1400" dirty="0">
                <a:latin typeface="Franklin Gothic Book" panose="020B0503020102020204" pitchFamily="34" charset="0"/>
              </a:rPr>
              <a:t>One of the significant environmental risks to DBMN is the removal of seabed and consequent disturbance of the natural habitat of benthic communities. To address this risk, the benthic monitoring program was established. </a:t>
            </a:r>
            <a:r>
              <a:rPr lang="en-ZA" sz="1400" dirty="0">
                <a:latin typeface="Franklin Gothic Book" panose="020B0503020102020204" pitchFamily="34" charset="0"/>
                <a:ea typeface="Times New Roman"/>
                <a:cs typeface="Times New Roman"/>
              </a:rPr>
              <a:t>Small benthic </a:t>
            </a:r>
            <a:r>
              <a:rPr lang="en-ZA" sz="1400" dirty="0" err="1">
                <a:latin typeface="Franklin Gothic Book" panose="020B0503020102020204" pitchFamily="34" charset="0"/>
                <a:ea typeface="Times New Roman"/>
                <a:cs typeface="Times New Roman"/>
              </a:rPr>
              <a:t>macrofauna</a:t>
            </a:r>
            <a:r>
              <a:rPr lang="en-ZA" sz="1400" dirty="0">
                <a:latin typeface="Franklin Gothic Book" panose="020B0503020102020204" pitchFamily="34" charset="0"/>
                <a:ea typeface="Times New Roman"/>
                <a:cs typeface="Times New Roman"/>
              </a:rPr>
              <a:t>, which is a food source for fish live in the first 30cm of sediment, and thus it is necessary to monitor the impact mining has on these animals.</a:t>
            </a:r>
          </a:p>
          <a:p>
            <a:pPr algn="just">
              <a:lnSpc>
                <a:spcPct val="115000"/>
              </a:lnSpc>
              <a:spcAft>
                <a:spcPts val="1000"/>
              </a:spcAft>
            </a:pPr>
            <a:endParaRPr lang="en-GB" sz="1400" dirty="0">
              <a:latin typeface="Franklin Gothic Book" panose="020B0503020102020204" pitchFamily="34" charset="0"/>
            </a:endParaRPr>
          </a:p>
          <a:p>
            <a:pPr algn="just">
              <a:lnSpc>
                <a:spcPct val="115000"/>
              </a:lnSpc>
              <a:spcAft>
                <a:spcPts val="1000"/>
              </a:spcAft>
            </a:pPr>
            <a:endParaRPr lang="en-ZA" sz="1400" dirty="0">
              <a:latin typeface="Franklin Gothic Book" panose="020B0503020102020204" pitchFamily="34" charset="0"/>
              <a:ea typeface="Times New Roman"/>
              <a:cs typeface="Times New Roman"/>
            </a:endParaRPr>
          </a:p>
          <a:p>
            <a:pPr algn="just">
              <a:lnSpc>
                <a:spcPct val="115000"/>
              </a:lnSpc>
              <a:spcAft>
                <a:spcPts val="1000"/>
              </a:spcAft>
            </a:pPr>
            <a:endParaRPr lang="en-ZA" sz="1400" dirty="0">
              <a:latin typeface="Franklin Gothic Book" panose="020B0503020102020204" pitchFamily="34" charset="0"/>
              <a:ea typeface="Times New Roman"/>
              <a:cs typeface="Times New Roman"/>
            </a:endParaRPr>
          </a:p>
          <a:p>
            <a:pPr algn="just">
              <a:lnSpc>
                <a:spcPct val="115000"/>
              </a:lnSpc>
              <a:spcAft>
                <a:spcPts val="1000"/>
              </a:spcAft>
            </a:pPr>
            <a:endParaRPr lang="en-ZA" sz="1100" dirty="0">
              <a:latin typeface="Franklin Gothic Book" panose="020B0503020102020204" pitchFamily="34" charset="0"/>
              <a:ea typeface="Times New Roman"/>
              <a:cs typeface="Times New Roman"/>
            </a:endParaRPr>
          </a:p>
          <a:p>
            <a:endParaRPr lang="en-ZA" sz="900" i="1" dirty="0">
              <a:latin typeface="Franklin Gothic Book" panose="020B0503020102020204" pitchFamily="34" charset="0"/>
            </a:endParaRPr>
          </a:p>
          <a:p>
            <a:r>
              <a:rPr lang="en-ZA" sz="900" i="1" dirty="0" err="1">
                <a:latin typeface="Franklin Gothic Book" panose="020B0503020102020204" pitchFamily="34" charset="0"/>
              </a:rPr>
              <a:t>Glycera</a:t>
            </a:r>
            <a:r>
              <a:rPr lang="en-ZA" sz="900" i="1" dirty="0">
                <a:latin typeface="Franklin Gothic Book" panose="020B0503020102020204" pitchFamily="34" charset="0"/>
              </a:rPr>
              <a:t> convolute head                    </a:t>
            </a:r>
            <a:r>
              <a:rPr lang="en-ZA" sz="900" i="1" dirty="0" err="1">
                <a:latin typeface="Franklin Gothic Book" panose="020B0503020102020204" pitchFamily="34" charset="0"/>
              </a:rPr>
              <a:t>Calocaris</a:t>
            </a:r>
            <a:r>
              <a:rPr lang="en-ZA" sz="900" i="1" dirty="0">
                <a:latin typeface="Franklin Gothic Book" panose="020B0503020102020204" pitchFamily="34" charset="0"/>
              </a:rPr>
              <a:t>  </a:t>
            </a:r>
            <a:r>
              <a:rPr lang="en-ZA" sz="900" i="1" dirty="0" err="1">
                <a:latin typeface="Franklin Gothic Book" panose="020B0503020102020204" pitchFamily="34" charset="0"/>
              </a:rPr>
              <a:t>barnardi</a:t>
            </a:r>
            <a:r>
              <a:rPr lang="en-ZA" sz="900" i="1" dirty="0">
                <a:latin typeface="Franklin Gothic Book" panose="020B0503020102020204" pitchFamily="34" charset="0"/>
              </a:rPr>
              <a:t>                                                          </a:t>
            </a:r>
            <a:r>
              <a:rPr lang="en-ZA" sz="900" i="1" dirty="0" err="1">
                <a:latin typeface="Franklin Gothic Book" panose="020B0503020102020204" pitchFamily="34" charset="0"/>
              </a:rPr>
              <a:t>Dosinia</a:t>
            </a:r>
            <a:r>
              <a:rPr lang="en-ZA" sz="900" i="1" dirty="0">
                <a:latin typeface="Franklin Gothic Book" panose="020B0503020102020204" pitchFamily="34" charset="0"/>
              </a:rPr>
              <a:t>  lupines </a:t>
            </a:r>
            <a:r>
              <a:rPr lang="en-ZA" sz="900" i="1" dirty="0" err="1">
                <a:latin typeface="Franklin Gothic Book" panose="020B0503020102020204" pitchFamily="34" charset="0"/>
              </a:rPr>
              <a:t>orbignyii</a:t>
            </a:r>
            <a:r>
              <a:rPr lang="en-ZA" sz="900" i="1" dirty="0">
                <a:latin typeface="Franklin Gothic Book" panose="020B0503020102020204" pitchFamily="34" charset="0"/>
              </a:rPr>
              <a:t>                                 </a:t>
            </a:r>
            <a:r>
              <a:rPr lang="en-ZA" sz="900" i="1" dirty="0" err="1">
                <a:latin typeface="Franklin Gothic Book" panose="020B0503020102020204" pitchFamily="34" charset="0"/>
              </a:rPr>
              <a:t>Lumbrineris</a:t>
            </a:r>
            <a:r>
              <a:rPr lang="en-ZA" sz="900" i="1" dirty="0">
                <a:latin typeface="Franklin Gothic Book" panose="020B0503020102020204" pitchFamily="34" charset="0"/>
              </a:rPr>
              <a:t> </a:t>
            </a:r>
            <a:r>
              <a:rPr lang="en-ZA" sz="900" i="1" dirty="0" err="1">
                <a:latin typeface="Franklin Gothic Book" panose="020B0503020102020204" pitchFamily="34" charset="0"/>
              </a:rPr>
              <a:t>heteropoda</a:t>
            </a:r>
            <a:r>
              <a:rPr lang="en-ZA" sz="900" i="1" dirty="0">
                <a:latin typeface="Franklin Gothic Book" panose="020B0503020102020204" pitchFamily="34" charset="0"/>
              </a:rPr>
              <a:t> </a:t>
            </a:r>
            <a:r>
              <a:rPr lang="en-ZA" sz="900" i="1" dirty="0" err="1">
                <a:latin typeface="Franklin Gothic Book" panose="020B0503020102020204" pitchFamily="34" charset="0"/>
              </a:rPr>
              <a:t>difficilis</a:t>
            </a:r>
            <a:endParaRPr lang="en-ZA" sz="900" i="1" dirty="0">
              <a:latin typeface="Franklin Gothic Book" panose="020B0503020102020204" pitchFamily="34" charset="0"/>
            </a:endParaRPr>
          </a:p>
          <a:p>
            <a:endParaRPr lang="en-ZA" sz="900" b="1" i="1" dirty="0">
              <a:latin typeface="Franklin Gothic Book" panose="020B0503020102020204" pitchFamily="34" charset="0"/>
            </a:endParaRPr>
          </a:p>
          <a:p>
            <a:pPr algn="just">
              <a:lnSpc>
                <a:spcPct val="115000"/>
              </a:lnSpc>
              <a:spcAft>
                <a:spcPts val="1000"/>
              </a:spcAft>
            </a:pPr>
            <a:r>
              <a:rPr lang="en-ZA" sz="1400" dirty="0">
                <a:latin typeface="Franklin Gothic Book" panose="020B0503020102020204" pitchFamily="34" charset="0"/>
                <a:ea typeface="Times New Roman"/>
                <a:cs typeface="Times New Roman"/>
              </a:rPr>
              <a:t>The benthic program has two main objectives: </a:t>
            </a:r>
          </a:p>
          <a:p>
            <a:pPr marL="342900" lvl="0" indent="-342900" algn="just">
              <a:lnSpc>
                <a:spcPct val="115000"/>
              </a:lnSpc>
              <a:spcAft>
                <a:spcPts val="0"/>
              </a:spcAft>
              <a:buFont typeface="+mj-lt"/>
              <a:buAutoNum type="arabicPeriod"/>
            </a:pPr>
            <a:r>
              <a:rPr lang="en-ZA" sz="1400" dirty="0">
                <a:latin typeface="Franklin Gothic Book" panose="020B0503020102020204" pitchFamily="34" charset="0"/>
                <a:ea typeface="Times New Roman"/>
                <a:cs typeface="Times New Roman"/>
              </a:rPr>
              <a:t>To determine the impacts of mining and;</a:t>
            </a:r>
          </a:p>
          <a:p>
            <a:pPr marL="342900" lvl="0" indent="-342900" algn="just">
              <a:lnSpc>
                <a:spcPct val="115000"/>
              </a:lnSpc>
              <a:spcAft>
                <a:spcPts val="1000"/>
              </a:spcAft>
              <a:buFont typeface="+mj-lt"/>
              <a:buAutoNum type="arabicPeriod"/>
            </a:pPr>
            <a:r>
              <a:rPr lang="en-ZA" sz="1400" dirty="0">
                <a:latin typeface="Franklin Gothic Book" panose="020B0503020102020204" pitchFamily="34" charset="0"/>
                <a:ea typeface="Times New Roman"/>
                <a:cs typeface="Times New Roman"/>
              </a:rPr>
              <a:t>To determine the recovery rate of mined sites.</a:t>
            </a:r>
          </a:p>
          <a:p>
            <a:pPr lvl="0" algn="just">
              <a:lnSpc>
                <a:spcPct val="115000"/>
              </a:lnSpc>
              <a:spcAft>
                <a:spcPts val="1000"/>
              </a:spcAft>
            </a:pPr>
            <a:r>
              <a:rPr lang="en-ZA" sz="1400" dirty="0">
                <a:latin typeface="Franklin Gothic Book" panose="020B0503020102020204" pitchFamily="34" charset="0"/>
                <a:ea typeface="Times New Roman"/>
                <a:cs typeface="Times New Roman"/>
              </a:rPr>
              <a:t>The Before-After-Control-Impact design focuses on first determining what the natural state of the environment is before mining and then once mining has taken place what are the impacts after the disturbance. Once a site has been disturbed (through mining) it is monitored to determined the natural recovery rate. This is done with control and impact site pairs.</a:t>
            </a:r>
          </a:p>
          <a:p>
            <a:pPr lvl="0" algn="just">
              <a:lnSpc>
                <a:spcPct val="115000"/>
              </a:lnSpc>
              <a:spcAft>
                <a:spcPts val="1000"/>
              </a:spcAft>
            </a:pPr>
            <a:r>
              <a:rPr lang="en-ZA" sz="1400" dirty="0">
                <a:latin typeface="Franklin Gothic Book" panose="020B0503020102020204" pitchFamily="34" charset="0"/>
                <a:ea typeface="Times New Roman"/>
                <a:cs typeface="Times New Roman"/>
              </a:rPr>
              <a:t>Currently the benthic program has 3 different sites; </a:t>
            </a:r>
            <a:r>
              <a:rPr lang="en-ZA" sz="1400" i="1" dirty="0">
                <a:latin typeface="Franklin Gothic Book" panose="020B0503020102020204" pitchFamily="34" charset="0"/>
                <a:ea typeface="Times New Roman"/>
                <a:cs typeface="Times New Roman"/>
              </a:rPr>
              <a:t>control sites, impact sites and natural variability sites.</a:t>
            </a:r>
          </a:p>
        </p:txBody>
      </p:sp>
      <p:grpSp>
        <p:nvGrpSpPr>
          <p:cNvPr id="9" name="Group 8"/>
          <p:cNvGrpSpPr/>
          <p:nvPr/>
        </p:nvGrpSpPr>
        <p:grpSpPr>
          <a:xfrm>
            <a:off x="482400" y="2393553"/>
            <a:ext cx="8263138" cy="1447800"/>
            <a:chOff x="482400" y="2667000"/>
            <a:chExt cx="7305345" cy="115632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00" y="2667000"/>
              <a:ext cx="153617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56" y="2667000"/>
              <a:ext cx="231073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186" y="2667000"/>
              <a:ext cx="1734480" cy="115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666" y="2667000"/>
              <a:ext cx="172007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1109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894" y="14377"/>
            <a:ext cx="8991600" cy="6367730"/>
            <a:chOff x="-43215" y="-61823"/>
            <a:chExt cx="8991600" cy="636773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5" y="-61823"/>
              <a:ext cx="8991600" cy="6367730"/>
            </a:xfrm>
            <a:prstGeom prst="rect">
              <a:avLst/>
            </a:prstGeom>
            <a:ln>
              <a:solidFill>
                <a:schemeClr val="tx1"/>
              </a:solidFill>
            </a:ln>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822" t="2416"/>
            <a:stretch/>
          </p:blipFill>
          <p:spPr>
            <a:xfrm>
              <a:off x="533400" y="4114800"/>
              <a:ext cx="1624511" cy="1905000"/>
            </a:xfrm>
            <a:prstGeom prst="rect">
              <a:avLst/>
            </a:prstGeom>
            <a:ln>
              <a:solidFill>
                <a:schemeClr val="tx1">
                  <a:lumMod val="95000"/>
                  <a:lumOff val="5000"/>
                </a:schemeClr>
              </a:solidFill>
            </a:ln>
          </p:spPr>
        </p:pic>
      </p:grpSp>
      <p:grpSp>
        <p:nvGrpSpPr>
          <p:cNvPr id="17" name="Group 16"/>
          <p:cNvGrpSpPr/>
          <p:nvPr/>
        </p:nvGrpSpPr>
        <p:grpSpPr>
          <a:xfrm>
            <a:off x="3048000" y="1905000"/>
            <a:ext cx="2525063" cy="1400818"/>
            <a:chOff x="2912675" y="1864846"/>
            <a:chExt cx="2525063" cy="1400818"/>
          </a:xfrm>
        </p:grpSpPr>
        <p:sp>
          <p:nvSpPr>
            <p:cNvPr id="18" name="TextBox 17"/>
            <p:cNvSpPr txBox="1"/>
            <p:nvPr/>
          </p:nvSpPr>
          <p:spPr>
            <a:xfrm>
              <a:off x="3429000" y="1981200"/>
              <a:ext cx="768480" cy="276999"/>
            </a:xfrm>
            <a:prstGeom prst="rect">
              <a:avLst/>
            </a:prstGeom>
            <a:noFill/>
          </p:spPr>
          <p:txBody>
            <a:bodyPr wrap="none" rtlCol="0">
              <a:spAutoFit/>
            </a:bodyPr>
            <a:lstStyle/>
            <a:p>
              <a:r>
                <a:rPr lang="en-ZA" sz="1200" dirty="0">
                  <a:latin typeface="Franklin Gothic Book" panose="020B0503020102020204" pitchFamily="34" charset="0"/>
                </a:rPr>
                <a:t>Northern</a:t>
              </a:r>
            </a:p>
          </p:txBody>
        </p:sp>
        <p:sp>
          <p:nvSpPr>
            <p:cNvPr id="19" name="Oval 18"/>
            <p:cNvSpPr/>
            <p:nvPr/>
          </p:nvSpPr>
          <p:spPr>
            <a:xfrm rot="1301496">
              <a:off x="2912675" y="1864846"/>
              <a:ext cx="2525063" cy="1400818"/>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20" name="Group 19"/>
          <p:cNvGrpSpPr/>
          <p:nvPr/>
        </p:nvGrpSpPr>
        <p:grpSpPr>
          <a:xfrm>
            <a:off x="5257800" y="2175242"/>
            <a:ext cx="1828800" cy="2549158"/>
            <a:chOff x="2912675" y="1864846"/>
            <a:chExt cx="2525063" cy="1400818"/>
          </a:xfrm>
        </p:grpSpPr>
        <p:sp>
          <p:nvSpPr>
            <p:cNvPr id="21" name="TextBox 20"/>
            <p:cNvSpPr txBox="1"/>
            <p:nvPr/>
          </p:nvSpPr>
          <p:spPr>
            <a:xfrm>
              <a:off x="3733829" y="1962572"/>
              <a:ext cx="903469" cy="152217"/>
            </a:xfrm>
            <a:prstGeom prst="rect">
              <a:avLst/>
            </a:prstGeom>
            <a:noFill/>
          </p:spPr>
          <p:txBody>
            <a:bodyPr wrap="none" rtlCol="0">
              <a:spAutoFit/>
            </a:bodyPr>
            <a:lstStyle/>
            <a:p>
              <a:r>
                <a:rPr lang="en-ZA" sz="1200" dirty="0">
                  <a:latin typeface="Franklin Gothic Book" panose="020B0503020102020204" pitchFamily="34" charset="0"/>
                </a:rPr>
                <a:t>Central</a:t>
              </a:r>
            </a:p>
          </p:txBody>
        </p:sp>
        <p:sp>
          <p:nvSpPr>
            <p:cNvPr id="22" name="Oval 21"/>
            <p:cNvSpPr/>
            <p:nvPr/>
          </p:nvSpPr>
          <p:spPr>
            <a:xfrm rot="1301496">
              <a:off x="2912675" y="1864846"/>
              <a:ext cx="2525063" cy="1400818"/>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26" name="Group 25"/>
          <p:cNvGrpSpPr/>
          <p:nvPr/>
        </p:nvGrpSpPr>
        <p:grpSpPr>
          <a:xfrm rot="20380033">
            <a:off x="7145057" y="1780054"/>
            <a:ext cx="1347902" cy="2549158"/>
            <a:chOff x="2912675" y="1864846"/>
            <a:chExt cx="2525063" cy="1400818"/>
          </a:xfrm>
        </p:grpSpPr>
        <p:sp>
          <p:nvSpPr>
            <p:cNvPr id="27" name="TextBox 26"/>
            <p:cNvSpPr txBox="1"/>
            <p:nvPr/>
          </p:nvSpPr>
          <p:spPr>
            <a:xfrm rot="1219967">
              <a:off x="3908084" y="2015414"/>
              <a:ext cx="1466042" cy="152217"/>
            </a:xfrm>
            <a:prstGeom prst="rect">
              <a:avLst/>
            </a:prstGeom>
            <a:noFill/>
          </p:spPr>
          <p:txBody>
            <a:bodyPr wrap="none" rtlCol="0">
              <a:spAutoFit/>
            </a:bodyPr>
            <a:lstStyle/>
            <a:p>
              <a:r>
                <a:rPr lang="en-ZA" sz="1200" dirty="0">
                  <a:latin typeface="Franklin Gothic Book" panose="020B0503020102020204" pitchFamily="34" charset="0"/>
                </a:rPr>
                <a:t>Southern</a:t>
              </a:r>
            </a:p>
          </p:txBody>
        </p:sp>
        <p:sp>
          <p:nvSpPr>
            <p:cNvPr id="28" name="Oval 27"/>
            <p:cNvSpPr/>
            <p:nvPr/>
          </p:nvSpPr>
          <p:spPr>
            <a:xfrm rot="1301496">
              <a:off x="2912675" y="1864846"/>
              <a:ext cx="2525063" cy="1400818"/>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29" name="TextBox 28"/>
          <p:cNvSpPr txBox="1"/>
          <p:nvPr/>
        </p:nvSpPr>
        <p:spPr>
          <a:xfrm>
            <a:off x="3583919" y="379904"/>
            <a:ext cx="2113143" cy="307777"/>
          </a:xfrm>
          <a:prstGeom prst="rect">
            <a:avLst/>
          </a:prstGeom>
          <a:solidFill>
            <a:schemeClr val="bg1"/>
          </a:solidFill>
          <a:ln w="3175">
            <a:solidFill>
              <a:schemeClr val="tx1"/>
            </a:solidFill>
          </a:ln>
        </p:spPr>
        <p:txBody>
          <a:bodyPr wrap="none" rtlCol="0">
            <a:spAutoFit/>
          </a:bodyPr>
          <a:lstStyle/>
          <a:p>
            <a:r>
              <a:rPr lang="en-ZA" sz="1400" dirty="0">
                <a:latin typeface="Franklin Gothic Book" panose="020B0503020102020204" pitchFamily="34" charset="0"/>
              </a:rPr>
              <a:t>Total number of sites: </a:t>
            </a:r>
            <a:r>
              <a:rPr lang="en-ZA" sz="1400" b="1" dirty="0">
                <a:latin typeface="Franklin Gothic Book" panose="020B0503020102020204" pitchFamily="34" charset="0"/>
              </a:rPr>
              <a:t>69</a:t>
            </a:r>
            <a:r>
              <a:rPr lang="en-ZA" sz="1400" dirty="0">
                <a:latin typeface="Franklin Gothic Book" panose="020B0503020102020204" pitchFamily="34" charset="0"/>
              </a:rPr>
              <a:t> </a:t>
            </a:r>
          </a:p>
        </p:txBody>
      </p:sp>
      <p:grpSp>
        <p:nvGrpSpPr>
          <p:cNvPr id="36" name="Group 35"/>
          <p:cNvGrpSpPr/>
          <p:nvPr/>
        </p:nvGrpSpPr>
        <p:grpSpPr>
          <a:xfrm>
            <a:off x="7165430" y="3341865"/>
            <a:ext cx="1326004" cy="561180"/>
            <a:chOff x="7165430" y="3341865"/>
            <a:chExt cx="1326004" cy="561180"/>
          </a:xfrm>
        </p:grpSpPr>
        <p:cxnSp>
          <p:nvCxnSpPr>
            <p:cNvPr id="34" name="Straight Arrow Connector 33"/>
            <p:cNvCxnSpPr/>
            <p:nvPr/>
          </p:nvCxnSpPr>
          <p:spPr>
            <a:xfrm flipV="1">
              <a:off x="7696200" y="3341865"/>
              <a:ext cx="0" cy="381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165430" y="3641435"/>
              <a:ext cx="1326004" cy="261610"/>
            </a:xfrm>
            <a:prstGeom prst="rect">
              <a:avLst/>
            </a:prstGeom>
            <a:noFill/>
          </p:spPr>
          <p:txBody>
            <a:bodyPr wrap="none" rtlCol="0">
              <a:spAutoFit/>
            </a:bodyPr>
            <a:lstStyle/>
            <a:p>
              <a:r>
                <a:rPr lang="en-ZA" sz="1100" dirty="0">
                  <a:latin typeface="Franklin Gothic Book" panose="020B0503020102020204" pitchFamily="34" charset="0"/>
                </a:rPr>
                <a:t>RBR Concerto CTD </a:t>
              </a:r>
            </a:p>
          </p:txBody>
        </p:sp>
      </p:grpSp>
    </p:spTree>
    <p:extLst>
      <p:ext uri="{BB962C8B-B14F-4D97-AF65-F5344CB8AC3E}">
        <p14:creationId xmlns:p14="http://schemas.microsoft.com/office/powerpoint/2010/main" val="58325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ZA" dirty="0"/>
              <a:t>Research: Benthic monitoring programme</a:t>
            </a:r>
          </a:p>
        </p:txBody>
      </p:sp>
      <p:grpSp>
        <p:nvGrpSpPr>
          <p:cNvPr id="4" name="Group 3"/>
          <p:cNvGrpSpPr/>
          <p:nvPr/>
        </p:nvGrpSpPr>
        <p:grpSpPr>
          <a:xfrm>
            <a:off x="250217" y="1295400"/>
            <a:ext cx="8727504" cy="5063438"/>
            <a:chOff x="-127992" y="838200"/>
            <a:chExt cx="9236496" cy="6030569"/>
          </a:xfrm>
        </p:grpSpPr>
        <p:sp>
          <p:nvSpPr>
            <p:cNvPr id="5" name="Rectangle 4"/>
            <p:cNvSpPr/>
            <p:nvPr/>
          </p:nvSpPr>
          <p:spPr>
            <a:xfrm>
              <a:off x="39538" y="5959110"/>
              <a:ext cx="6479025" cy="898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15" descr="Pentowsalv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1200"/>
              <a:ext cx="2057400" cy="1455737"/>
            </a:xfrm>
            <a:prstGeom prst="rect">
              <a:avLst/>
            </a:prstGeom>
            <a:noFill/>
            <a:ln w="9525">
              <a:solidFill>
                <a:schemeClr val="tx1"/>
              </a:solidFill>
              <a:miter lim="800000"/>
              <a:headEnd/>
              <a:tailEnd/>
            </a:ln>
          </p:spPr>
        </p:pic>
        <p:pic>
          <p:nvPicPr>
            <p:cNvPr id="7" name="Picture 35" descr="VanVeengr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9255" y="1238084"/>
              <a:ext cx="1289050" cy="1981200"/>
            </a:xfrm>
            <a:prstGeom prst="rect">
              <a:avLst/>
            </a:prstGeom>
            <a:noFill/>
            <a:ln w="9525">
              <a:solidFill>
                <a:schemeClr val="tx1"/>
              </a:solidFill>
              <a:miter lim="800000"/>
              <a:headEnd/>
              <a:tailEnd/>
            </a:ln>
          </p:spPr>
        </p:pic>
        <p:pic>
          <p:nvPicPr>
            <p:cNvPr id="8" name="Picture 36" descr="DFI-A&amp;K-s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156" y="853549"/>
              <a:ext cx="2566294" cy="2051451"/>
            </a:xfrm>
            <a:prstGeom prst="rect">
              <a:avLst/>
            </a:prstGeom>
            <a:noFill/>
            <a:ln w="9525">
              <a:solidFill>
                <a:schemeClr val="tx1"/>
              </a:solidFill>
              <a:miter lim="800000"/>
              <a:headEnd/>
              <a:tailEnd/>
            </a:ln>
          </p:spPr>
        </p:pic>
        <p:pic>
          <p:nvPicPr>
            <p:cNvPr id="9" name="Picture 41" descr="Colle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199" y="1371600"/>
              <a:ext cx="1692000" cy="1517732"/>
            </a:xfrm>
            <a:prstGeom prst="rect">
              <a:avLst/>
            </a:prstGeom>
            <a:noFill/>
            <a:ln w="9525">
              <a:solidFill>
                <a:schemeClr val="tx1"/>
              </a:solidFill>
              <a:miter lim="800000"/>
              <a:headEnd/>
              <a:tailEnd/>
            </a:ln>
          </p:spPr>
        </p:pic>
        <p:sp>
          <p:nvSpPr>
            <p:cNvPr id="10" name="Text Box 42"/>
            <p:cNvSpPr txBox="1">
              <a:spLocks noChangeArrowheads="1"/>
            </p:cNvSpPr>
            <p:nvPr/>
          </p:nvSpPr>
          <p:spPr bwMode="auto">
            <a:xfrm>
              <a:off x="205397" y="2289175"/>
              <a:ext cx="1646605" cy="307777"/>
            </a:xfrm>
            <a:prstGeom prst="rect">
              <a:avLst/>
            </a:prstGeom>
            <a:noFill/>
            <a:ln w="9525">
              <a:noFill/>
              <a:miter lim="800000"/>
              <a:headEnd/>
              <a:tailEnd/>
            </a:ln>
          </p:spPr>
          <p:txBody>
            <a:bodyPr wrap="none">
              <a:spAutoFit/>
            </a:bodyPr>
            <a:lstStyle/>
            <a:p>
              <a:pPr algn="ctr"/>
              <a:r>
                <a:rPr lang="en-US" sz="1400" dirty="0"/>
                <a:t>Research platform</a:t>
              </a:r>
            </a:p>
          </p:txBody>
        </p:sp>
        <p:sp>
          <p:nvSpPr>
            <p:cNvPr id="11" name="Text Box 44"/>
            <p:cNvSpPr txBox="1">
              <a:spLocks noChangeArrowheads="1"/>
            </p:cNvSpPr>
            <p:nvPr/>
          </p:nvSpPr>
          <p:spPr bwMode="auto">
            <a:xfrm>
              <a:off x="2059978" y="865548"/>
              <a:ext cx="1406525" cy="304800"/>
            </a:xfrm>
            <a:prstGeom prst="rect">
              <a:avLst/>
            </a:prstGeom>
            <a:noFill/>
            <a:ln w="9525">
              <a:noFill/>
              <a:miter lim="800000"/>
              <a:headEnd/>
              <a:tailEnd/>
            </a:ln>
          </p:spPr>
          <p:txBody>
            <a:bodyPr wrap="none">
              <a:spAutoFit/>
            </a:bodyPr>
            <a:lstStyle/>
            <a:p>
              <a:r>
                <a:rPr lang="en-US" sz="1400" dirty="0"/>
                <a:t>Van </a:t>
              </a:r>
              <a:r>
                <a:rPr lang="en-US" sz="1400" dirty="0" err="1"/>
                <a:t>Veen</a:t>
              </a:r>
              <a:r>
                <a:rPr lang="en-US" sz="1400" dirty="0"/>
                <a:t> Grab</a:t>
              </a:r>
            </a:p>
          </p:txBody>
        </p:sp>
        <p:sp>
          <p:nvSpPr>
            <p:cNvPr id="12" name="Text Box 45"/>
            <p:cNvSpPr txBox="1">
              <a:spLocks noChangeArrowheads="1"/>
            </p:cNvSpPr>
            <p:nvPr/>
          </p:nvSpPr>
          <p:spPr bwMode="auto">
            <a:xfrm>
              <a:off x="4337808" y="2911507"/>
              <a:ext cx="1822291" cy="307777"/>
            </a:xfrm>
            <a:prstGeom prst="rect">
              <a:avLst/>
            </a:prstGeom>
            <a:noFill/>
            <a:ln w="9525">
              <a:noFill/>
              <a:miter lim="800000"/>
              <a:headEnd/>
              <a:tailEnd/>
            </a:ln>
          </p:spPr>
          <p:txBody>
            <a:bodyPr wrap="square">
              <a:spAutoFit/>
            </a:bodyPr>
            <a:lstStyle/>
            <a:p>
              <a:r>
                <a:rPr lang="en-US" sz="1400" dirty="0"/>
                <a:t>Sieving samples</a:t>
              </a:r>
            </a:p>
          </p:txBody>
        </p:sp>
        <p:sp>
          <p:nvSpPr>
            <p:cNvPr id="13" name="Text Box 46"/>
            <p:cNvSpPr txBox="1">
              <a:spLocks noChangeArrowheads="1"/>
            </p:cNvSpPr>
            <p:nvPr/>
          </p:nvSpPr>
          <p:spPr bwMode="auto">
            <a:xfrm>
              <a:off x="6048504" y="6289575"/>
              <a:ext cx="3060000" cy="307777"/>
            </a:xfrm>
            <a:prstGeom prst="rect">
              <a:avLst/>
            </a:prstGeom>
            <a:solidFill>
              <a:schemeClr val="bg1"/>
            </a:solidFill>
            <a:ln w="9525">
              <a:noFill/>
              <a:miter lim="800000"/>
              <a:headEnd/>
              <a:tailEnd/>
            </a:ln>
          </p:spPr>
          <p:txBody>
            <a:bodyPr wrap="square">
              <a:spAutoFit/>
            </a:bodyPr>
            <a:lstStyle/>
            <a:p>
              <a:r>
                <a:rPr lang="en-US" sz="1400" dirty="0"/>
                <a:t>Removing organisms from samples </a:t>
              </a:r>
            </a:p>
          </p:txBody>
        </p:sp>
        <p:sp>
          <p:nvSpPr>
            <p:cNvPr id="14" name="Text Box 47"/>
            <p:cNvSpPr txBox="1">
              <a:spLocks noChangeArrowheads="1"/>
            </p:cNvSpPr>
            <p:nvPr/>
          </p:nvSpPr>
          <p:spPr bwMode="auto">
            <a:xfrm>
              <a:off x="2971800" y="3955275"/>
              <a:ext cx="2162383" cy="523875"/>
            </a:xfrm>
            <a:prstGeom prst="rect">
              <a:avLst/>
            </a:prstGeom>
            <a:noFill/>
            <a:ln w="9525">
              <a:noFill/>
              <a:miter lim="800000"/>
              <a:headEnd/>
              <a:tailEnd/>
            </a:ln>
          </p:spPr>
          <p:txBody>
            <a:bodyPr wrap="square">
              <a:spAutoFit/>
            </a:bodyPr>
            <a:lstStyle/>
            <a:p>
              <a:pPr algn="ctr"/>
              <a:r>
                <a:rPr lang="en-US" sz="1400" dirty="0"/>
                <a:t>Identifying </a:t>
              </a:r>
            </a:p>
            <a:p>
              <a:pPr algn="ctr"/>
              <a:r>
                <a:rPr lang="en-US" sz="1400" dirty="0"/>
                <a:t>organisms</a:t>
              </a:r>
            </a:p>
          </p:txBody>
        </p:sp>
        <p:sp>
          <p:nvSpPr>
            <p:cNvPr id="15" name="Text Box 48"/>
            <p:cNvSpPr txBox="1">
              <a:spLocks noChangeArrowheads="1"/>
            </p:cNvSpPr>
            <p:nvPr/>
          </p:nvSpPr>
          <p:spPr bwMode="auto">
            <a:xfrm>
              <a:off x="6934200" y="838200"/>
              <a:ext cx="1968500" cy="517525"/>
            </a:xfrm>
            <a:prstGeom prst="rect">
              <a:avLst/>
            </a:prstGeom>
            <a:noFill/>
            <a:ln w="9525">
              <a:noFill/>
              <a:miter lim="800000"/>
              <a:headEnd/>
              <a:tailEnd/>
            </a:ln>
          </p:spPr>
          <p:txBody>
            <a:bodyPr wrap="none">
              <a:spAutoFit/>
            </a:bodyPr>
            <a:lstStyle/>
            <a:p>
              <a:pPr algn="ctr"/>
              <a:r>
                <a:rPr lang="en-US" sz="1400"/>
                <a:t>Collection of identified </a:t>
              </a:r>
            </a:p>
            <a:p>
              <a:pPr algn="ctr"/>
              <a:r>
                <a:rPr lang="en-US" sz="1400"/>
                <a:t>samples</a:t>
              </a:r>
            </a:p>
          </p:txBody>
        </p:sp>
        <p:sp>
          <p:nvSpPr>
            <p:cNvPr id="16" name="Text Box 49"/>
            <p:cNvSpPr txBox="1">
              <a:spLocks noChangeArrowheads="1"/>
            </p:cNvSpPr>
            <p:nvPr/>
          </p:nvSpPr>
          <p:spPr bwMode="auto">
            <a:xfrm>
              <a:off x="-127992" y="5487623"/>
              <a:ext cx="2971800" cy="942975"/>
            </a:xfrm>
            <a:prstGeom prst="rect">
              <a:avLst/>
            </a:prstGeom>
            <a:noFill/>
            <a:ln w="9525">
              <a:noFill/>
              <a:miter lim="800000"/>
              <a:headEnd/>
              <a:tailEnd/>
            </a:ln>
          </p:spPr>
          <p:txBody>
            <a:bodyPr>
              <a:spAutoFit/>
            </a:bodyPr>
            <a:lstStyle/>
            <a:p>
              <a:pPr algn="ctr"/>
              <a:r>
                <a:rPr lang="en-US" sz="1400" dirty="0" err="1"/>
                <a:t>Analysing</a:t>
              </a:r>
              <a:r>
                <a:rPr lang="en-US" sz="1400" dirty="0"/>
                <a:t> differences in seabed</a:t>
              </a:r>
            </a:p>
            <a:p>
              <a:pPr algn="ctr"/>
              <a:r>
                <a:rPr lang="en-US" sz="1400" dirty="0"/>
                <a:t>communities between sampling </a:t>
              </a:r>
            </a:p>
            <a:p>
              <a:pPr algn="ctr"/>
              <a:r>
                <a:rPr lang="en-US" sz="1400" dirty="0"/>
                <a:t>Sites.</a:t>
              </a:r>
            </a:p>
            <a:p>
              <a:pPr algn="ctr"/>
              <a:r>
                <a:rPr lang="en-US" sz="1400" dirty="0"/>
                <a:t> </a:t>
              </a:r>
            </a:p>
          </p:txBody>
        </p:sp>
        <p:sp>
          <p:nvSpPr>
            <p:cNvPr id="17" name="AutoShape 50"/>
            <p:cNvSpPr>
              <a:spLocks noChangeArrowheads="1"/>
            </p:cNvSpPr>
            <p:nvPr/>
          </p:nvSpPr>
          <p:spPr bwMode="auto">
            <a:xfrm rot="7220595">
              <a:off x="7721747" y="3173759"/>
              <a:ext cx="639763" cy="304800"/>
            </a:xfrm>
            <a:custGeom>
              <a:avLst/>
              <a:gdLst>
                <a:gd name="T0" fmla="*/ 421054535 w 21600"/>
                <a:gd name="T1" fmla="*/ 0 h 21600"/>
                <a:gd name="T2" fmla="*/ 0 w 21600"/>
                <a:gd name="T3" fmla="*/ 30346399 h 21600"/>
                <a:gd name="T4" fmla="*/ 421054535 w 21600"/>
                <a:gd name="T5" fmla="*/ 60692798 h 21600"/>
                <a:gd name="T6" fmla="*/ 561406283 w 21600"/>
                <a:gd name="T7" fmla="*/ 303463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9525">
              <a:solidFill>
                <a:schemeClr val="tx1"/>
              </a:solidFill>
              <a:miter lim="800000"/>
              <a:headEnd/>
              <a:tailEnd/>
            </a:ln>
          </p:spPr>
          <p:txBody>
            <a:bodyPr wrap="none" anchor="ctr"/>
            <a:lstStyle/>
            <a:p>
              <a:endParaRPr lang="en-ZA"/>
            </a:p>
          </p:txBody>
        </p:sp>
        <p:sp>
          <p:nvSpPr>
            <p:cNvPr id="18" name="AutoShape 52"/>
            <p:cNvSpPr>
              <a:spLocks noChangeArrowheads="1"/>
            </p:cNvSpPr>
            <p:nvPr/>
          </p:nvSpPr>
          <p:spPr bwMode="auto">
            <a:xfrm>
              <a:off x="6518563" y="1695046"/>
              <a:ext cx="762000" cy="304800"/>
            </a:xfrm>
            <a:custGeom>
              <a:avLst/>
              <a:gdLst>
                <a:gd name="T0" fmla="*/ 711244052 w 21600"/>
                <a:gd name="T1" fmla="*/ 0 h 21600"/>
                <a:gd name="T2" fmla="*/ 0 w 21600"/>
                <a:gd name="T3" fmla="*/ 30346399 h 21600"/>
                <a:gd name="T4" fmla="*/ 711244052 w 21600"/>
                <a:gd name="T5" fmla="*/ 60692798 h 21600"/>
                <a:gd name="T6" fmla="*/ 948325308 w 21600"/>
                <a:gd name="T7" fmla="*/ 303463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9525">
              <a:solidFill>
                <a:schemeClr val="tx1"/>
              </a:solidFill>
              <a:miter lim="800000"/>
              <a:headEnd/>
              <a:tailEnd/>
            </a:ln>
          </p:spPr>
          <p:txBody>
            <a:bodyPr wrap="none" anchor="ctr"/>
            <a:lstStyle/>
            <a:p>
              <a:endParaRPr lang="en-ZA"/>
            </a:p>
          </p:txBody>
        </p:sp>
        <p:sp>
          <p:nvSpPr>
            <p:cNvPr id="19" name="AutoShape 53"/>
            <p:cNvSpPr>
              <a:spLocks noChangeArrowheads="1"/>
            </p:cNvSpPr>
            <p:nvPr/>
          </p:nvSpPr>
          <p:spPr bwMode="auto">
            <a:xfrm>
              <a:off x="3328305" y="1738780"/>
              <a:ext cx="576000" cy="280987"/>
            </a:xfrm>
            <a:custGeom>
              <a:avLst/>
              <a:gdLst>
                <a:gd name="T0" fmla="*/ 1029662982 w 21600"/>
                <a:gd name="T1" fmla="*/ 0 h 21600"/>
                <a:gd name="T2" fmla="*/ 0 w 21600"/>
                <a:gd name="T3" fmla="*/ 23775115 h 21600"/>
                <a:gd name="T4" fmla="*/ 1029662982 w 21600"/>
                <a:gd name="T5" fmla="*/ 47550073 h 21600"/>
                <a:gd name="T6" fmla="*/ 1372884189 w 21600"/>
                <a:gd name="T7" fmla="*/ 2377511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9525">
              <a:solidFill>
                <a:schemeClr val="tx1"/>
              </a:solidFill>
              <a:miter lim="800000"/>
              <a:headEnd/>
              <a:tailEnd/>
            </a:ln>
          </p:spPr>
          <p:txBody>
            <a:bodyPr wrap="none" anchor="ctr"/>
            <a:lstStyle/>
            <a:p>
              <a:endParaRPr lang="en-ZA"/>
            </a:p>
          </p:txBody>
        </p:sp>
        <p:sp>
          <p:nvSpPr>
            <p:cNvPr id="20" name="AutoShape 54"/>
            <p:cNvSpPr>
              <a:spLocks noChangeArrowheads="1"/>
            </p:cNvSpPr>
            <p:nvPr/>
          </p:nvSpPr>
          <p:spPr bwMode="auto">
            <a:xfrm rot="9340711">
              <a:off x="5166519" y="3962400"/>
              <a:ext cx="685800" cy="304800"/>
            </a:xfrm>
            <a:custGeom>
              <a:avLst/>
              <a:gdLst>
                <a:gd name="T0" fmla="*/ 518563291 w 21600"/>
                <a:gd name="T1" fmla="*/ 0 h 21600"/>
                <a:gd name="T2" fmla="*/ 0 w 21600"/>
                <a:gd name="T3" fmla="*/ 30346399 h 21600"/>
                <a:gd name="T4" fmla="*/ 518563291 w 21600"/>
                <a:gd name="T5" fmla="*/ 60692798 h 21600"/>
                <a:gd name="T6" fmla="*/ 691417976 w 21600"/>
                <a:gd name="T7" fmla="*/ 303463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9525">
              <a:solidFill>
                <a:schemeClr val="tx1"/>
              </a:solidFill>
              <a:miter lim="800000"/>
              <a:headEnd/>
              <a:tailEnd/>
            </a:ln>
          </p:spPr>
          <p:txBody>
            <a:bodyPr wrap="none" anchor="ctr"/>
            <a:lstStyle/>
            <a:p>
              <a:endParaRPr lang="en-ZA"/>
            </a:p>
          </p:txBody>
        </p:sp>
        <p:sp>
          <p:nvSpPr>
            <p:cNvPr id="21" name="AutoShape 55"/>
            <p:cNvSpPr>
              <a:spLocks noChangeArrowheads="1"/>
            </p:cNvSpPr>
            <p:nvPr/>
          </p:nvSpPr>
          <p:spPr bwMode="auto">
            <a:xfrm rot="9592040">
              <a:off x="2194450" y="4242500"/>
              <a:ext cx="990600" cy="304800"/>
            </a:xfrm>
            <a:custGeom>
              <a:avLst/>
              <a:gdLst>
                <a:gd name="T0" fmla="*/ 1562603427 w 21600"/>
                <a:gd name="T1" fmla="*/ 0 h 21600"/>
                <a:gd name="T2" fmla="*/ 0 w 21600"/>
                <a:gd name="T3" fmla="*/ 30346399 h 21600"/>
                <a:gd name="T4" fmla="*/ 1562603427 w 21600"/>
                <a:gd name="T5" fmla="*/ 60692798 h 21600"/>
                <a:gd name="T6" fmla="*/ 2083470992 w 21600"/>
                <a:gd name="T7" fmla="*/ 303463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9525">
              <a:solidFill>
                <a:schemeClr val="tx1"/>
              </a:solidFill>
              <a:miter lim="800000"/>
              <a:headEnd/>
              <a:tailEnd/>
            </a:ln>
          </p:spPr>
          <p:txBody>
            <a:bodyPr wrap="none" anchor="ctr"/>
            <a:lstStyle/>
            <a:p>
              <a:endParaRPr lang="en-ZA"/>
            </a:p>
          </p:txBody>
        </p:sp>
        <p:pic>
          <p:nvPicPr>
            <p:cNvPr id="22" name="Picture 2" descr="G:\Enviro\Research\Benthic Surveys\2013\Photos\DSC0493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048504" y="3750997"/>
              <a:ext cx="3060000" cy="241430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G:\Enviro\Research\Benthic Surveys\2013\Photos\DSC0494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843808" y="4503054"/>
              <a:ext cx="2988000" cy="23657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encrypted-tbn0.gstatic.com/images?q=tbn:ANd9GcR_Uk5EVvym19eAPE5U6onsSN5WswrNWKglCv9LJUMtM3jOu48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216" y="3361785"/>
              <a:ext cx="2076450" cy="22002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37539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ZA" dirty="0"/>
              <a:t>EMS integration</a:t>
            </a:r>
          </a:p>
          <a:p>
            <a:endParaRPr lang="en-ZA" dirty="0"/>
          </a:p>
          <a:p>
            <a:r>
              <a:rPr lang="en-ZA" dirty="0"/>
              <a:t>Reworking all documentation – environmental component; </a:t>
            </a:r>
          </a:p>
          <a:p>
            <a:endParaRPr lang="en-ZA" dirty="0"/>
          </a:p>
          <a:p>
            <a:r>
              <a:rPr lang="en-ZA" dirty="0"/>
              <a:t>Transition – incorporate ISO14001: 2015 </a:t>
            </a:r>
          </a:p>
          <a:p>
            <a:pPr marL="285750" indent="-285750">
              <a:buFontTx/>
              <a:buChar char="-"/>
            </a:pPr>
            <a:r>
              <a:rPr lang="en-ZA" dirty="0"/>
              <a:t>Increase involvement of the leadership team</a:t>
            </a:r>
          </a:p>
          <a:p>
            <a:pPr marL="285750" indent="-285750">
              <a:buFontTx/>
              <a:buChar char="-"/>
            </a:pPr>
            <a:r>
              <a:rPr lang="en-ZA" dirty="0"/>
              <a:t>Improves:</a:t>
            </a:r>
          </a:p>
          <a:p>
            <a:pPr marL="644525" lvl="1" indent="-285750">
              <a:buFontTx/>
              <a:buChar char="-"/>
            </a:pPr>
            <a:r>
              <a:rPr lang="en-ZA" dirty="0"/>
              <a:t>environmental performance (vs conformance), reducing waste and preserving natural resources</a:t>
            </a:r>
          </a:p>
          <a:p>
            <a:pPr marL="644525" lvl="1" indent="-285750">
              <a:buFontTx/>
              <a:buChar char="-"/>
            </a:pPr>
            <a:r>
              <a:rPr lang="en-ZA" dirty="0"/>
              <a:t>Risk and opportunity management ensuring </a:t>
            </a:r>
            <a:r>
              <a:rPr lang="en-ZA" dirty="0" err="1"/>
              <a:t>continusl</a:t>
            </a:r>
            <a:r>
              <a:rPr lang="en-ZA" dirty="0"/>
              <a:t> improvement is systematic</a:t>
            </a:r>
          </a:p>
          <a:p>
            <a:pPr marL="644525" lvl="1" indent="-285750">
              <a:buFontTx/>
              <a:buChar char="-"/>
            </a:pPr>
            <a:r>
              <a:rPr lang="en-ZA" dirty="0"/>
              <a:t>Lifecycle management </a:t>
            </a:r>
          </a:p>
          <a:p>
            <a:pPr marL="644525" lvl="1" indent="-285750">
              <a:buFontTx/>
              <a:buChar char="-"/>
            </a:pPr>
            <a:r>
              <a:rPr lang="en-ZA" dirty="0"/>
              <a:t>Corporate responsibility to meet your supply </a:t>
            </a:r>
            <a:r>
              <a:rPr lang="en-ZA" dirty="0" err="1"/>
              <a:t>schain</a:t>
            </a:r>
            <a:r>
              <a:rPr lang="en-ZA" dirty="0"/>
              <a:t> requirements</a:t>
            </a:r>
          </a:p>
          <a:p>
            <a:pPr marL="644525" lvl="1" indent="-285750">
              <a:buFontTx/>
              <a:buChar char="-"/>
            </a:pPr>
            <a:r>
              <a:rPr lang="en-ZA" dirty="0"/>
              <a:t>More </a:t>
            </a:r>
            <a:r>
              <a:rPr lang="en-ZA" dirty="0" err="1"/>
              <a:t>ifficient</a:t>
            </a:r>
            <a:r>
              <a:rPr lang="en-ZA" dirty="0"/>
              <a:t> processes</a:t>
            </a:r>
          </a:p>
          <a:p>
            <a:endParaRPr lang="en-ZA" dirty="0"/>
          </a:p>
          <a:p>
            <a:r>
              <a:rPr lang="en-ZA" dirty="0"/>
              <a:t>Training, awareness </a:t>
            </a:r>
          </a:p>
          <a:p>
            <a:endParaRPr lang="en-ZA" dirty="0"/>
          </a:p>
          <a:p>
            <a:r>
              <a:rPr lang="en-ZA" dirty="0"/>
              <a:t>implementation</a:t>
            </a:r>
          </a:p>
          <a:p>
            <a:endParaRPr lang="en-ZA" dirty="0"/>
          </a:p>
          <a:p>
            <a:r>
              <a:rPr lang="en-ZA" dirty="0"/>
              <a:t>Readiness ness for Rectification audit - 2018</a:t>
            </a:r>
          </a:p>
          <a:p>
            <a:endParaRPr lang="en-ZA" dirty="0"/>
          </a:p>
          <a:p>
            <a:endParaRPr lang="en-ZA" dirty="0"/>
          </a:p>
        </p:txBody>
      </p:sp>
      <p:sp>
        <p:nvSpPr>
          <p:cNvPr id="3" name="Text Placeholder 2"/>
          <p:cNvSpPr>
            <a:spLocks noGrp="1"/>
          </p:cNvSpPr>
          <p:nvPr>
            <p:ph type="body" sz="quarter" idx="10"/>
          </p:nvPr>
        </p:nvSpPr>
        <p:spPr/>
        <p:txBody>
          <a:bodyPr/>
          <a:lstStyle/>
          <a:p>
            <a:r>
              <a:rPr lang="en-ZA" dirty="0"/>
              <a:t>Current challenges</a:t>
            </a:r>
          </a:p>
        </p:txBody>
      </p:sp>
    </p:spTree>
    <p:extLst>
      <p:ext uri="{BB962C8B-B14F-4D97-AF65-F5344CB8AC3E}">
        <p14:creationId xmlns:p14="http://schemas.microsoft.com/office/powerpoint/2010/main" val="124257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ZA" dirty="0"/>
              <a:t>Improvement opportunities: Assurance </a:t>
            </a:r>
          </a:p>
        </p:txBody>
      </p:sp>
      <p:sp>
        <p:nvSpPr>
          <p:cNvPr id="4" name="Text Placeholder 3"/>
          <p:cNvSpPr>
            <a:spLocks noGrp="1"/>
          </p:cNvSpPr>
          <p:nvPr>
            <p:ph type="body" sz="quarter" idx="11"/>
          </p:nvPr>
        </p:nvSpPr>
        <p:spPr>
          <a:xfrm>
            <a:off x="457200" y="2362200"/>
            <a:ext cx="8263138" cy="2500685"/>
          </a:xfrm>
          <a:prstGeom prst="rect">
            <a:avLst/>
          </a:prstGeom>
        </p:spPr>
        <p:txBody>
          <a:bodyPr wrap="square">
            <a:spAutoFit/>
          </a:bodyPr>
          <a:lstStyle/>
          <a:p>
            <a:pPr marL="342900" indent="-342900">
              <a:buFont typeface="Arial" panose="020B0604020202020204" pitchFamily="34" charset="0"/>
              <a:buChar char="•"/>
              <a:defRPr/>
            </a:pPr>
            <a:r>
              <a:rPr lang="en-US" dirty="0">
                <a:latin typeface="Franklin Gothic Book" panose="020B0503020102020204" pitchFamily="34" charset="0"/>
              </a:rPr>
              <a:t>Vessel Inspections</a:t>
            </a:r>
          </a:p>
          <a:p>
            <a:pPr>
              <a:defRPr/>
            </a:pPr>
            <a:endParaRPr lang="en-US" dirty="0">
              <a:latin typeface="Franklin Gothic Book" panose="020B0503020102020204" pitchFamily="34" charset="0"/>
            </a:endParaRPr>
          </a:p>
          <a:p>
            <a:pPr marL="342900" indent="-342900">
              <a:buFont typeface="Arial" panose="020B0604020202020204" pitchFamily="34" charset="0"/>
              <a:buChar char="•"/>
              <a:defRPr/>
            </a:pPr>
            <a:r>
              <a:rPr lang="en-US" dirty="0">
                <a:latin typeface="Franklin Gothic Book" panose="020B0503020102020204" pitchFamily="34" charset="0"/>
              </a:rPr>
              <a:t>Audits</a:t>
            </a:r>
          </a:p>
          <a:p>
            <a:pPr marL="742950" lvl="1" indent="-285750">
              <a:buFontTx/>
              <a:buChar char="-"/>
              <a:defRPr/>
            </a:pPr>
            <a:r>
              <a:rPr lang="en-ZA" dirty="0">
                <a:latin typeface="Franklin Gothic Book" panose="020B0503020102020204" pitchFamily="34" charset="0"/>
              </a:rPr>
              <a:t>internal Audits </a:t>
            </a:r>
            <a:endParaRPr lang="en-US" dirty="0">
              <a:latin typeface="Franklin Gothic Book" panose="020B0503020102020204" pitchFamily="34" charset="0"/>
            </a:endParaRPr>
          </a:p>
          <a:p>
            <a:pPr marL="742950" lvl="1" indent="-285750">
              <a:buFontTx/>
              <a:buChar char="-"/>
              <a:defRPr/>
            </a:pPr>
            <a:r>
              <a:rPr lang="en-ZA" dirty="0">
                <a:latin typeface="Franklin Gothic Book" panose="020B0503020102020204" pitchFamily="34" charset="0"/>
              </a:rPr>
              <a:t>Accredited External </a:t>
            </a:r>
            <a:r>
              <a:rPr lang="en-US" dirty="0">
                <a:latin typeface="Franklin Gothic Book" panose="020B0503020102020204" pitchFamily="34" charset="0"/>
              </a:rPr>
              <a:t>Audits </a:t>
            </a:r>
            <a:endParaRPr lang="en-ZA" dirty="0">
              <a:latin typeface="Franklin Gothic Book" panose="020B0503020102020204" pitchFamily="34" charset="0"/>
            </a:endParaRPr>
          </a:p>
          <a:p>
            <a:pPr marL="742950" lvl="1" indent="-285750">
              <a:buFontTx/>
              <a:buChar char="-"/>
              <a:defRPr/>
            </a:pPr>
            <a:r>
              <a:rPr lang="en-ZA" dirty="0">
                <a:latin typeface="Franklin Gothic Book" panose="020B0503020102020204" pitchFamily="34" charset="0"/>
              </a:rPr>
              <a:t>Cross audits</a:t>
            </a:r>
          </a:p>
          <a:p>
            <a:pPr marL="742950" lvl="1" indent="-285750">
              <a:buFontTx/>
              <a:buChar char="-"/>
              <a:defRPr/>
            </a:pPr>
            <a:r>
              <a:rPr lang="en-ZA" dirty="0">
                <a:latin typeface="Franklin Gothic Book" panose="020B0503020102020204" pitchFamily="34" charset="0"/>
              </a:rPr>
              <a:t>Specific audits (waste, legal, ems)</a:t>
            </a:r>
          </a:p>
          <a:p>
            <a:pPr lvl="1">
              <a:defRPr/>
            </a:pPr>
            <a:endParaRPr lang="en-US" dirty="0">
              <a:latin typeface="Franklin Gothic Book" panose="020B0503020102020204" pitchFamily="34" charset="0"/>
            </a:endParaRPr>
          </a:p>
          <a:p>
            <a:pPr marL="342900" indent="-342900">
              <a:buFont typeface="Arial" panose="020B0604020202020204" pitchFamily="34" charset="0"/>
              <a:buChar char="•"/>
              <a:defRPr/>
            </a:pPr>
            <a:r>
              <a:rPr lang="en-US" dirty="0">
                <a:latin typeface="Franklin Gothic Book" panose="020B0503020102020204" pitchFamily="34" charset="0"/>
              </a:rPr>
              <a:t>Annual Management Review</a:t>
            </a:r>
            <a:endParaRPr lang="en-US" sz="2400" i="1" dirty="0">
              <a:latin typeface="Franklin Gothic Book" panose="020B0503020102020204" pitchFamily="34" charset="0"/>
            </a:endParaRPr>
          </a:p>
          <a:p>
            <a:pPr marL="342900" indent="-342900">
              <a:buFont typeface="Arial" panose="020B0604020202020204" pitchFamily="34" charset="0"/>
              <a:buChar char="•"/>
              <a:defRPr/>
            </a:pPr>
            <a:endParaRPr lang="en-US" dirty="0">
              <a:latin typeface="Franklin Gothic Book" panose="020B0503020102020204" pitchFamily="34" charset="0"/>
            </a:endParaRPr>
          </a:p>
        </p:txBody>
      </p:sp>
    </p:spTree>
    <p:extLst>
      <p:ext uri="{BB962C8B-B14F-4D97-AF65-F5344CB8AC3E}">
        <p14:creationId xmlns:p14="http://schemas.microsoft.com/office/powerpoint/2010/main" val="59296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1614" y="1371600"/>
            <a:ext cx="8263138" cy="4953000"/>
          </a:xfrm>
        </p:spPr>
        <p:txBody>
          <a:bodyPr/>
          <a:lstStyle/>
          <a:p>
            <a:pPr marL="285750" indent="-285750">
              <a:lnSpc>
                <a:spcPct val="200000"/>
              </a:lnSpc>
              <a:buFont typeface="Arial" panose="020B0604020202020204" pitchFamily="34" charset="0"/>
              <a:buChar char="•"/>
            </a:pPr>
            <a:r>
              <a:rPr lang="en-ZA" dirty="0"/>
              <a:t>Certified since 2002</a:t>
            </a:r>
          </a:p>
          <a:p>
            <a:pPr marL="285750" indent="-285750">
              <a:lnSpc>
                <a:spcPct val="200000"/>
              </a:lnSpc>
              <a:buFont typeface="Arial" panose="020B0604020202020204" pitchFamily="34" charset="0"/>
              <a:buChar char="•"/>
            </a:pPr>
            <a:r>
              <a:rPr lang="en-ZA" dirty="0"/>
              <a:t>Successful Recertification Audit 2015</a:t>
            </a:r>
          </a:p>
          <a:p>
            <a:pPr marL="285750" indent="-285750">
              <a:lnSpc>
                <a:spcPct val="200000"/>
              </a:lnSpc>
              <a:buFont typeface="Arial" panose="020B0604020202020204" pitchFamily="34" charset="0"/>
              <a:buChar char="•"/>
            </a:pPr>
            <a:r>
              <a:rPr lang="en-ZA" dirty="0"/>
              <a:t>EIA and EMP approved by DEA. Environmental Clearance Certificate renewed, valid for 3 years (22ndJan 2016 – 22ndJan 2019)</a:t>
            </a:r>
          </a:p>
          <a:p>
            <a:pPr marL="285750" indent="-285750">
              <a:lnSpc>
                <a:spcPct val="200000"/>
              </a:lnSpc>
              <a:buFont typeface="Arial" panose="020B0604020202020204" pitchFamily="34" charset="0"/>
              <a:buChar char="•"/>
            </a:pPr>
            <a:r>
              <a:rPr lang="en-ZA" dirty="0"/>
              <a:t>Training: ISO 14001:2015 (Transition, Implementation &amp; Leadership) </a:t>
            </a:r>
          </a:p>
          <a:p>
            <a:pPr marL="285750" indent="-285750">
              <a:lnSpc>
                <a:spcPct val="200000"/>
              </a:lnSpc>
              <a:buFont typeface="Arial" panose="020B0604020202020204" pitchFamily="34" charset="0"/>
              <a:buChar char="•"/>
            </a:pPr>
            <a:r>
              <a:rPr lang="en-ZA" dirty="0"/>
              <a:t>Closure Plan review and gap analysis workshop</a:t>
            </a:r>
          </a:p>
          <a:p>
            <a:pPr marL="285750" indent="-285750">
              <a:lnSpc>
                <a:spcPct val="200000"/>
              </a:lnSpc>
              <a:buFont typeface="Arial" panose="020B0604020202020204" pitchFamily="34" charset="0"/>
              <a:buChar char="•"/>
            </a:pPr>
            <a:r>
              <a:rPr lang="en-ZA" dirty="0"/>
              <a:t>Successful execution of the 2016 annual benthic sampling campaign</a:t>
            </a:r>
          </a:p>
          <a:p>
            <a:pPr marL="285750" indent="-285750">
              <a:lnSpc>
                <a:spcPct val="200000"/>
              </a:lnSpc>
              <a:buFont typeface="Arial" panose="020B0604020202020204" pitchFamily="34" charset="0"/>
              <a:buChar char="•"/>
            </a:pPr>
            <a:r>
              <a:rPr lang="en-ZA" dirty="0"/>
              <a:t>Operational assurance vessel visits to support, assist and provide guidance on environmental management on board the vessels.</a:t>
            </a:r>
          </a:p>
          <a:p>
            <a:pPr marL="285750" indent="-285750">
              <a:lnSpc>
                <a:spcPct val="200000"/>
              </a:lnSpc>
              <a:buFont typeface="Arial" panose="020B0604020202020204" pitchFamily="34" charset="0"/>
              <a:buChar char="•"/>
            </a:pPr>
            <a:r>
              <a:rPr lang="en-ZA" dirty="0"/>
              <a:t>Publication of scientific work done</a:t>
            </a:r>
          </a:p>
          <a:p>
            <a:pPr marL="285750" indent="-285750">
              <a:buFont typeface="Arial" panose="020B0604020202020204" pitchFamily="34" charset="0"/>
              <a:buChar char="•"/>
            </a:pPr>
            <a:r>
              <a:rPr lang="en-ZA" dirty="0"/>
              <a:t>Transition to ISO 14001:2015</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endParaRPr lang="en-ZA" dirty="0"/>
          </a:p>
          <a:p>
            <a:endParaRPr lang="en-ZA" dirty="0"/>
          </a:p>
        </p:txBody>
      </p:sp>
      <p:sp>
        <p:nvSpPr>
          <p:cNvPr id="3" name="Text Placeholder 2"/>
          <p:cNvSpPr>
            <a:spLocks noGrp="1"/>
          </p:cNvSpPr>
          <p:nvPr>
            <p:ph type="body" sz="quarter" idx="10"/>
          </p:nvPr>
        </p:nvSpPr>
        <p:spPr/>
        <p:txBody>
          <a:bodyPr/>
          <a:lstStyle/>
          <a:p>
            <a:r>
              <a:rPr lang="en-ZA" dirty="0"/>
              <a:t>Success stories</a:t>
            </a:r>
          </a:p>
        </p:txBody>
      </p:sp>
    </p:spTree>
    <p:extLst>
      <p:ext uri="{BB962C8B-B14F-4D97-AF65-F5344CB8AC3E}">
        <p14:creationId xmlns:p14="http://schemas.microsoft.com/office/powerpoint/2010/main" val="61219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2401" y="4656000"/>
            <a:ext cx="3327599" cy="1535251"/>
          </a:xfrm>
        </p:spPr>
        <p:txBody>
          <a:bodyPr/>
          <a:lstStyle/>
          <a:p>
            <a:r>
              <a:rPr lang="en-GB" sz="4400" dirty="0">
                <a:latin typeface="Franklin Gothic Medium Cond" pitchFamily="34" charset="0"/>
              </a:rPr>
              <a:t>Thank You</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327" y="39687"/>
            <a:ext cx="4194848" cy="628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88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82400" y="1295400"/>
            <a:ext cx="8263138" cy="4673421"/>
          </a:xfrm>
        </p:spPr>
        <p:txBody>
          <a:bodyPr/>
          <a:lstStyle/>
          <a:p>
            <a:pPr marL="285750" indent="-285750">
              <a:buFont typeface="Arial" panose="020B0604020202020204" pitchFamily="34" charset="0"/>
              <a:buChar char="•"/>
            </a:pPr>
            <a:r>
              <a:rPr lang="en-GB" dirty="0">
                <a:latin typeface="Franklin Gothic Book" pitchFamily="34" charset="0"/>
              </a:rPr>
              <a:t>Background </a:t>
            </a:r>
          </a:p>
          <a:p>
            <a:pPr marL="644525" lvl="1" indent="-285750"/>
            <a:r>
              <a:rPr lang="en-GB" dirty="0">
                <a:latin typeface="Franklin Gothic Book" pitchFamily="34" charset="0"/>
              </a:rPr>
              <a:t>Mineral Deposit</a:t>
            </a:r>
          </a:p>
          <a:p>
            <a:pPr marL="644525" lvl="1" indent="-285750"/>
            <a:r>
              <a:rPr lang="en-GB" dirty="0">
                <a:latin typeface="Franklin Gothic Book" pitchFamily="34" charset="0"/>
              </a:rPr>
              <a:t>Fleet</a:t>
            </a:r>
          </a:p>
          <a:p>
            <a:pPr marL="644525" lvl="1" indent="-285750"/>
            <a:r>
              <a:rPr lang="en-GB" dirty="0">
                <a:latin typeface="Franklin Gothic Book" pitchFamily="34" charset="0"/>
              </a:rPr>
              <a:t>Mining Operations</a:t>
            </a:r>
          </a:p>
          <a:p>
            <a:pPr marL="285750" indent="-285750">
              <a:buFont typeface="Arial" panose="020B0604020202020204" pitchFamily="34" charset="0"/>
              <a:buChar char="•"/>
            </a:pPr>
            <a:endParaRPr lang="en-GB" dirty="0">
              <a:latin typeface="Franklin Gothic Book" pitchFamily="34" charset="0"/>
            </a:endParaRPr>
          </a:p>
          <a:p>
            <a:pPr marL="285750" indent="-285750">
              <a:buFont typeface="Arial" panose="020B0604020202020204" pitchFamily="34" charset="0"/>
              <a:buChar char="•"/>
            </a:pPr>
            <a:r>
              <a:rPr lang="en-GB" dirty="0">
                <a:latin typeface="Franklin Gothic Book" pitchFamily="34" charset="0"/>
              </a:rPr>
              <a:t>Environmental Management at DBMN</a:t>
            </a:r>
          </a:p>
          <a:p>
            <a:pPr marL="644525" lvl="1" indent="-285750"/>
            <a:r>
              <a:rPr lang="en-GB" dirty="0">
                <a:latin typeface="Franklin Gothic Book" pitchFamily="34" charset="0"/>
              </a:rPr>
              <a:t>ISO14001:2004</a:t>
            </a:r>
          </a:p>
          <a:p>
            <a:pPr marL="815975" lvl="2" indent="-285750"/>
            <a:r>
              <a:rPr lang="en-GB" dirty="0">
                <a:latin typeface="Franklin Gothic Book" pitchFamily="34" charset="0"/>
              </a:rPr>
              <a:t>Research</a:t>
            </a:r>
          </a:p>
          <a:p>
            <a:pPr marL="815975" lvl="2" indent="-285750"/>
            <a:r>
              <a:rPr lang="en-GB" dirty="0">
                <a:latin typeface="Franklin Gothic Book" pitchFamily="34" charset="0"/>
              </a:rPr>
              <a:t>Assurance</a:t>
            </a:r>
          </a:p>
          <a:p>
            <a:pPr lvl="1" indent="0">
              <a:buNone/>
            </a:pPr>
            <a:endParaRPr lang="en-GB" dirty="0">
              <a:latin typeface="Franklin Gothic Book" pitchFamily="34" charset="0"/>
            </a:endParaRPr>
          </a:p>
          <a:p>
            <a:pPr marL="285750" indent="-285750">
              <a:buFont typeface="Arial" panose="020B0604020202020204" pitchFamily="34" charset="0"/>
              <a:buChar char="•"/>
            </a:pPr>
            <a:r>
              <a:rPr lang="en-GB" dirty="0">
                <a:latin typeface="Franklin Gothic Book" pitchFamily="34" charset="0"/>
              </a:rPr>
              <a:t>Current Challenges</a:t>
            </a:r>
          </a:p>
          <a:p>
            <a:pPr marL="285750" indent="-285750">
              <a:buFont typeface="Arial" panose="020B0604020202020204" pitchFamily="34" charset="0"/>
              <a:buChar char="•"/>
            </a:pPr>
            <a:endParaRPr lang="en-GB" dirty="0">
              <a:latin typeface="Franklin Gothic Book" pitchFamily="34" charset="0"/>
            </a:endParaRPr>
          </a:p>
          <a:p>
            <a:pPr marL="285750" indent="-285750">
              <a:buFont typeface="Arial" panose="020B0604020202020204" pitchFamily="34" charset="0"/>
              <a:buChar char="•"/>
            </a:pPr>
            <a:r>
              <a:rPr lang="en-GB" dirty="0">
                <a:latin typeface="Franklin Gothic Book" pitchFamily="34" charset="0"/>
              </a:rPr>
              <a:t>Success stories</a:t>
            </a:r>
          </a:p>
          <a:p>
            <a:pPr marL="285750" indent="-285750">
              <a:buFont typeface="Arial" panose="020B0604020202020204" pitchFamily="34" charset="0"/>
              <a:buChar char="•"/>
            </a:pPr>
            <a:endParaRPr lang="en-GB" dirty="0">
              <a:latin typeface="Franklin Gothic Book" pitchFamily="34" charset="0"/>
            </a:endParaRPr>
          </a:p>
          <a:p>
            <a:pPr marL="285750" indent="-285750">
              <a:buFont typeface="Arial" panose="020B0604020202020204" pitchFamily="34" charset="0"/>
              <a:buChar char="•"/>
            </a:pPr>
            <a:r>
              <a:rPr lang="en-GB" dirty="0">
                <a:latin typeface="Franklin Gothic Book" pitchFamily="34" charset="0"/>
              </a:rPr>
              <a:t>Improvement Opportunities</a:t>
            </a:r>
          </a:p>
          <a:p>
            <a:pPr marL="285750" indent="-285750">
              <a:buFont typeface="Arial" panose="020B0604020202020204" pitchFamily="34" charset="0"/>
              <a:buChar char="•"/>
            </a:pPr>
            <a:endParaRPr lang="en-GB" dirty="0">
              <a:latin typeface="Franklin Gothic Book" pitchFamily="34" charset="0"/>
            </a:endParaRPr>
          </a:p>
          <a:p>
            <a:pPr marL="285750" indent="-285750">
              <a:buFont typeface="Arial" panose="020B0604020202020204" pitchFamily="34" charset="0"/>
              <a:buChar char="•"/>
            </a:pPr>
            <a:r>
              <a:rPr lang="en-GB" dirty="0">
                <a:latin typeface="Franklin Gothic Book" pitchFamily="34" charset="0"/>
              </a:rPr>
              <a:t>Strategic Plan – Environmental Plan suggestions</a:t>
            </a:r>
          </a:p>
        </p:txBody>
      </p:sp>
      <p:sp>
        <p:nvSpPr>
          <p:cNvPr id="2" name="Text Placeholder 1"/>
          <p:cNvSpPr>
            <a:spLocks noGrp="1"/>
          </p:cNvSpPr>
          <p:nvPr>
            <p:ph type="body" sz="quarter" idx="10"/>
          </p:nvPr>
        </p:nvSpPr>
        <p:spPr/>
        <p:txBody>
          <a:bodyPr/>
          <a:lstStyle/>
          <a:p>
            <a:r>
              <a:rPr lang="en-GB" dirty="0"/>
              <a:t>Outline</a:t>
            </a:r>
          </a:p>
        </p:txBody>
      </p:sp>
    </p:spTree>
    <p:extLst>
      <p:ext uri="{BB962C8B-B14F-4D97-AF65-F5344CB8AC3E}">
        <p14:creationId xmlns:p14="http://schemas.microsoft.com/office/powerpoint/2010/main" val="127798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22" y="1"/>
            <a:ext cx="9222723" cy="6934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27"/>
          <p:cNvSpPr>
            <a:spLocks noChangeArrowheads="1"/>
          </p:cNvSpPr>
          <p:nvPr/>
        </p:nvSpPr>
        <p:spPr bwMode="auto">
          <a:xfrm>
            <a:off x="395290" y="2713567"/>
            <a:ext cx="8280400" cy="124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287" tIns="53643" rIns="107287" bIns="53643"/>
          <a:lstStyle/>
          <a:p>
            <a:pPr algn="ctr" eaLnBrk="0" hangingPunct="0"/>
            <a:r>
              <a:rPr lang="en-US" sz="4000" dirty="0">
                <a:solidFill>
                  <a:srgbClr val="FFFFFF"/>
                </a:solidFill>
                <a:latin typeface="Franklin Gothic Medium" panose="020B0603020102020204" pitchFamily="34" charset="0"/>
              </a:rPr>
              <a:t>This is our Diamond Mine</a:t>
            </a:r>
          </a:p>
        </p:txBody>
      </p:sp>
    </p:spTree>
    <p:extLst>
      <p:ext uri="{BB962C8B-B14F-4D97-AF65-F5344CB8AC3E}">
        <p14:creationId xmlns:p14="http://schemas.microsoft.com/office/powerpoint/2010/main" val="192631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p:cNvSpPr>
            <a:spLocks noGrp="1"/>
          </p:cNvSpPr>
          <p:nvPr>
            <p:ph type="body" sz="quarter" idx="10"/>
          </p:nvPr>
        </p:nvSpPr>
        <p:spPr/>
        <p:txBody>
          <a:bodyPr>
            <a:normAutofit/>
          </a:bodyPr>
          <a:lstStyle/>
          <a:p>
            <a:r>
              <a:rPr lang="en-US" altLang="en-US" dirty="0">
                <a:latin typeface="Franklin Gothic Medium" panose="020B0603020102020204" pitchFamily="34" charset="0"/>
              </a:rPr>
              <a:t>FORMATION OF THE WEST-COAST MEGA PLACER</a:t>
            </a:r>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00881" y="1358996"/>
            <a:ext cx="4935147" cy="493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4"/>
          <p:cNvSpPr txBox="1">
            <a:spLocks noChangeArrowheads="1"/>
          </p:cNvSpPr>
          <p:nvPr/>
        </p:nvSpPr>
        <p:spPr bwMode="auto">
          <a:xfrm>
            <a:off x="402076" y="4555517"/>
            <a:ext cx="1275606"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107763" dir="2700000" algn="ctr" rotWithShape="0">
                    <a:srgbClr val="000066"/>
                  </a:outerShdw>
                </a:effectLst>
              </a14:hiddenEffects>
            </a:ext>
          </a:extLst>
        </p:spPr>
        <p:txBody>
          <a:bodyPr wrap="none" lIns="0" tIns="0" rIns="0" bIns="0">
            <a:spAutoFit/>
          </a:bodyPr>
          <a:lstStyle>
            <a:lvl1pPr defTabSz="560388" eaLnBrk="0" hangingPunct="0">
              <a:defRPr sz="1600">
                <a:solidFill>
                  <a:schemeClr val="bg1"/>
                </a:solidFill>
                <a:latin typeface="Times New Roman" pitchFamily="18" charset="0"/>
                <a:cs typeface="Times New Roman" pitchFamily="18" charset="0"/>
              </a:defRPr>
            </a:lvl1pPr>
            <a:lvl2pPr marL="742950" indent="-285750" defTabSz="560388" eaLnBrk="0" hangingPunct="0">
              <a:defRPr sz="1600">
                <a:solidFill>
                  <a:schemeClr val="bg1"/>
                </a:solidFill>
                <a:latin typeface="Times New Roman" pitchFamily="18" charset="0"/>
                <a:cs typeface="Times New Roman" pitchFamily="18" charset="0"/>
              </a:defRPr>
            </a:lvl2pPr>
            <a:lvl3pPr marL="1143000" indent="-228600" defTabSz="560388" eaLnBrk="0" hangingPunct="0">
              <a:defRPr sz="1600">
                <a:solidFill>
                  <a:schemeClr val="bg1"/>
                </a:solidFill>
                <a:latin typeface="Times New Roman" pitchFamily="18" charset="0"/>
                <a:cs typeface="Times New Roman" pitchFamily="18" charset="0"/>
              </a:defRPr>
            </a:lvl3pPr>
            <a:lvl4pPr marL="1600200" indent="-228600" defTabSz="560388" eaLnBrk="0" hangingPunct="0">
              <a:defRPr sz="1600">
                <a:solidFill>
                  <a:schemeClr val="bg1"/>
                </a:solidFill>
                <a:latin typeface="Times New Roman" pitchFamily="18" charset="0"/>
                <a:cs typeface="Times New Roman" pitchFamily="18" charset="0"/>
              </a:defRPr>
            </a:lvl4pPr>
            <a:lvl5pPr marL="2057400" indent="-228600" defTabSz="560388" eaLnBrk="0" hangingPunct="0">
              <a:defRPr sz="1600">
                <a:solidFill>
                  <a:schemeClr val="bg1"/>
                </a:solidFill>
                <a:latin typeface="Times New Roman" pitchFamily="18" charset="0"/>
                <a:cs typeface="Times New Roman" pitchFamily="18" charset="0"/>
              </a:defRPr>
            </a:lvl5pPr>
            <a:lvl6pPr marL="2514600" indent="-228600" defTabSz="560388" eaLnBrk="0" fontAlgn="base" hangingPunct="0">
              <a:spcBef>
                <a:spcPct val="0"/>
              </a:spcBef>
              <a:spcAft>
                <a:spcPct val="0"/>
              </a:spcAft>
              <a:defRPr sz="1600">
                <a:solidFill>
                  <a:schemeClr val="bg1"/>
                </a:solidFill>
                <a:latin typeface="Times New Roman" pitchFamily="18" charset="0"/>
                <a:cs typeface="Times New Roman" pitchFamily="18" charset="0"/>
              </a:defRPr>
            </a:lvl6pPr>
            <a:lvl7pPr marL="2971800" indent="-228600" defTabSz="560388" eaLnBrk="0" fontAlgn="base" hangingPunct="0">
              <a:spcBef>
                <a:spcPct val="0"/>
              </a:spcBef>
              <a:spcAft>
                <a:spcPct val="0"/>
              </a:spcAft>
              <a:defRPr sz="1600">
                <a:solidFill>
                  <a:schemeClr val="bg1"/>
                </a:solidFill>
                <a:latin typeface="Times New Roman" pitchFamily="18" charset="0"/>
                <a:cs typeface="Times New Roman" pitchFamily="18" charset="0"/>
              </a:defRPr>
            </a:lvl7pPr>
            <a:lvl8pPr marL="3429000" indent="-228600" defTabSz="560388" eaLnBrk="0" fontAlgn="base" hangingPunct="0">
              <a:spcBef>
                <a:spcPct val="0"/>
              </a:spcBef>
              <a:spcAft>
                <a:spcPct val="0"/>
              </a:spcAft>
              <a:defRPr sz="1600">
                <a:solidFill>
                  <a:schemeClr val="bg1"/>
                </a:solidFill>
                <a:latin typeface="Times New Roman" pitchFamily="18" charset="0"/>
                <a:cs typeface="Times New Roman" pitchFamily="18" charset="0"/>
              </a:defRPr>
            </a:lvl8pPr>
            <a:lvl9pPr marL="3886200" indent="-228600" defTabSz="560388" eaLnBrk="0" fontAlgn="base" hangingPunct="0">
              <a:spcBef>
                <a:spcPct val="0"/>
              </a:spcBef>
              <a:spcAft>
                <a:spcPct val="0"/>
              </a:spcAft>
              <a:defRPr sz="1600">
                <a:solidFill>
                  <a:schemeClr val="bg1"/>
                </a:solidFill>
                <a:latin typeface="Times New Roman" pitchFamily="18" charset="0"/>
                <a:cs typeface="Times New Roman" pitchFamily="18" charset="0"/>
              </a:defRPr>
            </a:lvl9pPr>
          </a:lstStyle>
          <a:p>
            <a:pPr algn="ctr"/>
            <a:r>
              <a:rPr lang="en-US" sz="1400" dirty="0">
                <a:solidFill>
                  <a:srgbClr val="262626"/>
                </a:solidFill>
                <a:latin typeface="Franklin Gothic Demi Cond" pitchFamily="34" charset="0"/>
              </a:rPr>
              <a:t>95% GEM QUALITY</a:t>
            </a:r>
          </a:p>
        </p:txBody>
      </p:sp>
      <p:sp>
        <p:nvSpPr>
          <p:cNvPr id="9" name="Text Box 72"/>
          <p:cNvSpPr txBox="1">
            <a:spLocks noChangeArrowheads="1"/>
          </p:cNvSpPr>
          <p:nvPr/>
        </p:nvSpPr>
        <p:spPr bwMode="auto">
          <a:xfrm>
            <a:off x="360848" y="5204954"/>
            <a:ext cx="1471237"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107763" dir="2700000" algn="ctr" rotWithShape="0">
                    <a:srgbClr val="000066"/>
                  </a:outerShdw>
                </a:effectLst>
              </a14:hiddenEffects>
            </a:ext>
          </a:extLst>
        </p:spPr>
        <p:txBody>
          <a:bodyPr wrap="none" lIns="0" tIns="0" rIns="0" bIns="0">
            <a:spAutoFit/>
          </a:bodyPr>
          <a:lstStyle>
            <a:lvl1pPr defTabSz="560388" eaLnBrk="0" hangingPunct="0">
              <a:defRPr sz="1600">
                <a:solidFill>
                  <a:schemeClr val="bg1"/>
                </a:solidFill>
                <a:latin typeface="Times New Roman" pitchFamily="18" charset="0"/>
                <a:cs typeface="Times New Roman" pitchFamily="18" charset="0"/>
              </a:defRPr>
            </a:lvl1pPr>
            <a:lvl2pPr marL="742950" indent="-285750" defTabSz="560388" eaLnBrk="0" hangingPunct="0">
              <a:defRPr sz="1600">
                <a:solidFill>
                  <a:schemeClr val="bg1"/>
                </a:solidFill>
                <a:latin typeface="Times New Roman" pitchFamily="18" charset="0"/>
                <a:cs typeface="Times New Roman" pitchFamily="18" charset="0"/>
              </a:defRPr>
            </a:lvl2pPr>
            <a:lvl3pPr marL="1143000" indent="-228600" defTabSz="560388" eaLnBrk="0" hangingPunct="0">
              <a:defRPr sz="1600">
                <a:solidFill>
                  <a:schemeClr val="bg1"/>
                </a:solidFill>
                <a:latin typeface="Times New Roman" pitchFamily="18" charset="0"/>
                <a:cs typeface="Times New Roman" pitchFamily="18" charset="0"/>
              </a:defRPr>
            </a:lvl3pPr>
            <a:lvl4pPr marL="1600200" indent="-228600" defTabSz="560388" eaLnBrk="0" hangingPunct="0">
              <a:defRPr sz="1600">
                <a:solidFill>
                  <a:schemeClr val="bg1"/>
                </a:solidFill>
                <a:latin typeface="Times New Roman" pitchFamily="18" charset="0"/>
                <a:cs typeface="Times New Roman" pitchFamily="18" charset="0"/>
              </a:defRPr>
            </a:lvl4pPr>
            <a:lvl5pPr marL="2057400" indent="-228600" defTabSz="560388" eaLnBrk="0" hangingPunct="0">
              <a:defRPr sz="1600">
                <a:solidFill>
                  <a:schemeClr val="bg1"/>
                </a:solidFill>
                <a:latin typeface="Times New Roman" pitchFamily="18" charset="0"/>
                <a:cs typeface="Times New Roman" pitchFamily="18" charset="0"/>
              </a:defRPr>
            </a:lvl5pPr>
            <a:lvl6pPr marL="2514600" indent="-228600" defTabSz="560388" eaLnBrk="0" fontAlgn="base" hangingPunct="0">
              <a:spcBef>
                <a:spcPct val="0"/>
              </a:spcBef>
              <a:spcAft>
                <a:spcPct val="0"/>
              </a:spcAft>
              <a:defRPr sz="1600">
                <a:solidFill>
                  <a:schemeClr val="bg1"/>
                </a:solidFill>
                <a:latin typeface="Times New Roman" pitchFamily="18" charset="0"/>
                <a:cs typeface="Times New Roman" pitchFamily="18" charset="0"/>
              </a:defRPr>
            </a:lvl6pPr>
            <a:lvl7pPr marL="2971800" indent="-228600" defTabSz="560388" eaLnBrk="0" fontAlgn="base" hangingPunct="0">
              <a:spcBef>
                <a:spcPct val="0"/>
              </a:spcBef>
              <a:spcAft>
                <a:spcPct val="0"/>
              </a:spcAft>
              <a:defRPr sz="1600">
                <a:solidFill>
                  <a:schemeClr val="bg1"/>
                </a:solidFill>
                <a:latin typeface="Times New Roman" pitchFamily="18" charset="0"/>
                <a:cs typeface="Times New Roman" pitchFamily="18" charset="0"/>
              </a:defRPr>
            </a:lvl7pPr>
            <a:lvl8pPr marL="3429000" indent="-228600" defTabSz="560388" eaLnBrk="0" fontAlgn="base" hangingPunct="0">
              <a:spcBef>
                <a:spcPct val="0"/>
              </a:spcBef>
              <a:spcAft>
                <a:spcPct val="0"/>
              </a:spcAft>
              <a:defRPr sz="1600">
                <a:solidFill>
                  <a:schemeClr val="bg1"/>
                </a:solidFill>
                <a:latin typeface="Times New Roman" pitchFamily="18" charset="0"/>
                <a:cs typeface="Times New Roman" pitchFamily="18" charset="0"/>
              </a:defRPr>
            </a:lvl8pPr>
            <a:lvl9pPr marL="3886200" indent="-228600" defTabSz="560388" eaLnBrk="0" fontAlgn="base" hangingPunct="0">
              <a:spcBef>
                <a:spcPct val="0"/>
              </a:spcBef>
              <a:spcAft>
                <a:spcPct val="0"/>
              </a:spcAft>
              <a:defRPr sz="1600">
                <a:solidFill>
                  <a:schemeClr val="bg1"/>
                </a:solidFill>
                <a:latin typeface="Times New Roman" pitchFamily="18" charset="0"/>
                <a:cs typeface="Times New Roman" pitchFamily="18" charset="0"/>
              </a:defRPr>
            </a:lvl9pPr>
          </a:lstStyle>
          <a:p>
            <a:r>
              <a:rPr lang="en-US" sz="1400" dirty="0">
                <a:solidFill>
                  <a:srgbClr val="C00000"/>
                </a:solidFill>
                <a:latin typeface="Franklin Gothic Medium" pitchFamily="34" charset="0"/>
              </a:rPr>
              <a:t>1  Fluvial Conveyor</a:t>
            </a:r>
          </a:p>
          <a:p>
            <a:r>
              <a:rPr lang="en-US" sz="1400" dirty="0">
                <a:solidFill>
                  <a:srgbClr val="FF0000"/>
                </a:solidFill>
                <a:latin typeface="Franklin Gothic Medium" pitchFamily="34" charset="0"/>
              </a:rPr>
              <a:t>2  Marine Conveyor</a:t>
            </a:r>
          </a:p>
          <a:p>
            <a:r>
              <a:rPr lang="en-US" sz="1400" dirty="0">
                <a:solidFill>
                  <a:srgbClr val="7030A0"/>
                </a:solidFill>
                <a:latin typeface="Franklin Gothic Medium" pitchFamily="34" charset="0"/>
              </a:rPr>
              <a:t>3  Desert Conveyor</a:t>
            </a:r>
          </a:p>
        </p:txBody>
      </p:sp>
      <p:sp>
        <p:nvSpPr>
          <p:cNvPr id="10" name="Text Box 76"/>
          <p:cNvSpPr txBox="1">
            <a:spLocks noChangeArrowheads="1"/>
          </p:cNvSpPr>
          <p:nvPr/>
        </p:nvSpPr>
        <p:spPr bwMode="auto">
          <a:xfrm>
            <a:off x="7194483" y="5071668"/>
            <a:ext cx="1615442"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107763" dir="2700000" algn="ctr" rotWithShape="0">
                    <a:srgbClr val="000066"/>
                  </a:outerShdw>
                </a:effectLst>
              </a14:hiddenEffects>
            </a:ext>
          </a:extLst>
        </p:spPr>
        <p:txBody>
          <a:bodyPr wrap="none" lIns="0" tIns="0" rIns="0" bIns="0">
            <a:spAutoFit/>
          </a:bodyPr>
          <a:lstStyle>
            <a:lvl1pPr defTabSz="560388" eaLnBrk="0" hangingPunct="0">
              <a:defRPr sz="1600">
                <a:solidFill>
                  <a:schemeClr val="bg1"/>
                </a:solidFill>
                <a:latin typeface="Times New Roman" pitchFamily="18" charset="0"/>
                <a:cs typeface="Times New Roman" pitchFamily="18" charset="0"/>
              </a:defRPr>
            </a:lvl1pPr>
            <a:lvl2pPr marL="742950" indent="-285750" defTabSz="560388" eaLnBrk="0" hangingPunct="0">
              <a:defRPr sz="1600">
                <a:solidFill>
                  <a:schemeClr val="bg1"/>
                </a:solidFill>
                <a:latin typeface="Times New Roman" pitchFamily="18" charset="0"/>
                <a:cs typeface="Times New Roman" pitchFamily="18" charset="0"/>
              </a:defRPr>
            </a:lvl2pPr>
            <a:lvl3pPr marL="1143000" indent="-228600" defTabSz="560388" eaLnBrk="0" hangingPunct="0">
              <a:defRPr sz="1600">
                <a:solidFill>
                  <a:schemeClr val="bg1"/>
                </a:solidFill>
                <a:latin typeface="Times New Roman" pitchFamily="18" charset="0"/>
                <a:cs typeface="Times New Roman" pitchFamily="18" charset="0"/>
              </a:defRPr>
            </a:lvl3pPr>
            <a:lvl4pPr marL="1600200" indent="-228600" defTabSz="560388" eaLnBrk="0" hangingPunct="0">
              <a:defRPr sz="1600">
                <a:solidFill>
                  <a:schemeClr val="bg1"/>
                </a:solidFill>
                <a:latin typeface="Times New Roman" pitchFamily="18" charset="0"/>
                <a:cs typeface="Times New Roman" pitchFamily="18" charset="0"/>
              </a:defRPr>
            </a:lvl4pPr>
            <a:lvl5pPr marL="2057400" indent="-228600" defTabSz="560388" eaLnBrk="0" hangingPunct="0">
              <a:defRPr sz="1600">
                <a:solidFill>
                  <a:schemeClr val="bg1"/>
                </a:solidFill>
                <a:latin typeface="Times New Roman" pitchFamily="18" charset="0"/>
                <a:cs typeface="Times New Roman" pitchFamily="18" charset="0"/>
              </a:defRPr>
            </a:lvl5pPr>
            <a:lvl6pPr marL="2514600" indent="-228600" defTabSz="560388" eaLnBrk="0" fontAlgn="base" hangingPunct="0">
              <a:spcBef>
                <a:spcPct val="0"/>
              </a:spcBef>
              <a:spcAft>
                <a:spcPct val="0"/>
              </a:spcAft>
              <a:defRPr sz="1600">
                <a:solidFill>
                  <a:schemeClr val="bg1"/>
                </a:solidFill>
                <a:latin typeface="Times New Roman" pitchFamily="18" charset="0"/>
                <a:cs typeface="Times New Roman" pitchFamily="18" charset="0"/>
              </a:defRPr>
            </a:lvl6pPr>
            <a:lvl7pPr marL="2971800" indent="-228600" defTabSz="560388" eaLnBrk="0" fontAlgn="base" hangingPunct="0">
              <a:spcBef>
                <a:spcPct val="0"/>
              </a:spcBef>
              <a:spcAft>
                <a:spcPct val="0"/>
              </a:spcAft>
              <a:defRPr sz="1600">
                <a:solidFill>
                  <a:schemeClr val="bg1"/>
                </a:solidFill>
                <a:latin typeface="Times New Roman" pitchFamily="18" charset="0"/>
                <a:cs typeface="Times New Roman" pitchFamily="18" charset="0"/>
              </a:defRPr>
            </a:lvl7pPr>
            <a:lvl8pPr marL="3429000" indent="-228600" defTabSz="560388" eaLnBrk="0" fontAlgn="base" hangingPunct="0">
              <a:spcBef>
                <a:spcPct val="0"/>
              </a:spcBef>
              <a:spcAft>
                <a:spcPct val="0"/>
              </a:spcAft>
              <a:defRPr sz="1600">
                <a:solidFill>
                  <a:schemeClr val="bg1"/>
                </a:solidFill>
                <a:latin typeface="Times New Roman" pitchFamily="18" charset="0"/>
                <a:cs typeface="Times New Roman" pitchFamily="18" charset="0"/>
              </a:defRPr>
            </a:lvl8pPr>
            <a:lvl9pPr marL="3886200" indent="-228600" defTabSz="560388" eaLnBrk="0" fontAlgn="base" hangingPunct="0">
              <a:spcBef>
                <a:spcPct val="0"/>
              </a:spcBef>
              <a:spcAft>
                <a:spcPct val="0"/>
              </a:spcAft>
              <a:defRPr sz="1600">
                <a:solidFill>
                  <a:schemeClr val="bg1"/>
                </a:solidFill>
                <a:latin typeface="Times New Roman" pitchFamily="18" charset="0"/>
                <a:cs typeface="Times New Roman" pitchFamily="18" charset="0"/>
              </a:defRPr>
            </a:lvl9pPr>
          </a:lstStyle>
          <a:p>
            <a:pPr algn="ctr"/>
            <a:r>
              <a:rPr lang="en-US" sz="1400" dirty="0">
                <a:solidFill>
                  <a:srgbClr val="262626"/>
                </a:solidFill>
                <a:latin typeface="Franklin Gothic Demi Cond" pitchFamily="34" charset="0"/>
              </a:rPr>
              <a:t>LOWER % GEM QUALITY</a:t>
            </a:r>
          </a:p>
        </p:txBody>
      </p:sp>
      <p:pic>
        <p:nvPicPr>
          <p:cNvPr id="11" name="Picture 79" descr="kimberlite"/>
          <p:cNvPicPr>
            <a:picLocks noChangeAspect="1" noChangeArrowheads="1"/>
          </p:cNvPicPr>
          <p:nvPr/>
        </p:nvPicPr>
        <p:blipFill>
          <a:blip r:embed="rId3" cstate="email">
            <a:lum bright="6000"/>
            <a:extLst>
              <a:ext uri="{28A0092B-C50C-407E-A947-70E740481C1C}">
                <a14:useLocalDpi xmlns:a14="http://schemas.microsoft.com/office/drawing/2010/main" val="0"/>
              </a:ext>
            </a:extLst>
          </a:blip>
          <a:srcRect/>
          <a:stretch>
            <a:fillRect/>
          </a:stretch>
        </p:blipFill>
        <p:spPr bwMode="auto">
          <a:xfrm>
            <a:off x="7246551" y="1326443"/>
            <a:ext cx="1630364" cy="1693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000066"/>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0985" y="3193628"/>
            <a:ext cx="1781496" cy="170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Content Placeholder 4"/>
          <p:cNvPicPr>
            <a:picLocks noGrp="1"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50303" y="2889775"/>
            <a:ext cx="1627162" cy="16445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163" y="1388287"/>
            <a:ext cx="1801443" cy="1298481"/>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85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p:cNvSpPr>
            <a:spLocks noGrp="1"/>
          </p:cNvSpPr>
          <p:nvPr>
            <p:ph type="body" sz="quarter" idx="10"/>
          </p:nvPr>
        </p:nvSpPr>
        <p:spPr/>
        <p:txBody>
          <a:bodyPr>
            <a:normAutofit/>
          </a:bodyPr>
          <a:lstStyle/>
          <a:p>
            <a:r>
              <a:rPr lang="en-US" altLang="en-US" dirty="0">
                <a:latin typeface="Franklin Gothic Medium" panose="020B0603020102020204" pitchFamily="34" charset="0"/>
              </a:rPr>
              <a:t>ALLUVIAL DIAMOND DEPOSITS</a:t>
            </a:r>
          </a:p>
        </p:txBody>
      </p:sp>
      <p:sp>
        <p:nvSpPr>
          <p:cNvPr id="7" name="Text Box 4"/>
          <p:cNvSpPr txBox="1">
            <a:spLocks noChangeArrowheads="1"/>
          </p:cNvSpPr>
          <p:nvPr/>
        </p:nvSpPr>
        <p:spPr bwMode="auto">
          <a:xfrm>
            <a:off x="5943600" y="2286000"/>
            <a:ext cx="298241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2000" dirty="0">
                <a:latin typeface="Franklin Gothic Book" pitchFamily="34" charset="0"/>
              </a:rPr>
              <a:t>Distribution of diamond</a:t>
            </a:r>
          </a:p>
          <a:p>
            <a:pPr>
              <a:defRPr/>
            </a:pPr>
            <a:r>
              <a:rPr lang="en-US" sz="2000" dirty="0">
                <a:latin typeface="Franklin Gothic Book" pitchFamily="34" charset="0"/>
              </a:rPr>
              <a:t>deposits</a:t>
            </a:r>
          </a:p>
          <a:p>
            <a:pPr>
              <a:defRPr/>
            </a:pPr>
            <a:endParaRPr lang="en-US" sz="2000" dirty="0">
              <a:latin typeface="Franklin Gothic Book" pitchFamily="34" charset="0"/>
            </a:endParaRPr>
          </a:p>
          <a:p>
            <a:pPr>
              <a:defRPr/>
            </a:pPr>
            <a:r>
              <a:rPr lang="en-US" sz="2000" dirty="0">
                <a:latin typeface="Franklin Gothic Book" pitchFamily="34" charset="0"/>
              </a:rPr>
              <a:t>Atlantic 1 mining area is approx. </a:t>
            </a:r>
            <a:r>
              <a:rPr lang="en-US" sz="2000" b="1" dirty="0">
                <a:latin typeface="Franklin Gothic Book" pitchFamily="34" charset="0"/>
              </a:rPr>
              <a:t>6 000 km</a:t>
            </a:r>
            <a:r>
              <a:rPr lang="en-US" sz="2000" b="1" baseline="30000" dirty="0">
                <a:latin typeface="Franklin Gothic Book" pitchFamily="34" charset="0"/>
              </a:rPr>
              <a:t>2</a:t>
            </a:r>
          </a:p>
        </p:txBody>
      </p:sp>
      <p:pic>
        <p:nvPicPr>
          <p:cNvPr id="58" name="Pictur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25" y="1249363"/>
            <a:ext cx="4955458" cy="5151437"/>
          </a:xfrm>
          <a:prstGeom prst="rect">
            <a:avLst/>
          </a:prstGeom>
        </p:spPr>
      </p:pic>
      <p:cxnSp>
        <p:nvCxnSpPr>
          <p:cNvPr id="57" name="Straight Arrow Connector 56"/>
          <p:cNvCxnSpPr/>
          <p:nvPr/>
        </p:nvCxnSpPr>
        <p:spPr>
          <a:xfrm flipH="1">
            <a:off x="2819400" y="4224336"/>
            <a:ext cx="3886200" cy="12131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87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GB" cap="none" dirty="0">
                <a:latin typeface="Franklin Gothic Medium" panose="020B0603020102020204" pitchFamily="34" charset="0"/>
              </a:rPr>
              <a:t>SHAREHOLDER STRUCTURE</a:t>
            </a:r>
          </a:p>
        </p:txBody>
      </p:sp>
      <p:grpSp>
        <p:nvGrpSpPr>
          <p:cNvPr id="3" name="Group 2"/>
          <p:cNvGrpSpPr/>
          <p:nvPr/>
        </p:nvGrpSpPr>
        <p:grpSpPr>
          <a:xfrm>
            <a:off x="918000" y="1291916"/>
            <a:ext cx="7100295" cy="4915093"/>
            <a:chOff x="918000" y="1291916"/>
            <a:chExt cx="7100295" cy="4915093"/>
          </a:xfrm>
        </p:grpSpPr>
        <p:sp>
          <p:nvSpPr>
            <p:cNvPr id="6" name="TextBox 56"/>
            <p:cNvSpPr txBox="1">
              <a:spLocks noChangeArrowheads="1"/>
            </p:cNvSpPr>
            <p:nvPr/>
          </p:nvSpPr>
          <p:spPr bwMode="auto">
            <a:xfrm>
              <a:off x="2562663" y="4283656"/>
              <a:ext cx="764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dirty="0">
                  <a:latin typeface="Franklin Gothic Book" panose="020B0503020102020204" pitchFamily="34" charset="0"/>
                </a:rPr>
                <a:t>100%</a:t>
              </a:r>
            </a:p>
          </p:txBody>
        </p:sp>
        <p:sp>
          <p:nvSpPr>
            <p:cNvPr id="7" name="TextBox 57"/>
            <p:cNvSpPr txBox="1">
              <a:spLocks noChangeArrowheads="1"/>
            </p:cNvSpPr>
            <p:nvPr/>
          </p:nvSpPr>
          <p:spPr bwMode="auto">
            <a:xfrm>
              <a:off x="5988170" y="4283656"/>
              <a:ext cx="764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a:latin typeface="Franklin Gothic Book" panose="020B0503020102020204" pitchFamily="34" charset="0"/>
                </a:rPr>
                <a:t>100%</a:t>
              </a:r>
            </a:p>
          </p:txBody>
        </p:sp>
        <p:sp>
          <p:nvSpPr>
            <p:cNvPr id="8" name="TextBox 58"/>
            <p:cNvSpPr txBox="1">
              <a:spLocks noChangeArrowheads="1"/>
            </p:cNvSpPr>
            <p:nvPr/>
          </p:nvSpPr>
          <p:spPr bwMode="auto">
            <a:xfrm>
              <a:off x="1907642" y="2262796"/>
              <a:ext cx="631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dirty="0">
                  <a:latin typeface="Franklin Gothic Book" panose="020B0503020102020204" pitchFamily="34" charset="0"/>
                </a:rPr>
                <a:t>50%</a:t>
              </a:r>
            </a:p>
          </p:txBody>
        </p:sp>
        <p:sp>
          <p:nvSpPr>
            <p:cNvPr id="9" name="TextBox 59"/>
            <p:cNvSpPr txBox="1">
              <a:spLocks noChangeArrowheads="1"/>
            </p:cNvSpPr>
            <p:nvPr/>
          </p:nvSpPr>
          <p:spPr bwMode="auto">
            <a:xfrm>
              <a:off x="6620702" y="2262796"/>
              <a:ext cx="631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A" altLang="en-US" dirty="0">
                  <a:latin typeface="Franklin Gothic Book" panose="020B0503020102020204" pitchFamily="34" charset="0"/>
                </a:rPr>
                <a:t>50%</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7682" y="5589240"/>
              <a:ext cx="1500613" cy="4686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000" y="5589240"/>
              <a:ext cx="2355985" cy="6177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538" y="3397333"/>
              <a:ext cx="1832996" cy="33046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2" y="1291916"/>
              <a:ext cx="761150" cy="7928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0862" y="1587096"/>
              <a:ext cx="1219200" cy="480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flipV="1">
              <a:off x="1960513" y="4670427"/>
              <a:ext cx="9311" cy="902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267990" y="4667838"/>
              <a:ext cx="1" cy="904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969824" y="4659701"/>
              <a:ext cx="2754576" cy="10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24400" y="4659700"/>
              <a:ext cx="2543590" cy="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26" idx="2"/>
            </p:cNvCxnSpPr>
            <p:nvPr/>
          </p:nvCxnSpPr>
          <p:spPr>
            <a:xfrm flipV="1">
              <a:off x="4724400" y="3796567"/>
              <a:ext cx="0" cy="8738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2"/>
            </p:cNvCxnSpPr>
            <p:nvPr/>
          </p:nvCxnSpPr>
          <p:spPr>
            <a:xfrm>
              <a:off x="7160462" y="2067129"/>
              <a:ext cx="0" cy="6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5" idx="2"/>
            </p:cNvCxnSpPr>
            <p:nvPr/>
          </p:nvCxnSpPr>
          <p:spPr>
            <a:xfrm flipH="1">
              <a:off x="1896426" y="2084781"/>
              <a:ext cx="8151" cy="658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96426" y="2743200"/>
              <a:ext cx="52640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6" idx="0"/>
            </p:cNvCxnSpPr>
            <p:nvPr/>
          </p:nvCxnSpPr>
          <p:spPr>
            <a:xfrm>
              <a:off x="4724400" y="2743200"/>
              <a:ext cx="0" cy="585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05200" y="3328567"/>
              <a:ext cx="2438400" cy="468000"/>
            </a:xfrm>
            <a:prstGeom prst="rect">
              <a:avLst/>
            </a:prstGeom>
            <a:noFill/>
            <a:ln>
              <a:solidFill>
                <a:schemeClr val="tx1"/>
              </a:solidFill>
            </a:ln>
          </p:spPr>
          <p:txBody>
            <a:bodyPr wrap="square" rtlCol="0">
              <a:spAutoFit/>
            </a:bodyPr>
            <a:lstStyle/>
            <a:p>
              <a:endParaRPr lang="en-ZA" dirty="0"/>
            </a:p>
          </p:txBody>
        </p:sp>
      </p:grpSp>
    </p:spTree>
    <p:extLst>
      <p:ext uri="{BB962C8B-B14F-4D97-AF65-F5344CB8AC3E}">
        <p14:creationId xmlns:p14="http://schemas.microsoft.com/office/powerpoint/2010/main" val="309747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62000" y="1524000"/>
            <a:ext cx="7971374" cy="4861560"/>
            <a:chOff x="220663" y="908050"/>
            <a:chExt cx="8459787" cy="5555906"/>
          </a:xfrm>
        </p:grpSpPr>
        <p:grpSp>
          <p:nvGrpSpPr>
            <p:cNvPr id="3" name="Group 12"/>
            <p:cNvGrpSpPr>
              <a:grpSpLocks/>
            </p:cNvGrpSpPr>
            <p:nvPr/>
          </p:nvGrpSpPr>
          <p:grpSpPr bwMode="auto">
            <a:xfrm>
              <a:off x="220663" y="1081087"/>
              <a:ext cx="2543175" cy="1544136"/>
              <a:chOff x="0" y="838200"/>
              <a:chExt cx="2542959" cy="1545236"/>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8200"/>
                <a:ext cx="2542959" cy="116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285499" y="1996253"/>
                <a:ext cx="1713120" cy="38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600" dirty="0" err="1">
                    <a:latin typeface="Franklin Gothic Medium" panose="020B0603020102020204" pitchFamily="34" charset="0"/>
                  </a:rPr>
                  <a:t>Debmar</a:t>
                </a:r>
                <a:r>
                  <a:rPr lang="en-US" sz="1600" dirty="0">
                    <a:latin typeface="Franklin Gothic Medium" panose="020B0603020102020204" pitchFamily="34" charset="0"/>
                  </a:rPr>
                  <a:t> Atlantic</a:t>
                </a:r>
              </a:p>
            </p:txBody>
          </p:sp>
        </p:grpSp>
        <p:grpSp>
          <p:nvGrpSpPr>
            <p:cNvPr id="6" name="Group 13"/>
            <p:cNvGrpSpPr>
              <a:grpSpLocks/>
            </p:cNvGrpSpPr>
            <p:nvPr/>
          </p:nvGrpSpPr>
          <p:grpSpPr bwMode="auto">
            <a:xfrm>
              <a:off x="3265488" y="1081087"/>
              <a:ext cx="2511425" cy="1590189"/>
              <a:chOff x="3124200" y="2430181"/>
              <a:chExt cx="2511209" cy="1591689"/>
            </a:xfrm>
          </p:grpSpPr>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430181"/>
                <a:ext cx="2511209" cy="122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
              <p:cNvSpPr txBox="1">
                <a:spLocks noChangeArrowheads="1"/>
              </p:cNvSpPr>
              <p:nvPr/>
            </p:nvSpPr>
            <p:spPr bwMode="auto">
              <a:xfrm>
                <a:off x="3567274" y="3634597"/>
                <a:ext cx="1625069" cy="38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600" dirty="0" err="1">
                    <a:latin typeface="Franklin Gothic Medium" panose="020B0603020102020204" pitchFamily="34" charset="0"/>
                  </a:rPr>
                  <a:t>Debmar</a:t>
                </a:r>
                <a:r>
                  <a:rPr lang="en-US" sz="1600" dirty="0">
                    <a:latin typeface="Franklin Gothic Medium" panose="020B0603020102020204" pitchFamily="34" charset="0"/>
                  </a:rPr>
                  <a:t> Pacific</a:t>
                </a:r>
              </a:p>
            </p:txBody>
          </p:sp>
        </p:grpSp>
        <p:grpSp>
          <p:nvGrpSpPr>
            <p:cNvPr id="9" name="Group 16"/>
            <p:cNvGrpSpPr>
              <a:grpSpLocks/>
            </p:cNvGrpSpPr>
            <p:nvPr/>
          </p:nvGrpSpPr>
          <p:grpSpPr bwMode="auto">
            <a:xfrm>
              <a:off x="3278188" y="2830513"/>
              <a:ext cx="2520950" cy="1560058"/>
              <a:chOff x="6096000" y="4111066"/>
              <a:chExt cx="2520641" cy="1560045"/>
            </a:xfrm>
          </p:grpSpPr>
          <p:pic>
            <p:nvPicPr>
              <p:cNvPr id="10"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111066"/>
                <a:ext cx="2520641" cy="126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3"/>
              <p:cNvSpPr txBox="1">
                <a:spLocks noChangeArrowheads="1"/>
              </p:cNvSpPr>
              <p:nvPr/>
            </p:nvSpPr>
            <p:spPr bwMode="auto">
              <a:xfrm>
                <a:off x="6908335" y="5284207"/>
                <a:ext cx="861052" cy="38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600" dirty="0">
                    <a:latin typeface="Franklin Gothic Medium" panose="020B0603020102020204" pitchFamily="34" charset="0"/>
                  </a:rPr>
                  <a:t>!Gariep</a:t>
                </a:r>
              </a:p>
            </p:txBody>
          </p:sp>
        </p:grpSp>
        <p:grpSp>
          <p:nvGrpSpPr>
            <p:cNvPr id="12" name="Group 15"/>
            <p:cNvGrpSpPr>
              <a:grpSpLocks/>
            </p:cNvGrpSpPr>
            <p:nvPr/>
          </p:nvGrpSpPr>
          <p:grpSpPr bwMode="auto">
            <a:xfrm>
              <a:off x="228600" y="2814640"/>
              <a:ext cx="2533650" cy="1593519"/>
              <a:chOff x="457200" y="4038600"/>
              <a:chExt cx="2533341" cy="1591598"/>
            </a:xfrm>
          </p:grpSpPr>
          <p:pic>
            <p:nvPicPr>
              <p:cNvPr id="13"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038600"/>
                <a:ext cx="2533341" cy="127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3"/>
              <p:cNvSpPr txBox="1">
                <a:spLocks noChangeArrowheads="1"/>
              </p:cNvSpPr>
              <p:nvPr/>
            </p:nvSpPr>
            <p:spPr bwMode="auto">
              <a:xfrm>
                <a:off x="863076" y="5208625"/>
                <a:ext cx="1456407" cy="42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dirty="0">
                    <a:latin typeface="Franklin Gothic Heavy" pitchFamily="34" charset="0"/>
                  </a:rPr>
                  <a:t> </a:t>
                </a:r>
                <a:r>
                  <a:rPr lang="en-US" sz="1600" dirty="0">
                    <a:latin typeface="Franklin Gothic Medium" panose="020B0603020102020204" pitchFamily="34" charset="0"/>
                  </a:rPr>
                  <a:t>Grand Banks</a:t>
                </a:r>
              </a:p>
            </p:txBody>
          </p:sp>
        </p:grpSp>
        <p:grpSp>
          <p:nvGrpSpPr>
            <p:cNvPr id="15" name="Group 1"/>
            <p:cNvGrpSpPr>
              <a:grpSpLocks/>
            </p:cNvGrpSpPr>
            <p:nvPr/>
          </p:nvGrpSpPr>
          <p:grpSpPr bwMode="auto">
            <a:xfrm>
              <a:off x="6517491" y="1316038"/>
              <a:ext cx="2154876" cy="1713680"/>
              <a:chOff x="6366628" y="2807350"/>
              <a:chExt cx="2154237" cy="1713724"/>
            </a:xfrm>
          </p:grpSpPr>
          <p:pic>
            <p:nvPicPr>
              <p:cNvPr id="16" name="Picture 9" descr="simon9"/>
              <p:cNvPicPr>
                <a:picLocks noChangeAspect="1" noChangeArrowheads="1"/>
              </p:cNvPicPr>
              <p:nvPr/>
            </p:nvPicPr>
            <p:blipFill>
              <a:blip r:embed="rId6">
                <a:lum bright="12000" contrast="24000"/>
                <a:extLst>
                  <a:ext uri="{28A0092B-C50C-407E-A947-70E740481C1C}">
                    <a14:useLocalDpi xmlns:a14="http://schemas.microsoft.com/office/drawing/2010/main" val="0"/>
                  </a:ext>
                </a:extLst>
              </a:blip>
              <a:srcRect/>
              <a:stretch>
                <a:fillRect/>
              </a:stretch>
            </p:blipFill>
            <p:spPr bwMode="auto">
              <a:xfrm>
                <a:off x="6366628" y="2807350"/>
                <a:ext cx="21542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 name="Text Box 13"/>
              <p:cNvSpPr txBox="1">
                <a:spLocks noChangeArrowheads="1"/>
              </p:cNvSpPr>
              <p:nvPr/>
            </p:nvSpPr>
            <p:spPr bwMode="auto">
              <a:xfrm>
                <a:off x="6594370" y="3923110"/>
                <a:ext cx="1633028" cy="59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600" dirty="0">
                    <a:latin typeface="Franklin Gothic Medium" panose="020B0603020102020204" pitchFamily="34" charset="0"/>
                  </a:rPr>
                  <a:t>Coral Sea </a:t>
                </a:r>
              </a:p>
              <a:p>
                <a:pPr algn="ctr"/>
                <a:r>
                  <a:rPr lang="en-US" sz="1200" dirty="0">
                    <a:latin typeface="Franklin Gothic Book" pitchFamily="34" charset="0"/>
                  </a:rPr>
                  <a:t>(DBM – PPD/Mining)</a:t>
                </a:r>
                <a:endParaRPr lang="en-GB" sz="1200" dirty="0">
                  <a:latin typeface="Franklin Gothic Book" pitchFamily="34" charset="0"/>
                </a:endParaRPr>
              </a:p>
            </p:txBody>
          </p:sp>
        </p:grpSp>
        <p:cxnSp>
          <p:nvCxnSpPr>
            <p:cNvPr id="18" name="Straight Connector 17"/>
            <p:cNvCxnSpPr/>
            <p:nvPr/>
          </p:nvCxnSpPr>
          <p:spPr>
            <a:xfrm>
              <a:off x="6019800" y="908050"/>
              <a:ext cx="76200" cy="54737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2"/>
            <p:cNvGrpSpPr>
              <a:grpSpLocks/>
            </p:cNvGrpSpPr>
            <p:nvPr/>
          </p:nvGrpSpPr>
          <p:grpSpPr bwMode="auto">
            <a:xfrm>
              <a:off x="6443663" y="3428999"/>
              <a:ext cx="2236787" cy="1991697"/>
              <a:chOff x="6367021" y="4499529"/>
              <a:chExt cx="2237671" cy="1990607"/>
            </a:xfrm>
          </p:grpSpPr>
          <p:pic>
            <p:nvPicPr>
              <p:cNvPr id="20" name="Picture 19" descr="1.TheExplorer_001.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7021" y="4499529"/>
                <a:ext cx="2237671" cy="138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3"/>
              <p:cNvSpPr txBox="1">
                <a:spLocks noChangeArrowheads="1"/>
              </p:cNvSpPr>
              <p:nvPr/>
            </p:nvSpPr>
            <p:spPr bwMode="auto">
              <a:xfrm>
                <a:off x="6761050" y="5892515"/>
                <a:ext cx="1482348" cy="59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600" dirty="0">
                    <a:latin typeface="Franklin Gothic Medium" panose="020B0603020102020204" pitchFamily="34" charset="0"/>
                  </a:rPr>
                  <a:t>The Explorer</a:t>
                </a:r>
              </a:p>
              <a:p>
                <a:pPr algn="ctr"/>
                <a:r>
                  <a:rPr lang="en-US" sz="1200" dirty="0">
                    <a:latin typeface="Franklin Gothic Book" panose="020B0503020102020204" pitchFamily="34" charset="0"/>
                  </a:rPr>
                  <a:t>(NUTAM – Charter)</a:t>
                </a:r>
                <a:endParaRPr lang="en-GB" sz="1200" dirty="0">
                  <a:latin typeface="Franklin Gothic Book" panose="020B0503020102020204" pitchFamily="34" charset="0"/>
                </a:endParaRPr>
              </a:p>
            </p:txBody>
          </p:sp>
        </p:grpSp>
        <p:grpSp>
          <p:nvGrpSpPr>
            <p:cNvPr id="22" name="Group 4"/>
            <p:cNvGrpSpPr>
              <a:grpSpLocks/>
            </p:cNvGrpSpPr>
            <p:nvPr/>
          </p:nvGrpSpPr>
          <p:grpSpPr bwMode="auto">
            <a:xfrm>
              <a:off x="304800" y="4549775"/>
              <a:ext cx="2466975" cy="1914180"/>
              <a:chOff x="3278827" y="4398520"/>
              <a:chExt cx="2338076" cy="1915688"/>
            </a:xfrm>
          </p:grpSpPr>
          <p:pic>
            <p:nvPicPr>
              <p:cNvPr id="23" name="Picture 1" descr="C:\ONS Documents\Photos\PIA Minin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8827" y="4398520"/>
                <a:ext cx="2338076" cy="15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3"/>
              <p:cNvSpPr txBox="1">
                <a:spLocks noChangeArrowheads="1"/>
              </p:cNvSpPr>
              <p:nvPr/>
            </p:nvSpPr>
            <p:spPr bwMode="auto">
              <a:xfrm>
                <a:off x="4113450" y="5926996"/>
                <a:ext cx="816162" cy="38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600" dirty="0">
                    <a:latin typeface="Franklin Gothic Medium" panose="020B0603020102020204" pitchFamily="34" charset="0"/>
                  </a:rPr>
                  <a:t>Mafuta</a:t>
                </a:r>
                <a:endParaRPr lang="en-US" sz="1600" b="1" dirty="0">
                  <a:latin typeface="Franklin Gothic Medium" panose="020B0603020102020204" pitchFamily="34" charset="0"/>
                </a:endParaRPr>
              </a:p>
            </p:txBody>
          </p:sp>
        </p:grpSp>
        <p:pic>
          <p:nvPicPr>
            <p:cNvPr id="25" name="Picture 2" descr="image0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4560436"/>
              <a:ext cx="2527547" cy="153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3"/>
            <p:cNvSpPr txBox="1">
              <a:spLocks noChangeArrowheads="1"/>
            </p:cNvSpPr>
            <p:nvPr/>
          </p:nvSpPr>
          <p:spPr bwMode="auto">
            <a:xfrm>
              <a:off x="3935166" y="6077048"/>
              <a:ext cx="1232024" cy="38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600" dirty="0">
                  <a:latin typeface="Franklin Gothic Medium" panose="020B0603020102020204" pitchFamily="34" charset="0"/>
                </a:rPr>
                <a:t>SS </a:t>
              </a:r>
              <a:r>
                <a:rPr lang="en-US" sz="1600" dirty="0" err="1">
                  <a:latin typeface="Franklin Gothic Medium" panose="020B0603020102020204" pitchFamily="34" charset="0"/>
                </a:rPr>
                <a:t>Nujoma</a:t>
              </a:r>
              <a:endParaRPr lang="en-US" sz="1600" b="1" dirty="0">
                <a:latin typeface="Franklin Gothic Medium" panose="020B0603020102020204" pitchFamily="34" charset="0"/>
              </a:endParaRPr>
            </a:p>
          </p:txBody>
        </p:sp>
        <p:pic>
          <p:nvPicPr>
            <p:cNvPr id="2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933" y="1081087"/>
              <a:ext cx="2543175" cy="116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 Placeholder 28"/>
          <p:cNvSpPr>
            <a:spLocks noGrp="1"/>
          </p:cNvSpPr>
          <p:nvPr>
            <p:ph type="body" sz="quarter" idx="10"/>
          </p:nvPr>
        </p:nvSpPr>
        <p:spPr/>
        <p:txBody>
          <a:bodyPr>
            <a:normAutofit/>
          </a:bodyPr>
          <a:lstStyle/>
          <a:p>
            <a:r>
              <a:rPr lang="en-GB" dirty="0">
                <a:latin typeface="Franklin Gothic Medium" panose="020B0603020102020204" pitchFamily="34" charset="0"/>
              </a:rPr>
              <a:t>THE FLEET</a:t>
            </a:r>
          </a:p>
        </p:txBody>
      </p:sp>
    </p:spTree>
    <p:extLst>
      <p:ext uri="{BB962C8B-B14F-4D97-AF65-F5344CB8AC3E}">
        <p14:creationId xmlns:p14="http://schemas.microsoft.com/office/powerpoint/2010/main" val="372920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2400" y="392041"/>
            <a:ext cx="8505822" cy="773540"/>
          </a:xfrm>
        </p:spPr>
        <p:txBody>
          <a:bodyPr>
            <a:normAutofit/>
          </a:bodyPr>
          <a:lstStyle/>
          <a:p>
            <a:r>
              <a:rPr lang="en-ZA" cap="none" dirty="0">
                <a:latin typeface="Franklin Gothic Medium" panose="020B0603020102020204" pitchFamily="34" charset="0"/>
              </a:rPr>
              <a:t>THE MINING OPERATIONS REQUIRE EXTENSIVE LOGISTICS AND MARINE OPERATIONAL SUPPORT</a:t>
            </a:r>
            <a:endParaRPr lang="en-GB" cap="none" dirty="0">
              <a:latin typeface="Franklin Gothic Medium" panose="020B0603020102020204" pitchFamily="34" charset="0"/>
            </a:endParaRPr>
          </a:p>
        </p:txBody>
      </p:sp>
      <p:sp>
        <p:nvSpPr>
          <p:cNvPr id="12" name="Text Placeholder 28"/>
          <p:cNvSpPr>
            <a:spLocks noGrp="1"/>
          </p:cNvSpPr>
          <p:nvPr>
            <p:ph type="body" sz="quarter" idx="11"/>
          </p:nvPr>
        </p:nvSpPr>
        <p:spPr>
          <a:xfrm>
            <a:off x="441382" y="1447800"/>
            <a:ext cx="3044991" cy="4862689"/>
          </a:xfrm>
          <a:prstGeom prst="rect">
            <a:avLst/>
          </a:prstGeom>
        </p:spPr>
        <p:txBody>
          <a:bodyPr>
            <a:noAutofit/>
          </a:bodyPr>
          <a:lstStyle/>
          <a:p>
            <a:pPr marL="0" indent="0">
              <a:buNone/>
            </a:pPr>
            <a:r>
              <a:rPr lang="en-US" sz="1800" dirty="0">
                <a:latin typeface="Franklin Gothic Demi Cond" pitchFamily="34" charset="0"/>
              </a:rPr>
              <a:t>Vessel Operations</a:t>
            </a:r>
          </a:p>
          <a:p>
            <a:pPr marL="201162" indent="-201162">
              <a:buFont typeface="Arial" pitchFamily="34" charset="0"/>
              <a:buChar char="•"/>
            </a:pPr>
            <a:r>
              <a:rPr lang="en-ZA" sz="1600" dirty="0"/>
              <a:t>Vessels remain at sea on average for 2 ½ years before in-port maintenance </a:t>
            </a:r>
          </a:p>
          <a:p>
            <a:pPr marL="201162" indent="-201162">
              <a:buFont typeface="Arial" pitchFamily="34" charset="0"/>
              <a:buChar char="•"/>
            </a:pPr>
            <a:r>
              <a:rPr lang="en-ZA" sz="1600" dirty="0"/>
              <a:t>24 / 7 / 365</a:t>
            </a:r>
          </a:p>
          <a:p>
            <a:pPr marL="201162" indent="-201162">
              <a:buFont typeface="Arial" pitchFamily="34" charset="0"/>
              <a:buChar char="•"/>
            </a:pPr>
            <a:r>
              <a:rPr lang="en-ZA" sz="1600" dirty="0"/>
              <a:t>Vessels supported via launch and helicopter operations</a:t>
            </a:r>
          </a:p>
          <a:p>
            <a:pPr marL="201162" indent="-201162">
              <a:buFont typeface="Arial" pitchFamily="34" charset="0"/>
              <a:buChar char="•"/>
            </a:pPr>
            <a:r>
              <a:rPr lang="en-ZA" sz="1600" dirty="0"/>
              <a:t>Refuelling conducted at sea</a:t>
            </a:r>
          </a:p>
          <a:p>
            <a:pPr marL="201162" indent="-201162">
              <a:buFont typeface="Arial" pitchFamily="34" charset="0"/>
              <a:buChar char="•"/>
            </a:pPr>
            <a:r>
              <a:rPr lang="en-ZA" sz="1600" dirty="0"/>
              <a:t>Freshwater produced on-board (desalinisation)</a:t>
            </a:r>
          </a:p>
          <a:p>
            <a:pPr marL="201162" indent="-201162">
              <a:buFont typeface="Arial" pitchFamily="34" charset="0"/>
              <a:buChar char="•"/>
            </a:pPr>
            <a:r>
              <a:rPr lang="en-ZA" sz="1600" dirty="0"/>
              <a:t>Crew of ~ 60 people</a:t>
            </a:r>
          </a:p>
          <a:p>
            <a:pPr marL="201162" indent="-201162">
              <a:buFont typeface="Arial" pitchFamily="34" charset="0"/>
              <a:buChar char="•"/>
            </a:pPr>
            <a:r>
              <a:rPr lang="en-ZA" sz="1600" dirty="0"/>
              <a:t>Crew rotates 28 days on, 28 days off</a:t>
            </a:r>
          </a:p>
          <a:p>
            <a:pPr marL="201162" indent="-201162">
              <a:buFont typeface="Arial" pitchFamily="34" charset="0"/>
              <a:buChar char="•"/>
            </a:pPr>
            <a:r>
              <a:rPr lang="en-ZA" sz="1600" dirty="0"/>
              <a:t>Crew change via helicopter</a:t>
            </a:r>
          </a:p>
          <a:p>
            <a:pPr marL="201162" indent="-201162">
              <a:buFont typeface="Arial" pitchFamily="34" charset="0"/>
              <a:buChar char="•"/>
            </a:pPr>
            <a:r>
              <a:rPr lang="en-ZA" sz="1600" dirty="0"/>
              <a:t>Crew work 12 hour shifts</a:t>
            </a:r>
          </a:p>
          <a:p>
            <a:pPr marL="201162" indent="-201162">
              <a:buFont typeface="Arial" pitchFamily="34" charset="0"/>
              <a:buChar char="•"/>
            </a:pPr>
            <a:r>
              <a:rPr lang="en-ZA" sz="1600" dirty="0"/>
              <a:t>Diamonds flown off by helicopter</a:t>
            </a:r>
          </a:p>
          <a:p>
            <a:pPr marL="0" indent="0">
              <a:buNone/>
            </a:pPr>
            <a:endParaRPr lang="en-ZA" dirty="0"/>
          </a:p>
          <a:p>
            <a:pPr marL="201162" indent="-201162">
              <a:buFont typeface="Arial" pitchFamily="34" charset="0"/>
              <a:buChar char="•"/>
            </a:pPr>
            <a:endParaRPr lang="en-ZA" dirty="0"/>
          </a:p>
          <a:p>
            <a:pPr marL="0" indent="0">
              <a:buNone/>
            </a:pPr>
            <a:endParaRPr lang="en-US" b="1"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7874" y="1574262"/>
            <a:ext cx="2632666" cy="1901370"/>
          </a:xfrm>
          <a:prstGeom prst="rect">
            <a:avLst/>
          </a:prstGeom>
        </p:spPr>
      </p:pic>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342035" y="1574262"/>
            <a:ext cx="2649565" cy="1913796"/>
          </a:xfrm>
          <a:prstGeom prst="rect">
            <a:avLst/>
          </a:prstGeom>
        </p:spPr>
      </p:pic>
      <p:pic>
        <p:nvPicPr>
          <p:cNvPr id="15" name="Picture 2" descr="D:\Presentations\P2V\20141104_debmarine_002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2036" y="3757851"/>
            <a:ext cx="2646186" cy="19099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Presentations\P2V\images\DSC0056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497874" y="3757851"/>
            <a:ext cx="2632666" cy="190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15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248400"/>
            <a:ext cx="8839200" cy="535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Text Placeholder 28"/>
          <p:cNvSpPr>
            <a:spLocks noGrp="1"/>
          </p:cNvSpPr>
          <p:nvPr>
            <p:ph type="body" sz="quarter" idx="10"/>
          </p:nvPr>
        </p:nvSpPr>
        <p:spPr/>
        <p:txBody>
          <a:bodyPr>
            <a:normAutofit/>
          </a:bodyPr>
          <a:lstStyle/>
          <a:p>
            <a:r>
              <a:rPr lang="en-GB" dirty="0">
                <a:latin typeface="Franklin Gothic Medium" panose="020B0603020102020204" pitchFamily="34" charset="0"/>
              </a:rPr>
              <a:t>MINING METHOD, EXTRACTION &amp; PROCESS</a:t>
            </a:r>
          </a:p>
        </p:txBody>
      </p:sp>
      <p:pic>
        <p:nvPicPr>
          <p:cNvPr id="70" name="Picture 3" descr="S:\IMAGES\Graphics\illustrations\vessels\no plume\Drillship Illustration - no plu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5999" y="1330906"/>
            <a:ext cx="3092998" cy="394277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 descr="S:\IMAGES\Graphics\illustrations\vessels\no plume\Crawlership Illustration - no plu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35" y="1580017"/>
            <a:ext cx="3979811" cy="392226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general"/>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984308" y="5321414"/>
            <a:ext cx="1808336" cy="1429259"/>
          </a:xfrm>
          <a:prstGeom prst="rect">
            <a:avLst/>
          </a:prstGeom>
          <a:solidFill>
            <a:srgbClr val="339966"/>
          </a:solidFill>
          <a:ln w="9525">
            <a:solidFill>
              <a:srgbClr val="000000"/>
            </a:solidFill>
            <a:round/>
            <a:headEnd/>
            <a:tailEnd/>
          </a:ln>
          <a:extLst/>
        </p:spPr>
      </p:pic>
      <p:pic>
        <p:nvPicPr>
          <p:cNvPr id="73" name="Picture 2" descr="D:\Presentations\P2V\DBMN-110531-099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6905365" y="5338333"/>
            <a:ext cx="1987062" cy="14351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3" descr="D:\Presentations\P2V\orange crawl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90" y="5338333"/>
            <a:ext cx="2520345" cy="140159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D:\Presentations\P2V\images\Drillbit-DA1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157881" y="5321414"/>
            <a:ext cx="1660780" cy="1435431"/>
          </a:xfrm>
          <a:prstGeom prst="rect">
            <a:avLst/>
          </a:prstGeom>
          <a:noFill/>
          <a:extLst>
            <a:ext uri="{909E8E84-426E-40DD-AFC4-6F175D3DCCD1}">
              <a14:hiddenFill xmlns:a14="http://schemas.microsoft.com/office/drawing/2010/main">
                <a:solidFill>
                  <a:srgbClr val="FFFFFF"/>
                </a:solidFill>
              </a14:hiddenFill>
            </a:ext>
          </a:extLst>
        </p:spPr>
      </p:pic>
      <p:sp>
        <p:nvSpPr>
          <p:cNvPr id="76" name="Text Box 13"/>
          <p:cNvSpPr txBox="1">
            <a:spLocks noChangeArrowheads="1"/>
          </p:cNvSpPr>
          <p:nvPr/>
        </p:nvSpPr>
        <p:spPr bwMode="auto">
          <a:xfrm>
            <a:off x="1792943" y="1627294"/>
            <a:ext cx="2694969" cy="523220"/>
          </a:xfrm>
          <a:prstGeom prst="rect">
            <a:avLst/>
          </a:prstGeom>
          <a:noFill/>
          <a:ln w="12700">
            <a:noFill/>
            <a:miter lim="800000"/>
            <a:headEnd/>
            <a:tailEnd/>
          </a:ln>
        </p:spPr>
        <p:txBody>
          <a:bodyPr wrap="none">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1600" b="1" dirty="0">
                <a:solidFill>
                  <a:srgbClr val="002776"/>
                </a:solidFill>
              </a:rPr>
              <a:t>Horizontal Mining System</a:t>
            </a:r>
          </a:p>
          <a:p>
            <a:pPr defTabSz="914400" eaLnBrk="0" hangingPunct="0"/>
            <a:r>
              <a:rPr lang="en-US" sz="1200" b="1" i="1" dirty="0">
                <a:solidFill>
                  <a:srgbClr val="002776"/>
                </a:solidFill>
              </a:rPr>
              <a:t>Crawler</a:t>
            </a:r>
          </a:p>
        </p:txBody>
      </p:sp>
      <p:sp>
        <p:nvSpPr>
          <p:cNvPr id="77" name="Text Box 13"/>
          <p:cNvSpPr txBox="1">
            <a:spLocks noChangeArrowheads="1"/>
          </p:cNvSpPr>
          <p:nvPr/>
        </p:nvSpPr>
        <p:spPr bwMode="auto">
          <a:xfrm>
            <a:off x="5301805" y="1616083"/>
            <a:ext cx="2422330" cy="523220"/>
          </a:xfrm>
          <a:prstGeom prst="rect">
            <a:avLst/>
          </a:prstGeom>
          <a:noFill/>
          <a:ln w="12700">
            <a:noFill/>
            <a:miter lim="800000"/>
            <a:headEnd/>
            <a:tailEnd/>
          </a:ln>
        </p:spPr>
        <p:txBody>
          <a:bodyPr wrap="none">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1600" b="1" dirty="0">
                <a:solidFill>
                  <a:srgbClr val="002776"/>
                </a:solidFill>
              </a:rPr>
              <a:t>Vertical Mining System</a:t>
            </a:r>
          </a:p>
          <a:p>
            <a:pPr defTabSz="914400" eaLnBrk="0" hangingPunct="0"/>
            <a:r>
              <a:rPr lang="en-US" sz="1200" b="1" i="1" dirty="0">
                <a:solidFill>
                  <a:srgbClr val="002776"/>
                </a:solidFill>
              </a:rPr>
              <a:t>Drillship</a:t>
            </a:r>
          </a:p>
        </p:txBody>
      </p:sp>
      <p:sp>
        <p:nvSpPr>
          <p:cNvPr id="78" name="Text Box 13"/>
          <p:cNvSpPr txBox="1">
            <a:spLocks noChangeArrowheads="1"/>
          </p:cNvSpPr>
          <p:nvPr/>
        </p:nvSpPr>
        <p:spPr bwMode="auto">
          <a:xfrm>
            <a:off x="2161535" y="3902083"/>
            <a:ext cx="1409360" cy="246221"/>
          </a:xfrm>
          <a:prstGeom prst="rect">
            <a:avLst/>
          </a:prstGeom>
          <a:noFill/>
          <a:ln w="12700">
            <a:noFill/>
            <a:miter lim="800000"/>
            <a:headEnd/>
            <a:tailEnd/>
          </a:ln>
        </p:spPr>
        <p:txBody>
          <a:bodyPr wrap="none">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1000" b="1" dirty="0">
                <a:solidFill>
                  <a:srgbClr val="0033CC"/>
                </a:solidFill>
              </a:rPr>
              <a:t>700mm flexible riser</a:t>
            </a:r>
            <a:endParaRPr lang="en-US" sz="1000" i="1" dirty="0">
              <a:solidFill>
                <a:srgbClr val="0033CC"/>
              </a:solidFill>
            </a:endParaRPr>
          </a:p>
        </p:txBody>
      </p:sp>
      <p:sp>
        <p:nvSpPr>
          <p:cNvPr id="79" name="Text Box 13"/>
          <p:cNvSpPr txBox="1">
            <a:spLocks noChangeArrowheads="1"/>
          </p:cNvSpPr>
          <p:nvPr/>
        </p:nvSpPr>
        <p:spPr bwMode="auto">
          <a:xfrm>
            <a:off x="2085335" y="4568773"/>
            <a:ext cx="1972015" cy="400110"/>
          </a:xfrm>
          <a:prstGeom prst="rect">
            <a:avLst/>
          </a:prstGeom>
          <a:noFill/>
          <a:ln w="12700">
            <a:noFill/>
            <a:miter lim="800000"/>
            <a:headEnd/>
            <a:tailEnd/>
          </a:ln>
        </p:spPr>
        <p:txBody>
          <a:bodyPr wrap="none">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1000" b="1" i="1" dirty="0">
                <a:solidFill>
                  <a:srgbClr val="0033CC"/>
                </a:solidFill>
              </a:rPr>
              <a:t>2.5MW dredge</a:t>
            </a:r>
          </a:p>
          <a:p>
            <a:pPr defTabSz="914400" eaLnBrk="0" hangingPunct="0"/>
            <a:r>
              <a:rPr lang="en-US" sz="1000" b="1" i="1" dirty="0">
                <a:solidFill>
                  <a:srgbClr val="0033CC"/>
                </a:solidFill>
              </a:rPr>
              <a:t>280 ton crawler (D10H tracks)</a:t>
            </a:r>
            <a:endParaRPr lang="en-US" sz="1000" i="1" dirty="0">
              <a:solidFill>
                <a:srgbClr val="0033CC"/>
              </a:solidFill>
            </a:endParaRPr>
          </a:p>
        </p:txBody>
      </p:sp>
      <p:sp>
        <p:nvSpPr>
          <p:cNvPr id="80" name="Text Box 13"/>
          <p:cNvSpPr txBox="1">
            <a:spLocks noChangeArrowheads="1"/>
          </p:cNvSpPr>
          <p:nvPr/>
        </p:nvSpPr>
        <p:spPr bwMode="auto">
          <a:xfrm>
            <a:off x="4639839" y="3673483"/>
            <a:ext cx="925253" cy="400110"/>
          </a:xfrm>
          <a:prstGeom prst="rect">
            <a:avLst/>
          </a:prstGeom>
          <a:solidFill>
            <a:schemeClr val="bg1"/>
          </a:solidFill>
          <a:ln w="12700">
            <a:noFill/>
            <a:miter lim="800000"/>
            <a:headEnd/>
            <a:tailEnd/>
          </a:ln>
        </p:spPr>
        <p:txBody>
          <a:bodyPr wrap="none">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1000" b="1" dirty="0">
                <a:solidFill>
                  <a:srgbClr val="0033CC"/>
                </a:solidFill>
              </a:rPr>
              <a:t>100-140m</a:t>
            </a:r>
          </a:p>
          <a:p>
            <a:pPr defTabSz="914400" eaLnBrk="0" hangingPunct="0"/>
            <a:r>
              <a:rPr lang="en-US" sz="1000" b="1" i="1" dirty="0">
                <a:solidFill>
                  <a:srgbClr val="0033CC"/>
                </a:solidFill>
              </a:rPr>
              <a:t>Water depth</a:t>
            </a:r>
            <a:endParaRPr lang="en-US" sz="1000" i="1" dirty="0">
              <a:solidFill>
                <a:srgbClr val="0033CC"/>
              </a:solidFill>
            </a:endParaRPr>
          </a:p>
        </p:txBody>
      </p:sp>
      <p:cxnSp>
        <p:nvCxnSpPr>
          <p:cNvPr id="81" name="Straight Arrow Connector 80"/>
          <p:cNvCxnSpPr/>
          <p:nvPr/>
        </p:nvCxnSpPr>
        <p:spPr>
          <a:xfrm>
            <a:off x="5514335" y="3014496"/>
            <a:ext cx="0" cy="1801987"/>
          </a:xfrm>
          <a:prstGeom prst="straightConnector1">
            <a:avLst/>
          </a:prstGeom>
          <a:ln>
            <a:solidFill>
              <a:schemeClr val="accent1">
                <a:lumMod val="60000"/>
                <a:lumOff val="4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82" name="Text Box 13"/>
          <p:cNvSpPr txBox="1">
            <a:spLocks noChangeArrowheads="1"/>
          </p:cNvSpPr>
          <p:nvPr/>
        </p:nvSpPr>
        <p:spPr bwMode="auto">
          <a:xfrm>
            <a:off x="6657335" y="3673483"/>
            <a:ext cx="1374143" cy="400110"/>
          </a:xfrm>
          <a:prstGeom prst="rect">
            <a:avLst/>
          </a:prstGeom>
          <a:noFill/>
          <a:ln w="12700">
            <a:noFill/>
            <a:miter lim="800000"/>
            <a:headEnd/>
            <a:tailEnd/>
          </a:ln>
        </p:spPr>
        <p:txBody>
          <a:bodyPr wrap="square">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1000" b="1" dirty="0">
                <a:solidFill>
                  <a:srgbClr val="0033CC"/>
                </a:solidFill>
              </a:rPr>
              <a:t>500-700NB </a:t>
            </a:r>
          </a:p>
          <a:p>
            <a:pPr defTabSz="914400" eaLnBrk="0" hangingPunct="0"/>
            <a:r>
              <a:rPr lang="en-US" sz="1000" b="1" dirty="0">
                <a:solidFill>
                  <a:srgbClr val="0033CC"/>
                </a:solidFill>
              </a:rPr>
              <a:t>steel riser</a:t>
            </a:r>
            <a:endParaRPr lang="en-US" sz="1000" i="1" dirty="0">
              <a:solidFill>
                <a:srgbClr val="0033CC"/>
              </a:solidFill>
            </a:endParaRPr>
          </a:p>
        </p:txBody>
      </p:sp>
      <p:sp>
        <p:nvSpPr>
          <p:cNvPr id="83" name="Text Box 13"/>
          <p:cNvSpPr txBox="1">
            <a:spLocks noChangeArrowheads="1"/>
          </p:cNvSpPr>
          <p:nvPr/>
        </p:nvSpPr>
        <p:spPr bwMode="auto">
          <a:xfrm>
            <a:off x="7190735" y="4435483"/>
            <a:ext cx="1486367" cy="553998"/>
          </a:xfrm>
          <a:prstGeom prst="rect">
            <a:avLst/>
          </a:prstGeom>
          <a:noFill/>
          <a:ln w="12700">
            <a:noFill/>
            <a:miter lim="800000"/>
            <a:headEnd/>
            <a:tailEnd/>
          </a:ln>
        </p:spPr>
        <p:txBody>
          <a:bodyPr wrap="square">
            <a:spAutoFit/>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914400" eaLnBrk="0" hangingPunct="0"/>
            <a:r>
              <a:rPr lang="en-US" sz="1000" b="1" dirty="0">
                <a:solidFill>
                  <a:srgbClr val="0033CC"/>
                </a:solidFill>
              </a:rPr>
              <a:t>5.7m – 7.2m diameter rotating tool with suction channel</a:t>
            </a:r>
            <a:endParaRPr lang="en-US" sz="1000" i="1" dirty="0">
              <a:solidFill>
                <a:srgbClr val="0033CC"/>
              </a:solidFill>
            </a:endParaRPr>
          </a:p>
        </p:txBody>
      </p:sp>
    </p:spTree>
    <p:extLst>
      <p:ext uri="{BB962C8B-B14F-4D97-AF65-F5344CB8AC3E}">
        <p14:creationId xmlns:p14="http://schemas.microsoft.com/office/powerpoint/2010/main" val="3442916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TotalTime>
  <Words>939</Words>
  <Application>Microsoft Office PowerPoint</Application>
  <PresentationFormat>On-screen Show (4:3)</PresentationFormat>
  <Paragraphs>228</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Franklin Gothic Book</vt:lpstr>
      <vt:lpstr>Franklin Gothic Demi Cond</vt:lpstr>
      <vt:lpstr>Franklin Gothic Heavy</vt:lpstr>
      <vt:lpstr>Franklin Gothic Medium</vt:lpstr>
      <vt:lpstr>Franklin Gothic Medium Cond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Auala, Stella</dc:creator>
  <cp:lastModifiedBy>JARO</cp:lastModifiedBy>
  <cp:revision>42</cp:revision>
  <dcterms:created xsi:type="dcterms:W3CDTF">2015-10-19T13:35:58Z</dcterms:created>
  <dcterms:modified xsi:type="dcterms:W3CDTF">2017-09-08T14:09:43Z</dcterms:modified>
</cp:coreProperties>
</file>