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420" r:id="rId2"/>
    <p:sldId id="421" r:id="rId3"/>
    <p:sldId id="422" r:id="rId4"/>
    <p:sldId id="424" r:id="rId5"/>
    <p:sldId id="452" r:id="rId6"/>
    <p:sldId id="428" r:id="rId7"/>
    <p:sldId id="426" r:id="rId8"/>
    <p:sldId id="441" r:id="rId9"/>
    <p:sldId id="352" r:id="rId10"/>
    <p:sldId id="429" r:id="rId11"/>
    <p:sldId id="436" r:id="rId12"/>
    <p:sldId id="398" r:id="rId13"/>
    <p:sldId id="438" r:id="rId14"/>
    <p:sldId id="400" r:id="rId15"/>
    <p:sldId id="430" r:id="rId16"/>
    <p:sldId id="423" r:id="rId17"/>
    <p:sldId id="431" r:id="rId18"/>
    <p:sldId id="442" r:id="rId19"/>
    <p:sldId id="443" r:id="rId20"/>
    <p:sldId id="444" r:id="rId21"/>
    <p:sldId id="445" r:id="rId22"/>
    <p:sldId id="446" r:id="rId23"/>
    <p:sldId id="447" r:id="rId24"/>
    <p:sldId id="448" r:id="rId25"/>
    <p:sldId id="449" r:id="rId26"/>
    <p:sldId id="450" r:id="rId27"/>
    <p:sldId id="451" r:id="rId28"/>
    <p:sldId id="435" r:id="rId29"/>
    <p:sldId id="453" r:id="rId30"/>
    <p:sldId id="454" r:id="rId31"/>
    <p:sldId id="456" r:id="rId32"/>
    <p:sldId id="45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ut" initials="SR" lastIdx="10" clrIdx="0"/>
  <p:cmAuthor id="1" name="Bryony" initials="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5CA44-03C7-C448-BB92-01452ECD99A3}" type="datetimeFigureOut">
              <a:rPr lang="en-US" smtClean="0"/>
              <a:pPr/>
              <a:t>11/17/2016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91307-89D4-924E-968A-F8FEC2355027}" type="slidenum">
              <a:rPr lang="en-US" smtClean="0"/>
              <a:pPr/>
              <a:t>‹#›</a:t>
            </a:fld>
            <a:endParaRPr lang="en-US"/>
          </a:p>
        </p:txBody>
      </p:sp>
    </p:spTree>
    <p:extLst>
      <p:ext uri="{BB962C8B-B14F-4D97-AF65-F5344CB8AC3E}">
        <p14:creationId xmlns:p14="http://schemas.microsoft.com/office/powerpoint/2010/main" val="34545473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p>
        </p:txBody>
      </p:sp>
      <p:sp>
        <p:nvSpPr>
          <p:cNvPr id="1443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B27E4F-28A9-DC45-A7EC-47E3645550BC}" type="slidenum">
              <a:rPr lang="en-ZA" sz="1200"/>
              <a:pPr eaLnBrk="1" hangingPunct="1"/>
              <a:t>9</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a:ln/>
        </p:spPr>
      </p:sp>
      <p:sp>
        <p:nvSpPr>
          <p:cNvPr id="2242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p>
        </p:txBody>
      </p:sp>
      <p:sp>
        <p:nvSpPr>
          <p:cNvPr id="2242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563468-66C6-AE4B-B477-B349A904FA4E}" type="slidenum">
              <a:rPr lang="en-ZA" sz="1200"/>
              <a:pPr eaLnBrk="1" hangingPunct="1"/>
              <a:t>12</a:t>
            </a:fld>
            <a:endParaRPr lang="en-Z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47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EE54CA-D342-0A48-94C6-4491A17232C2}" type="datetimeFigureOut">
              <a:rPr lang="en-US" smtClean="0"/>
              <a:pPr/>
              <a:t>11/17/2016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BD8BCA-A75A-1542-A091-44B657EBFF0A}" type="slidenum">
              <a:rPr lang="en-US" smtClean="0"/>
              <a:pPr/>
              <a:t>‹#›</a:t>
            </a:fld>
            <a:endParaRPr lang="en-US"/>
          </a:p>
        </p:txBody>
      </p:sp>
    </p:spTree>
    <p:extLst>
      <p:ext uri="{BB962C8B-B14F-4D97-AF65-F5344CB8AC3E}">
        <p14:creationId xmlns:p14="http://schemas.microsoft.com/office/powerpoint/2010/main" val="1128368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95194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9386025"/>
      </p:ext>
    </p:extLst>
  </p:cSld>
  <p:clrMap bg1="lt1" tx1="dk1" bg2="lt2" tx2="dk2" accent1="accent1" accent2="accent2" accent3="accent3" accent4="accent4" accent5="accent5" accent6="accent6" hlink="hlink" folHlink="folHlink"/>
  <p:sldLayoutIdLst>
    <p:sldLayoutId id="2147483655" r:id="rId1"/>
    <p:sldLayoutId id="214748365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558" y="-2743"/>
            <a:ext cx="3863277" cy="1143000"/>
          </a:xfrm>
          <a:prstGeom prst="rect">
            <a:avLst/>
          </a:prstGeom>
        </p:spPr>
        <p:txBody>
          <a:bodyPr/>
          <a:lstStyle/>
          <a:p>
            <a:r>
              <a:rPr lang="en-US" sz="4800" b="1" dirty="0"/>
              <a:t>Namibia Marine Phosphates</a:t>
            </a:r>
          </a:p>
        </p:txBody>
      </p:sp>
      <p:sp>
        <p:nvSpPr>
          <p:cNvPr id="3" name="Content Placeholder 2"/>
          <p:cNvSpPr>
            <a:spLocks noGrp="1"/>
          </p:cNvSpPr>
          <p:nvPr>
            <p:ph idx="4294967295"/>
          </p:nvPr>
        </p:nvSpPr>
        <p:spPr>
          <a:xfrm>
            <a:off x="248166" y="2901398"/>
            <a:ext cx="4072921" cy="4525963"/>
          </a:xfrm>
          <a:prstGeom prst="rect">
            <a:avLst/>
          </a:prstGeom>
        </p:spPr>
        <p:txBody>
          <a:bodyPr/>
          <a:lstStyle/>
          <a:p>
            <a:pPr marL="0" indent="0" algn="ctr">
              <a:buNone/>
            </a:pPr>
            <a:r>
              <a:rPr lang="en-US" b="1" dirty="0"/>
              <a:t>The EIA process, findings and reaching a sensible decision</a:t>
            </a:r>
          </a:p>
          <a:p>
            <a:pPr marL="0" indent="0" algn="ctr">
              <a:buNone/>
            </a:pPr>
            <a:endParaRPr lang="en-US" dirty="0"/>
          </a:p>
          <a:p>
            <a:pPr marL="0" indent="0" algn="ctr">
              <a:buNone/>
            </a:pPr>
            <a:r>
              <a:rPr lang="en-US" sz="1800" dirty="0"/>
              <a:t>Chris Brown (NCE)</a:t>
            </a:r>
          </a:p>
          <a:p>
            <a:pPr marL="0" indent="0" algn="ctr">
              <a:buNone/>
            </a:pPr>
            <a:r>
              <a:rPr lang="en-US" sz="1800" dirty="0"/>
              <a:t>John </a:t>
            </a:r>
            <a:r>
              <a:rPr lang="en-US" sz="1800" dirty="0" err="1"/>
              <a:t>Pallett</a:t>
            </a:r>
            <a:r>
              <a:rPr lang="en-US" sz="1800" dirty="0"/>
              <a:t> (NEWS)</a:t>
            </a:r>
          </a:p>
          <a:p>
            <a:pPr marL="0" indent="0" algn="ctr">
              <a:buNone/>
            </a:pPr>
            <a:r>
              <a:rPr lang="en-US" sz="1800" dirty="0"/>
              <a:t>Peter Tarr (SAIEA)</a:t>
            </a:r>
          </a:p>
        </p:txBody>
      </p:sp>
      <p:pic>
        <p:nvPicPr>
          <p:cNvPr id="4" name="Picture 3"/>
          <p:cNvPicPr>
            <a:picLocks noChangeAspect="1"/>
          </p:cNvPicPr>
          <p:nvPr/>
        </p:nvPicPr>
        <p:blipFill>
          <a:blip r:embed="rId2"/>
          <a:stretch>
            <a:fillRect/>
          </a:stretch>
        </p:blipFill>
        <p:spPr>
          <a:xfrm>
            <a:off x="4520197" y="199428"/>
            <a:ext cx="4428548" cy="6439580"/>
          </a:xfrm>
          <a:prstGeom prst="rect">
            <a:avLst/>
          </a:prstGeom>
        </p:spPr>
      </p:pic>
    </p:spTree>
    <p:extLst>
      <p:ext uri="{BB962C8B-B14F-4D97-AF65-F5344CB8AC3E}">
        <p14:creationId xmlns:p14="http://schemas.microsoft.com/office/powerpoint/2010/main" val="383933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5820" y="1678914"/>
            <a:ext cx="7274990" cy="2123658"/>
          </a:xfrm>
          <a:prstGeom prst="rect">
            <a:avLst/>
          </a:prstGeom>
          <a:noFill/>
        </p:spPr>
        <p:txBody>
          <a:bodyPr wrap="square" rtlCol="0">
            <a:spAutoFit/>
          </a:bodyPr>
          <a:lstStyle/>
          <a:p>
            <a:pPr algn="ctr"/>
            <a:r>
              <a:rPr lang="en-US" sz="6600" b="1" dirty="0"/>
              <a:t>Assessing and mitigating impacts</a:t>
            </a:r>
          </a:p>
        </p:txBody>
      </p:sp>
    </p:spTree>
    <p:extLst>
      <p:ext uri="{BB962C8B-B14F-4D97-AF65-F5344CB8AC3E}">
        <p14:creationId xmlns:p14="http://schemas.microsoft.com/office/powerpoint/2010/main" val="30603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92150"/>
            <a:ext cx="8229600" cy="3886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Wingdings" charset="0"/>
              <a:buNone/>
              <a:defRPr/>
            </a:pPr>
            <a:r>
              <a:rPr lang="en-US" b="1" dirty="0">
                <a:latin typeface="Arial" charset="0"/>
                <a:cs typeface="ＭＳ Ｐゴシック" charset="0"/>
              </a:rPr>
              <a:t>The challenge is determining:</a:t>
            </a:r>
          </a:p>
          <a:p>
            <a:pPr>
              <a:lnSpc>
                <a:spcPct val="120000"/>
              </a:lnSpc>
              <a:defRPr/>
            </a:pPr>
            <a:r>
              <a:rPr lang="en-US" dirty="0">
                <a:latin typeface="Arial" charset="0"/>
                <a:cs typeface="ＭＳ Ｐゴシック" charset="0"/>
              </a:rPr>
              <a:t>Spatial extent of impacts (local, national, regional, global)</a:t>
            </a:r>
          </a:p>
          <a:p>
            <a:pPr>
              <a:lnSpc>
                <a:spcPct val="120000"/>
              </a:lnSpc>
              <a:defRPr/>
            </a:pPr>
            <a:r>
              <a:rPr lang="en-US" dirty="0">
                <a:latin typeface="Arial" charset="0"/>
                <a:cs typeface="ＭＳ Ｐゴシック" charset="0"/>
              </a:rPr>
              <a:t>Duration (short, medium, long term)</a:t>
            </a:r>
          </a:p>
          <a:p>
            <a:pPr>
              <a:lnSpc>
                <a:spcPct val="120000"/>
              </a:lnSpc>
              <a:defRPr/>
            </a:pPr>
            <a:r>
              <a:rPr lang="en-US" dirty="0">
                <a:latin typeface="Arial" charset="0"/>
                <a:cs typeface="ＭＳ Ｐゴシック" charset="0"/>
              </a:rPr>
              <a:t>Significance (how serious?)</a:t>
            </a:r>
          </a:p>
          <a:p>
            <a:pPr>
              <a:lnSpc>
                <a:spcPct val="120000"/>
              </a:lnSpc>
              <a:defRPr/>
            </a:pPr>
            <a:r>
              <a:rPr lang="en-US" dirty="0">
                <a:latin typeface="Arial" charset="0"/>
                <a:cs typeface="ＭＳ Ｐゴシック" charset="0"/>
              </a:rPr>
              <a:t>Probability of the impact happening</a:t>
            </a:r>
          </a:p>
          <a:p>
            <a:pPr>
              <a:lnSpc>
                <a:spcPct val="120000"/>
              </a:lnSpc>
              <a:defRPr/>
            </a:pPr>
            <a:r>
              <a:rPr lang="en-US" dirty="0">
                <a:latin typeface="Arial" charset="0"/>
                <a:cs typeface="ＭＳ Ｐゴシック" charset="0"/>
              </a:rPr>
              <a:t>Cumulative impacts</a:t>
            </a:r>
          </a:p>
          <a:p>
            <a:pPr>
              <a:lnSpc>
                <a:spcPct val="120000"/>
              </a:lnSpc>
              <a:defRPr/>
            </a:pPr>
            <a:r>
              <a:rPr lang="en-US" dirty="0">
                <a:latin typeface="Arial" charset="0"/>
                <a:cs typeface="ＭＳ Ｐゴシック" charset="0"/>
              </a:rPr>
              <a:t>Avoidance, mitigation, recoverability.</a:t>
            </a:r>
          </a:p>
        </p:txBody>
      </p:sp>
    </p:spTree>
    <p:extLst>
      <p:ext uri="{BB962C8B-B14F-4D97-AF65-F5344CB8AC3E}">
        <p14:creationId xmlns:p14="http://schemas.microsoft.com/office/powerpoint/2010/main" val="411120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2"/>
          <p:cNvSpPr>
            <a:spLocks noGrp="1" noChangeArrowheads="1"/>
          </p:cNvSpPr>
          <p:nvPr>
            <p:ph type="title" idx="4294967295"/>
          </p:nvPr>
        </p:nvSpPr>
        <p:spPr>
          <a:xfrm>
            <a:off x="0" y="274638"/>
            <a:ext cx="8828118" cy="1143000"/>
          </a:xfrm>
          <a:prstGeom prst="rect">
            <a:avLst/>
          </a:prstGeom>
        </p:spPr>
        <p:txBody>
          <a:bodyPr>
            <a:normAutofit fontScale="90000"/>
          </a:bodyPr>
          <a:lstStyle/>
          <a:p>
            <a:pPr eaLnBrk="1" hangingPunct="1"/>
            <a:r>
              <a:rPr lang="en-ZA" b="1" dirty="0">
                <a:solidFill>
                  <a:srgbClr val="000000"/>
                </a:solidFill>
                <a:latin typeface="Arial" charset="0"/>
                <a:cs typeface="Arial" charset="0"/>
              </a:rPr>
              <a:t>Bottom line: who wins, who loses?</a:t>
            </a:r>
          </a:p>
        </p:txBody>
      </p:sp>
      <p:sp>
        <p:nvSpPr>
          <p:cNvPr id="223236" name="Rectangle 3"/>
          <p:cNvSpPr>
            <a:spLocks noGrp="1" noChangeArrowheads="1"/>
          </p:cNvSpPr>
          <p:nvPr>
            <p:ph type="body" idx="4294967295"/>
          </p:nvPr>
        </p:nvSpPr>
        <p:spPr>
          <a:xfrm>
            <a:off x="554724" y="1249824"/>
            <a:ext cx="8229600" cy="4525963"/>
          </a:xfrm>
          <a:prstGeom prst="rect">
            <a:avLst/>
          </a:prstGeom>
        </p:spPr>
        <p:txBody>
          <a:bodyPr/>
          <a:lstStyle/>
          <a:p>
            <a:pPr marL="0" indent="0" eaLnBrk="1" hangingPunct="1">
              <a:buNone/>
            </a:pPr>
            <a:r>
              <a:rPr lang="en-ZA" dirty="0">
                <a:latin typeface="Arial" charset="0"/>
                <a:cs typeface="Arial" charset="0"/>
              </a:rPr>
              <a:t>The win:win solution is the one where the impacts on the environment are the least, the benefits to society are greatest and the technical costs are lowest…</a:t>
            </a:r>
          </a:p>
          <a:p>
            <a:pPr algn="ctr" eaLnBrk="1" hangingPunct="1">
              <a:buFont typeface="Wingdings" charset="0"/>
              <a:buNone/>
            </a:pPr>
            <a:r>
              <a:rPr lang="en-ZA" i="1" dirty="0">
                <a:solidFill>
                  <a:srgbClr val="FF0000"/>
                </a:solidFill>
                <a:latin typeface="Arial" charset="0"/>
                <a:cs typeface="Arial" charset="0"/>
              </a:rPr>
              <a:t>…Is this possible?</a:t>
            </a:r>
          </a:p>
        </p:txBody>
      </p:sp>
      <p:pic>
        <p:nvPicPr>
          <p:cNvPr id="2" name="Picture 1" descr="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065" y="4044922"/>
            <a:ext cx="3853947" cy="255324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7"/>
          <p:cNvGrpSpPr>
            <a:grpSpLocks/>
          </p:cNvGrpSpPr>
          <p:nvPr/>
        </p:nvGrpSpPr>
        <p:grpSpPr bwMode="auto">
          <a:xfrm>
            <a:off x="-36513" y="1222357"/>
            <a:ext cx="9180513" cy="5873750"/>
            <a:chOff x="-36513" y="404813"/>
            <a:chExt cx="9180513" cy="5873750"/>
          </a:xfrm>
        </p:grpSpPr>
        <p:sp>
          <p:nvSpPr>
            <p:cNvPr id="13315" name="AutoShape 4"/>
            <p:cNvSpPr>
              <a:spLocks noChangeArrowheads="1"/>
            </p:cNvSpPr>
            <p:nvPr/>
          </p:nvSpPr>
          <p:spPr bwMode="auto">
            <a:xfrm flipV="1">
              <a:off x="1044575" y="765175"/>
              <a:ext cx="3814763" cy="496887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16" name="Text Box 5"/>
            <p:cNvSpPr txBox="1">
              <a:spLocks noChangeArrowheads="1"/>
            </p:cNvSpPr>
            <p:nvPr/>
          </p:nvSpPr>
          <p:spPr bwMode="auto">
            <a:xfrm>
              <a:off x="4859338" y="1182688"/>
              <a:ext cx="2017712" cy="400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t>Alternative sites or technology to eliminate Impacts</a:t>
              </a:r>
            </a:p>
            <a:p>
              <a:pPr eaLnBrk="1" hangingPunct="1"/>
              <a:endParaRPr lang="en-GB" sz="1600"/>
            </a:p>
            <a:p>
              <a:pPr eaLnBrk="1" hangingPunct="1"/>
              <a:endParaRPr lang="en-GB" sz="1600"/>
            </a:p>
            <a:p>
              <a:pPr eaLnBrk="1" hangingPunct="1"/>
              <a:r>
                <a:rPr lang="en-US" sz="1600"/>
                <a:t>Actions during design, construction, operation to minimize or eliminate impacts</a:t>
              </a:r>
            </a:p>
            <a:p>
              <a:pPr eaLnBrk="1" hangingPunct="1"/>
              <a:endParaRPr lang="en-GB" sz="1600"/>
            </a:p>
            <a:p>
              <a:pPr eaLnBrk="1" hangingPunct="1"/>
              <a:endParaRPr lang="en-US" sz="1600"/>
            </a:p>
            <a:p>
              <a:pPr eaLnBrk="1" hangingPunct="1"/>
              <a:r>
                <a:rPr lang="en-US" sz="1600"/>
                <a:t>Used as a last resort</a:t>
              </a:r>
            </a:p>
            <a:p>
              <a:pPr eaLnBrk="1" hangingPunct="1"/>
              <a:r>
                <a:rPr lang="en-US" sz="1600"/>
                <a:t>to offset impacts</a:t>
              </a:r>
            </a:p>
          </p:txBody>
        </p:sp>
        <p:sp>
          <p:nvSpPr>
            <p:cNvPr id="13317" name="Line 6"/>
            <p:cNvSpPr>
              <a:spLocks noChangeShapeType="1"/>
            </p:cNvSpPr>
            <p:nvPr/>
          </p:nvSpPr>
          <p:spPr bwMode="auto">
            <a:xfrm>
              <a:off x="4932363" y="836613"/>
              <a:ext cx="42116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8" name="Line 7"/>
            <p:cNvSpPr>
              <a:spLocks noChangeShapeType="1"/>
            </p:cNvSpPr>
            <p:nvPr/>
          </p:nvSpPr>
          <p:spPr bwMode="auto">
            <a:xfrm>
              <a:off x="4930775" y="2276475"/>
              <a:ext cx="42132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9" name="Line 8"/>
            <p:cNvSpPr>
              <a:spLocks noChangeShapeType="1"/>
            </p:cNvSpPr>
            <p:nvPr/>
          </p:nvSpPr>
          <p:spPr bwMode="auto">
            <a:xfrm>
              <a:off x="4930775" y="4149725"/>
              <a:ext cx="42132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0" name="Line 9"/>
            <p:cNvSpPr>
              <a:spLocks noChangeShapeType="1"/>
            </p:cNvSpPr>
            <p:nvPr/>
          </p:nvSpPr>
          <p:spPr bwMode="auto">
            <a:xfrm>
              <a:off x="4932363" y="5805488"/>
              <a:ext cx="42116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2" name="Line 11"/>
            <p:cNvSpPr>
              <a:spLocks noChangeShapeType="1"/>
            </p:cNvSpPr>
            <p:nvPr/>
          </p:nvSpPr>
          <p:spPr bwMode="auto">
            <a:xfrm flipV="1">
              <a:off x="1619250" y="2276475"/>
              <a:ext cx="26654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 name="Line 12"/>
            <p:cNvSpPr>
              <a:spLocks noChangeShapeType="1"/>
            </p:cNvSpPr>
            <p:nvPr/>
          </p:nvSpPr>
          <p:spPr bwMode="auto">
            <a:xfrm flipV="1">
              <a:off x="2339975" y="4149725"/>
              <a:ext cx="12239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4" name="Text Box 13"/>
            <p:cNvSpPr txBox="1">
              <a:spLocks noChangeArrowheads="1"/>
            </p:cNvSpPr>
            <p:nvPr/>
          </p:nvSpPr>
          <p:spPr bwMode="auto">
            <a:xfrm>
              <a:off x="-36513" y="1000125"/>
              <a:ext cx="1987551" cy="421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t>Common,</a:t>
              </a:r>
            </a:p>
            <a:p>
              <a:pPr eaLnBrk="1" hangingPunct="1"/>
              <a:r>
                <a:rPr lang="en-US" sz="1800" dirty="0"/>
                <a:t>preferable</a:t>
              </a:r>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r>
                <a:rPr lang="en-US" sz="1800" dirty="0"/>
                <a:t>Rare, undesirable</a:t>
              </a:r>
            </a:p>
          </p:txBody>
        </p:sp>
        <p:sp>
          <p:nvSpPr>
            <p:cNvPr id="13325" name="Line 14"/>
            <p:cNvSpPr>
              <a:spLocks noChangeShapeType="1"/>
            </p:cNvSpPr>
            <p:nvPr/>
          </p:nvSpPr>
          <p:spPr bwMode="auto">
            <a:xfrm>
              <a:off x="488950" y="1700213"/>
              <a:ext cx="0" cy="3024187"/>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13326" name="Text Box 15"/>
            <p:cNvSpPr txBox="1">
              <a:spLocks noChangeArrowheads="1"/>
            </p:cNvSpPr>
            <p:nvPr/>
          </p:nvSpPr>
          <p:spPr bwMode="auto">
            <a:xfrm>
              <a:off x="4932363" y="404813"/>
              <a:ext cx="388778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GB" sz="1800"/>
                <a:t>Option                             Criteria</a:t>
              </a:r>
              <a:endParaRPr lang="en-US" sz="1800"/>
            </a:p>
          </p:txBody>
        </p:sp>
        <p:sp>
          <p:nvSpPr>
            <p:cNvPr id="13327" name="Text Box 16"/>
            <p:cNvSpPr txBox="1">
              <a:spLocks noChangeArrowheads="1"/>
            </p:cNvSpPr>
            <p:nvPr/>
          </p:nvSpPr>
          <p:spPr bwMode="auto">
            <a:xfrm>
              <a:off x="6948488" y="1052513"/>
              <a:ext cx="2017712" cy="522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GB" sz="1600"/>
                <a:t>Preferred option will result in significant impacts – requires major re-design</a:t>
              </a:r>
              <a:endParaRPr lang="en-US" sz="1600"/>
            </a:p>
            <a:p>
              <a:pPr eaLnBrk="1" hangingPunct="1"/>
              <a:endParaRPr lang="en-GB" sz="1600"/>
            </a:p>
            <a:p>
              <a:pPr eaLnBrk="1" hangingPunct="1"/>
              <a:endParaRPr lang="en-GB" sz="1600"/>
            </a:p>
            <a:p>
              <a:pPr eaLnBrk="1" hangingPunct="1"/>
              <a:r>
                <a:rPr lang="en-GB" sz="1600"/>
                <a:t>Preferred option is acceptable but there is considerable scope for better within-project alternatives</a:t>
              </a:r>
            </a:p>
            <a:p>
              <a:pPr eaLnBrk="1" hangingPunct="1"/>
              <a:endParaRPr lang="en-GB" sz="1600"/>
            </a:p>
            <a:p>
              <a:pPr eaLnBrk="1" hangingPunct="1"/>
              <a:r>
                <a:rPr lang="en-GB" sz="1600"/>
                <a:t>No viable alternatives to the preferred option, but impact avoidance or minimization is impossible.  </a:t>
              </a:r>
              <a:endParaRPr lang="en-US" sz="1600"/>
            </a:p>
            <a:p>
              <a:pPr eaLnBrk="1" hangingPunct="1"/>
              <a:endParaRPr lang="en-US" sz="1600"/>
            </a:p>
            <a:p>
              <a:pPr eaLnBrk="1" hangingPunct="1"/>
              <a:endParaRPr lang="en-US" sz="1600"/>
            </a:p>
          </p:txBody>
        </p:sp>
        <p:sp>
          <p:nvSpPr>
            <p:cNvPr id="13328" name="Line 17"/>
            <p:cNvSpPr>
              <a:spLocks noChangeShapeType="1"/>
            </p:cNvSpPr>
            <p:nvPr/>
          </p:nvSpPr>
          <p:spPr bwMode="auto">
            <a:xfrm>
              <a:off x="6804025" y="404813"/>
              <a:ext cx="0" cy="54006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1" name="Text Box 10"/>
            <p:cNvSpPr txBox="1">
              <a:spLocks noChangeArrowheads="1"/>
            </p:cNvSpPr>
            <p:nvPr/>
          </p:nvSpPr>
          <p:spPr bwMode="auto">
            <a:xfrm>
              <a:off x="2195513" y="1276410"/>
              <a:ext cx="1480255"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a:t>Avoidance</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Minimization </a:t>
              </a:r>
            </a:p>
            <a:p>
              <a:pPr algn="ctr" eaLnBrk="1" hangingPunct="1"/>
              <a:r>
                <a:rPr lang="en-US" sz="1800" dirty="0"/>
                <a:t>or remedy</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p:txBody>
        </p:sp>
      </p:grpSp>
      <p:sp>
        <p:nvSpPr>
          <p:cNvPr id="2" name="TextBox 1"/>
          <p:cNvSpPr txBox="1"/>
          <p:nvPr/>
        </p:nvSpPr>
        <p:spPr>
          <a:xfrm>
            <a:off x="2186745" y="5311391"/>
            <a:ext cx="1550417" cy="646331"/>
          </a:xfrm>
          <a:prstGeom prst="rect">
            <a:avLst/>
          </a:prstGeom>
          <a:solidFill>
            <a:schemeClr val="bg1"/>
          </a:solidFill>
        </p:spPr>
        <p:txBody>
          <a:bodyPr wrap="square" rtlCol="0">
            <a:spAutoFit/>
          </a:bodyPr>
          <a:lstStyle/>
          <a:p>
            <a:pPr algn="ctr"/>
            <a:r>
              <a:rPr lang="en-US" dirty="0"/>
              <a:t>Compensation </a:t>
            </a:r>
          </a:p>
          <a:p>
            <a:pPr algn="ctr"/>
            <a:r>
              <a:rPr lang="en-US" dirty="0"/>
              <a:t>or offsets</a:t>
            </a:r>
          </a:p>
        </p:txBody>
      </p:sp>
      <p:sp>
        <p:nvSpPr>
          <p:cNvPr id="18" name="Rectangle 2"/>
          <p:cNvSpPr txBox="1">
            <a:spLocks noChangeArrowheads="1"/>
          </p:cNvSpPr>
          <p:nvPr/>
        </p:nvSpPr>
        <p:spPr bwMode="auto">
          <a:xfrm>
            <a:off x="175176" y="-875857"/>
            <a:ext cx="86868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000000"/>
                </a:solidFill>
              </a:rPr>
              <a:t>Mitigation hierarchy</a:t>
            </a:r>
            <a:endParaRPr lang="en-US" sz="40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idx="4294967295"/>
          </p:nvPr>
        </p:nvSpPr>
        <p:spPr>
          <a:xfrm>
            <a:off x="199404" y="43797"/>
            <a:ext cx="8915400" cy="1252538"/>
          </a:xfrm>
          <a:prstGeom prst="rect">
            <a:avLst/>
          </a:prstGeom>
        </p:spPr>
        <p:txBody>
          <a:bodyPr/>
          <a:lstStyle/>
          <a:p>
            <a:r>
              <a:rPr lang="en-US" sz="3600" b="1" dirty="0">
                <a:solidFill>
                  <a:srgbClr val="000000"/>
                </a:solidFill>
                <a:latin typeface="Arial" charset="0"/>
                <a:cs typeface="ＭＳ Ｐゴシック" charset="0"/>
              </a:rPr>
              <a:t>Framework for impact management</a:t>
            </a:r>
          </a:p>
        </p:txBody>
      </p:sp>
      <p:pic>
        <p:nvPicPr>
          <p:cNvPr id="227330" name="Content Placeholder 3" descr="Slide1.jpg"/>
          <p:cNvPicPr>
            <a:picLocks noGrp="1" noChangeAspect="1"/>
          </p:cNvPicPr>
          <p:nvPr>
            <p:ph idx="4294967295"/>
          </p:nvPr>
        </p:nvPicPr>
        <p:blipFill>
          <a:blip r:embed="rId2">
            <a:extLst>
              <a:ext uri="{28A0092B-C50C-407E-A947-70E740481C1C}">
                <a14:useLocalDpi xmlns:a14="http://schemas.microsoft.com/office/drawing/2010/main" val="0"/>
              </a:ext>
            </a:extLst>
          </a:blip>
          <a:srcRect l="4289" t="4454" r="5525"/>
          <a:stretch>
            <a:fillRect/>
          </a:stretch>
        </p:blipFill>
        <p:spPr>
          <a:xfrm>
            <a:off x="729900" y="923925"/>
            <a:ext cx="7467600" cy="59340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167" y="1678914"/>
            <a:ext cx="8293932" cy="1107996"/>
          </a:xfrm>
          <a:prstGeom prst="rect">
            <a:avLst/>
          </a:prstGeom>
          <a:noFill/>
        </p:spPr>
        <p:txBody>
          <a:bodyPr wrap="none" rtlCol="0">
            <a:spAutoFit/>
          </a:bodyPr>
          <a:lstStyle/>
          <a:p>
            <a:r>
              <a:rPr lang="en-US" sz="6600" b="1" dirty="0"/>
              <a:t>NMP EIA process so far</a:t>
            </a:r>
          </a:p>
        </p:txBody>
      </p:sp>
    </p:spTree>
    <p:extLst>
      <p:ext uri="{BB962C8B-B14F-4D97-AF65-F5344CB8AC3E}">
        <p14:creationId xmlns:p14="http://schemas.microsoft.com/office/powerpoint/2010/main" val="234162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93543537"/>
              </p:ext>
            </p:extLst>
          </p:nvPr>
        </p:nvGraphicFramePr>
        <p:xfrm>
          <a:off x="148071" y="75029"/>
          <a:ext cx="8889999" cy="7052199"/>
        </p:xfrm>
        <a:graphic>
          <a:graphicData uri="http://schemas.openxmlformats.org/drawingml/2006/table">
            <a:tbl>
              <a:tblPr firstRow="1" bandRow="1">
                <a:tableStyleId>{5C22544A-7EE6-4342-B048-85BDC9FD1C3A}</a:tableStyleId>
              </a:tblPr>
              <a:tblGrid>
                <a:gridCol w="779530">
                  <a:extLst>
                    <a:ext uri="{9D8B030D-6E8A-4147-A177-3AD203B41FA5}">
                      <a16:colId xmlns:a16="http://schemas.microsoft.com/office/drawing/2014/main" val="20000"/>
                    </a:ext>
                  </a:extLst>
                </a:gridCol>
                <a:gridCol w="2773445">
                  <a:extLst>
                    <a:ext uri="{9D8B030D-6E8A-4147-A177-3AD203B41FA5}">
                      <a16:colId xmlns:a16="http://schemas.microsoft.com/office/drawing/2014/main" val="20001"/>
                    </a:ext>
                  </a:extLst>
                </a:gridCol>
                <a:gridCol w="5337024">
                  <a:extLst>
                    <a:ext uri="{9D8B030D-6E8A-4147-A177-3AD203B41FA5}">
                      <a16:colId xmlns:a16="http://schemas.microsoft.com/office/drawing/2014/main" val="20002"/>
                    </a:ext>
                  </a:extLst>
                </a:gridCol>
              </a:tblGrid>
              <a:tr h="370840">
                <a:tc>
                  <a:txBody>
                    <a:bodyPr/>
                    <a:lstStyle/>
                    <a:p>
                      <a:r>
                        <a:rPr lang="en-US" sz="1400" dirty="0">
                          <a:latin typeface="Times New Roman"/>
                          <a:cs typeface="Times New Roman"/>
                        </a:rPr>
                        <a:t>Date</a:t>
                      </a:r>
                    </a:p>
                  </a:txBody>
                  <a:tcPr/>
                </a:tc>
                <a:tc>
                  <a:txBody>
                    <a:bodyPr/>
                    <a:lstStyle/>
                    <a:p>
                      <a:r>
                        <a:rPr lang="en-US" sz="1400" dirty="0">
                          <a:latin typeface="Times New Roman"/>
                          <a:cs typeface="Times New Roman"/>
                        </a:rPr>
                        <a:t>Action</a:t>
                      </a:r>
                    </a:p>
                  </a:txBody>
                  <a:tcPr/>
                </a:tc>
                <a:tc>
                  <a:txBody>
                    <a:bodyPr/>
                    <a:lstStyle/>
                    <a:p>
                      <a:r>
                        <a:rPr lang="en-US" sz="1400" dirty="0">
                          <a:latin typeface="Times New Roman"/>
                          <a:cs typeface="Times New Roman"/>
                        </a:rPr>
                        <a:t>Comments</a:t>
                      </a:r>
                    </a:p>
                  </a:txBody>
                  <a:tcPr/>
                </a:tc>
                <a:extLst>
                  <a:ext uri="{0D108BD9-81ED-4DB2-BD59-A6C34878D82A}">
                    <a16:rowId xmlns:a16="http://schemas.microsoft.com/office/drawing/2014/main" val="10000"/>
                  </a:ext>
                </a:extLst>
              </a:tr>
              <a:tr h="300321">
                <a:tc>
                  <a:txBody>
                    <a:bodyPr/>
                    <a:lstStyle/>
                    <a:p>
                      <a:r>
                        <a:rPr lang="en-US" sz="1400" dirty="0">
                          <a:latin typeface="Times New Roman"/>
                          <a:cs typeface="Times New Roman"/>
                        </a:rPr>
                        <a:t>Nov ‘10</a:t>
                      </a:r>
                    </a:p>
                  </a:txBody>
                  <a:tcPr/>
                </a:tc>
                <a:tc>
                  <a:txBody>
                    <a:bodyPr/>
                    <a:lstStyle/>
                    <a:p>
                      <a:r>
                        <a:rPr lang="en-US" sz="1400" dirty="0">
                          <a:latin typeface="Times New Roman"/>
                          <a:cs typeface="Times New Roman"/>
                        </a:rPr>
                        <a:t>Prefeasibility study</a:t>
                      </a:r>
                    </a:p>
                  </a:txBody>
                  <a:tcPr/>
                </a:tc>
                <a:tc>
                  <a:txBody>
                    <a:bodyPr/>
                    <a:lstStyle/>
                    <a:p>
                      <a:r>
                        <a:rPr lang="en-US" sz="1400" dirty="0">
                          <a:latin typeface="Times New Roman"/>
                          <a:cs typeface="Times New Roman"/>
                        </a:rPr>
                        <a:t>Done before EIA scoping</a:t>
                      </a:r>
                    </a:p>
                  </a:txBody>
                  <a:tcPr/>
                </a:tc>
                <a:extLst>
                  <a:ext uri="{0D108BD9-81ED-4DB2-BD59-A6C34878D82A}">
                    <a16:rowId xmlns:a16="http://schemas.microsoft.com/office/drawing/2014/main" val="10001"/>
                  </a:ext>
                </a:extLst>
              </a:tr>
              <a:tr h="317951">
                <a:tc>
                  <a:txBody>
                    <a:bodyPr/>
                    <a:lstStyle/>
                    <a:p>
                      <a:r>
                        <a:rPr lang="en-US" sz="1400" dirty="0">
                          <a:latin typeface="Times New Roman"/>
                          <a:cs typeface="Times New Roman"/>
                        </a:rPr>
                        <a:t>Dec ‘10</a:t>
                      </a:r>
                    </a:p>
                  </a:txBody>
                  <a:tcPr/>
                </a:tc>
                <a:tc>
                  <a:txBody>
                    <a:bodyPr/>
                    <a:lstStyle/>
                    <a:p>
                      <a:r>
                        <a:rPr lang="en-US" sz="1400" dirty="0">
                          <a:latin typeface="Times New Roman"/>
                          <a:cs typeface="Times New Roman"/>
                        </a:rPr>
                        <a:t>Register</a:t>
                      </a:r>
                      <a:r>
                        <a:rPr lang="en-US" sz="1400" baseline="0" dirty="0">
                          <a:latin typeface="Times New Roman"/>
                          <a:cs typeface="Times New Roman"/>
                        </a:rPr>
                        <a:t> EIA with MET</a:t>
                      </a:r>
                      <a:endParaRPr lang="en-US" sz="1400" dirty="0">
                        <a:latin typeface="Times New Roman"/>
                        <a:cs typeface="Times New Roman"/>
                      </a:endParaRPr>
                    </a:p>
                  </a:txBody>
                  <a:tcPr/>
                </a:tc>
                <a:tc>
                  <a:txBody>
                    <a:bodyPr/>
                    <a:lstStyle/>
                    <a:p>
                      <a:endParaRPr lang="en-US" sz="1400" dirty="0">
                        <a:latin typeface="Times New Roman"/>
                        <a:cs typeface="Times New Roman"/>
                      </a:endParaRPr>
                    </a:p>
                  </a:txBody>
                  <a:tcPr/>
                </a:tc>
                <a:extLst>
                  <a:ext uri="{0D108BD9-81ED-4DB2-BD59-A6C34878D82A}">
                    <a16:rowId xmlns:a16="http://schemas.microsoft.com/office/drawing/2014/main" val="10002"/>
                  </a:ext>
                </a:extLst>
              </a:tr>
              <a:tr h="294637">
                <a:tc>
                  <a:txBody>
                    <a:bodyPr/>
                    <a:lstStyle/>
                    <a:p>
                      <a:r>
                        <a:rPr lang="en-US" sz="1400" dirty="0">
                          <a:latin typeface="Times New Roman"/>
                          <a:cs typeface="Times New Roman"/>
                        </a:rPr>
                        <a:t>July ‘11</a:t>
                      </a:r>
                    </a:p>
                  </a:txBody>
                  <a:tcPr/>
                </a:tc>
                <a:tc>
                  <a:txBody>
                    <a:bodyPr/>
                    <a:lstStyle/>
                    <a:p>
                      <a:r>
                        <a:rPr lang="en-US" sz="1400" dirty="0">
                          <a:latin typeface="Times New Roman"/>
                          <a:cs typeface="Times New Roman"/>
                        </a:rPr>
                        <a:t>ML170 granted by MME</a:t>
                      </a:r>
                    </a:p>
                  </a:txBody>
                  <a:tcPr/>
                </a:tc>
                <a:tc>
                  <a:txBody>
                    <a:bodyPr/>
                    <a:lstStyle/>
                    <a:p>
                      <a:r>
                        <a:rPr lang="en-US" sz="1400" dirty="0">
                          <a:latin typeface="Times New Roman"/>
                          <a:cs typeface="Times New Roman"/>
                        </a:rPr>
                        <a:t>ML granted before any public consultation, conditional on EIA</a:t>
                      </a:r>
                    </a:p>
                  </a:txBody>
                  <a:tcPr/>
                </a:tc>
                <a:extLst>
                  <a:ext uri="{0D108BD9-81ED-4DB2-BD59-A6C34878D82A}">
                    <a16:rowId xmlns:a16="http://schemas.microsoft.com/office/drawing/2014/main" val="10003"/>
                  </a:ext>
                </a:extLst>
              </a:tr>
              <a:tr h="298823">
                <a:tc>
                  <a:txBody>
                    <a:bodyPr/>
                    <a:lstStyle/>
                    <a:p>
                      <a:r>
                        <a:rPr lang="en-US" sz="1400" dirty="0">
                          <a:latin typeface="Times New Roman"/>
                          <a:cs typeface="Times New Roman"/>
                        </a:rPr>
                        <a:t>Sept ‘11</a:t>
                      </a:r>
                    </a:p>
                  </a:txBody>
                  <a:tcPr/>
                </a:tc>
                <a:tc>
                  <a:txBody>
                    <a:bodyPr/>
                    <a:lstStyle/>
                    <a:p>
                      <a:r>
                        <a:rPr lang="en-US" sz="1400" dirty="0">
                          <a:latin typeface="Times New Roman"/>
                          <a:cs typeface="Times New Roman"/>
                        </a:rPr>
                        <a:t>Public consultation (scoping)</a:t>
                      </a:r>
                    </a:p>
                  </a:txBody>
                  <a:tcPr/>
                </a:tc>
                <a:tc>
                  <a:txBody>
                    <a:bodyPr/>
                    <a:lstStyle/>
                    <a:p>
                      <a:r>
                        <a:rPr lang="en-US" sz="1400" dirty="0">
                          <a:latin typeface="Times New Roman"/>
                          <a:cs typeface="Times New Roman"/>
                        </a:rPr>
                        <a:t>Some meetings held</a:t>
                      </a:r>
                      <a:r>
                        <a:rPr lang="en-US" sz="1400" baseline="0" dirty="0">
                          <a:latin typeface="Times New Roman"/>
                          <a:cs typeface="Times New Roman"/>
                        </a:rPr>
                        <a:t> – WHK, </a:t>
                      </a:r>
                      <a:r>
                        <a:rPr lang="en-US" sz="1400" baseline="0" dirty="0" err="1">
                          <a:latin typeface="Times New Roman"/>
                          <a:cs typeface="Times New Roman"/>
                        </a:rPr>
                        <a:t>Swakop</a:t>
                      </a:r>
                      <a:r>
                        <a:rPr lang="en-US" sz="1400" baseline="0" dirty="0">
                          <a:latin typeface="Times New Roman"/>
                          <a:cs typeface="Times New Roman"/>
                        </a:rPr>
                        <a:t>, WB + focus groups</a:t>
                      </a:r>
                      <a:endParaRPr lang="en-US" sz="1400" dirty="0">
                        <a:latin typeface="Times New Roman"/>
                        <a:cs typeface="Times New Roman"/>
                      </a:endParaRPr>
                    </a:p>
                  </a:txBody>
                  <a:tcPr/>
                </a:tc>
                <a:extLst>
                  <a:ext uri="{0D108BD9-81ED-4DB2-BD59-A6C34878D82A}">
                    <a16:rowId xmlns:a16="http://schemas.microsoft.com/office/drawing/2014/main" val="10004"/>
                  </a:ext>
                </a:extLst>
              </a:tr>
              <a:tr h="370840">
                <a:tc>
                  <a:txBody>
                    <a:bodyPr/>
                    <a:lstStyle/>
                    <a:p>
                      <a:r>
                        <a:rPr lang="en-US" sz="1400" dirty="0">
                          <a:latin typeface="Times New Roman"/>
                          <a:cs typeface="Times New Roman"/>
                        </a:rPr>
                        <a:t>Oct ‘11</a:t>
                      </a:r>
                    </a:p>
                  </a:txBody>
                  <a:tcPr/>
                </a:tc>
                <a:tc>
                  <a:txBody>
                    <a:bodyPr/>
                    <a:lstStyle/>
                    <a:p>
                      <a:r>
                        <a:rPr lang="en-US" sz="1400" dirty="0">
                          <a:latin typeface="Times New Roman"/>
                          <a:cs typeface="Times New Roman"/>
                        </a:rPr>
                        <a:t>Bulk sampling completed</a:t>
                      </a:r>
                    </a:p>
                  </a:txBody>
                  <a:tcPr/>
                </a:tc>
                <a:tc>
                  <a:txBody>
                    <a:bodyPr/>
                    <a:lstStyle/>
                    <a:p>
                      <a:r>
                        <a:rPr lang="en-US" sz="1400" dirty="0">
                          <a:latin typeface="Times New Roman"/>
                          <a:cs typeface="Times New Roman"/>
                        </a:rPr>
                        <a:t>Unfortunately no monitoring done</a:t>
                      </a:r>
                      <a:r>
                        <a:rPr lang="en-US" sz="1400" baseline="0" dirty="0">
                          <a:latin typeface="Times New Roman"/>
                          <a:cs typeface="Times New Roman"/>
                        </a:rPr>
                        <a:t> – missed opportunity</a:t>
                      </a:r>
                      <a:endParaRPr lang="en-US" sz="1400" dirty="0">
                        <a:latin typeface="Times New Roman"/>
                        <a:cs typeface="Times New Roman"/>
                      </a:endParaRPr>
                    </a:p>
                  </a:txBody>
                  <a:tcPr/>
                </a:tc>
                <a:extLst>
                  <a:ext uri="{0D108BD9-81ED-4DB2-BD59-A6C34878D82A}">
                    <a16:rowId xmlns:a16="http://schemas.microsoft.com/office/drawing/2014/main" val="10005"/>
                  </a:ext>
                </a:extLst>
              </a:tr>
              <a:tr h="370840">
                <a:tc>
                  <a:txBody>
                    <a:bodyPr/>
                    <a:lstStyle/>
                    <a:p>
                      <a:r>
                        <a:rPr lang="en-US" sz="1400" dirty="0">
                          <a:latin typeface="Times New Roman"/>
                          <a:cs typeface="Times New Roman"/>
                        </a:rPr>
                        <a:t>Nov</a:t>
                      </a:r>
                      <a:r>
                        <a:rPr lang="en-US" sz="1400" baseline="0" dirty="0">
                          <a:latin typeface="Times New Roman"/>
                          <a:cs typeface="Times New Roman"/>
                        </a:rPr>
                        <a:t> ‘11</a:t>
                      </a:r>
                      <a:endParaRPr lang="en-US" sz="1400" dirty="0">
                        <a:latin typeface="Times New Roman"/>
                        <a:cs typeface="Times New Roman"/>
                      </a:endParaRPr>
                    </a:p>
                  </a:txBody>
                  <a:tcPr/>
                </a:tc>
                <a:tc>
                  <a:txBody>
                    <a:bodyPr/>
                    <a:lstStyle/>
                    <a:p>
                      <a:r>
                        <a:rPr lang="en-US" sz="1400" dirty="0">
                          <a:latin typeface="Times New Roman"/>
                          <a:cs typeface="Times New Roman"/>
                        </a:rPr>
                        <a:t>Draft scoping report (marine) submitted to MET (open for comments)</a:t>
                      </a:r>
                    </a:p>
                  </a:txBody>
                  <a:tcPr/>
                </a:tc>
                <a:tc>
                  <a:txBody>
                    <a:bodyPr/>
                    <a:lstStyle/>
                    <a:p>
                      <a:pPr algn="just">
                        <a:spcAft>
                          <a:spcPts val="0"/>
                        </a:spcAft>
                        <a:tabLst>
                          <a:tab pos="5942330" algn="l"/>
                        </a:tabLst>
                      </a:pPr>
                      <a:r>
                        <a:rPr lang="en-GB" sz="1400" dirty="0">
                          <a:effectLst/>
                          <a:latin typeface="Times New Roman"/>
                          <a:ea typeface="Times New Roman"/>
                          <a:cs typeface="Times New Roman"/>
                        </a:rPr>
                        <a:t>Public had 11 working days to review.</a:t>
                      </a:r>
                      <a:r>
                        <a:rPr lang="en-GB" sz="1400" baseline="0" dirty="0">
                          <a:effectLst/>
                          <a:latin typeface="Times New Roman"/>
                          <a:ea typeface="Times New Roman"/>
                          <a:cs typeface="Times New Roman"/>
                        </a:rPr>
                        <a:t> I</a:t>
                      </a:r>
                      <a:r>
                        <a:rPr lang="en-GB" sz="1400" dirty="0">
                          <a:effectLst/>
                          <a:latin typeface="Times New Roman"/>
                          <a:ea typeface="Times New Roman"/>
                          <a:cs typeface="Times New Roman"/>
                        </a:rPr>
                        <a:t>n line with Namibian legislation but</a:t>
                      </a:r>
                      <a:r>
                        <a:rPr lang="en-GB" sz="1400" baseline="0" dirty="0">
                          <a:effectLst/>
                          <a:latin typeface="Times New Roman"/>
                          <a:ea typeface="Times New Roman"/>
                          <a:cs typeface="Times New Roman"/>
                        </a:rPr>
                        <a:t> inadequate </a:t>
                      </a:r>
                      <a:r>
                        <a:rPr lang="en-GB" sz="1400" dirty="0">
                          <a:effectLst/>
                          <a:latin typeface="Times New Roman"/>
                          <a:ea typeface="Times New Roman"/>
                          <a:cs typeface="Times New Roman"/>
                        </a:rPr>
                        <a:t>given the fact that the project is a first of its kind in the world.</a:t>
                      </a: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6"/>
                  </a:ext>
                </a:extLst>
              </a:tr>
              <a:tr h="370840">
                <a:tc>
                  <a:txBody>
                    <a:bodyPr/>
                    <a:lstStyle/>
                    <a:p>
                      <a:r>
                        <a:rPr lang="en-US" sz="1400" dirty="0">
                          <a:latin typeface="Times New Roman"/>
                          <a:cs typeface="Times New Roman"/>
                        </a:rPr>
                        <a:t>Nov ‘11</a:t>
                      </a:r>
                    </a:p>
                  </a:txBody>
                  <a:tcPr/>
                </a:tc>
                <a:tc>
                  <a:txBody>
                    <a:bodyPr/>
                    <a:lstStyle/>
                    <a:p>
                      <a:r>
                        <a:rPr lang="en-US" sz="1400" dirty="0">
                          <a:latin typeface="Times New Roman"/>
                          <a:cs typeface="Times New Roman"/>
                        </a:rPr>
                        <a:t>Register EIA for terrestrial component</a:t>
                      </a:r>
                    </a:p>
                  </a:txBody>
                  <a:tcPr/>
                </a:tc>
                <a:tc>
                  <a:txBody>
                    <a:bodyPr/>
                    <a:lstStyle/>
                    <a:p>
                      <a:r>
                        <a:rPr lang="en-US" sz="1400" dirty="0">
                          <a:latin typeface="Times New Roman"/>
                          <a:cs typeface="Times New Roman"/>
                        </a:rPr>
                        <a:t>EIAs split</a:t>
                      </a:r>
                      <a:r>
                        <a:rPr lang="en-US" sz="1400" baseline="0" dirty="0">
                          <a:latin typeface="Times New Roman"/>
                          <a:cs typeface="Times New Roman"/>
                        </a:rPr>
                        <a:t> and not </a:t>
                      </a:r>
                      <a:r>
                        <a:rPr lang="en-US" sz="1400" baseline="0" dirty="0" err="1">
                          <a:latin typeface="Times New Roman"/>
                          <a:cs typeface="Times New Roman"/>
                        </a:rPr>
                        <a:t>synchronised</a:t>
                      </a:r>
                      <a:endParaRPr lang="en-US" sz="1400" dirty="0">
                        <a:latin typeface="Times New Roman"/>
                        <a:cs typeface="Times New Roman"/>
                      </a:endParaRPr>
                    </a:p>
                  </a:txBody>
                  <a:tcPr/>
                </a:tc>
                <a:extLst>
                  <a:ext uri="{0D108BD9-81ED-4DB2-BD59-A6C34878D82A}">
                    <a16:rowId xmlns:a16="http://schemas.microsoft.com/office/drawing/2014/main" val="10007"/>
                  </a:ext>
                </a:extLst>
              </a:tr>
              <a:tr h="370840">
                <a:tc>
                  <a:txBody>
                    <a:bodyPr/>
                    <a:lstStyle/>
                    <a:p>
                      <a:r>
                        <a:rPr lang="en-US" sz="1400" dirty="0">
                          <a:latin typeface="Times New Roman"/>
                          <a:cs typeface="Times New Roman"/>
                        </a:rPr>
                        <a:t>Jan ‘12</a:t>
                      </a:r>
                    </a:p>
                  </a:txBody>
                  <a:tcPr/>
                </a:tc>
                <a:tc>
                  <a:txBody>
                    <a:bodyPr/>
                    <a:lstStyle/>
                    <a:p>
                      <a:r>
                        <a:rPr lang="en-US" sz="1400" dirty="0">
                          <a:latin typeface="Times New Roman"/>
                          <a:cs typeface="Times New Roman"/>
                        </a:rPr>
                        <a:t>EIA and EMP completed</a:t>
                      </a:r>
                      <a:r>
                        <a:rPr lang="en-US" sz="1400" baseline="0" dirty="0">
                          <a:latin typeface="Times New Roman"/>
                          <a:cs typeface="Times New Roman"/>
                        </a:rPr>
                        <a:t> (open for comments)</a:t>
                      </a:r>
                      <a:endParaRPr lang="en-US" sz="1400" dirty="0">
                        <a:latin typeface="Times New Roman"/>
                        <a:cs typeface="Times New Roman"/>
                      </a:endParaRPr>
                    </a:p>
                  </a:txBody>
                  <a:tcPr/>
                </a:tc>
                <a:tc>
                  <a:txBody>
                    <a:bodyPr/>
                    <a:lstStyle/>
                    <a:p>
                      <a:pPr algn="just">
                        <a:spcAft>
                          <a:spcPts val="0"/>
                        </a:spcAft>
                        <a:tabLst>
                          <a:tab pos="5942330" algn="l"/>
                        </a:tabLst>
                      </a:pPr>
                      <a:r>
                        <a:rPr lang="en-GB" sz="1400" dirty="0">
                          <a:effectLst/>
                          <a:latin typeface="Times New Roman"/>
                          <a:ea typeface="Times New Roman"/>
                          <a:cs typeface="Times New Roman"/>
                        </a:rPr>
                        <a:t>4-5 weeks after scoping. Specialists maybe</a:t>
                      </a:r>
                      <a:r>
                        <a:rPr lang="en-GB" sz="1400" baseline="0" dirty="0">
                          <a:effectLst/>
                          <a:latin typeface="Times New Roman"/>
                          <a:ea typeface="Times New Roman"/>
                          <a:cs typeface="Times New Roman"/>
                        </a:rPr>
                        <a:t> unable to</a:t>
                      </a:r>
                      <a:r>
                        <a:rPr lang="en-GB" sz="1400" dirty="0">
                          <a:effectLst/>
                          <a:latin typeface="Times New Roman"/>
                          <a:ea typeface="Times New Roman"/>
                          <a:cs typeface="Times New Roman"/>
                        </a:rPr>
                        <a:t> address</a:t>
                      </a:r>
                      <a:r>
                        <a:rPr lang="en-GB" sz="1400" baseline="0" dirty="0">
                          <a:effectLst/>
                          <a:latin typeface="Times New Roman"/>
                          <a:ea typeface="Times New Roman"/>
                          <a:cs typeface="Times New Roman"/>
                        </a:rPr>
                        <a:t> </a:t>
                      </a:r>
                      <a:r>
                        <a:rPr lang="en-GB" sz="1400" dirty="0">
                          <a:effectLst/>
                          <a:latin typeface="Times New Roman"/>
                          <a:ea typeface="Times New Roman"/>
                          <a:cs typeface="Times New Roman"/>
                        </a:rPr>
                        <a:t>issues raised by I&amp;APs.  Public given 15 working days to comment</a:t>
                      </a:r>
                      <a:r>
                        <a:rPr lang="en-GB" sz="1400" baseline="0" dirty="0">
                          <a:effectLst/>
                          <a:latin typeface="Times New Roman"/>
                          <a:ea typeface="Times New Roman"/>
                          <a:cs typeface="Times New Roman"/>
                        </a:rPr>
                        <a:t> (</a:t>
                      </a:r>
                      <a:r>
                        <a:rPr lang="en-GB" sz="1400" dirty="0">
                          <a:effectLst/>
                          <a:latin typeface="Times New Roman"/>
                          <a:ea typeface="Times New Roman"/>
                          <a:cs typeface="Times New Roman"/>
                        </a:rPr>
                        <a:t>legally compliant, but short).</a:t>
                      </a: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8"/>
                  </a:ext>
                </a:extLst>
              </a:tr>
              <a:tr h="521408">
                <a:tc>
                  <a:txBody>
                    <a:bodyPr/>
                    <a:lstStyle/>
                    <a:p>
                      <a:r>
                        <a:rPr lang="en-US" sz="1400" dirty="0">
                          <a:latin typeface="Times New Roman"/>
                          <a:cs typeface="Times New Roman"/>
                        </a:rPr>
                        <a:t>Jan ‘12</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tab pos="5942330" algn="l"/>
                        </a:tabLst>
                        <a:defRPr/>
                      </a:pPr>
                      <a:r>
                        <a:rPr lang="en-GB" sz="1400" dirty="0">
                          <a:effectLst/>
                          <a:latin typeface="Times New Roman"/>
                          <a:ea typeface="Times New Roman"/>
                          <a:cs typeface="Times New Roman"/>
                        </a:rPr>
                        <a:t>Commencement of EMA, (7/2007),</a:t>
                      </a:r>
                      <a:r>
                        <a:rPr lang="en-GB" sz="1400" baseline="0" dirty="0">
                          <a:effectLst/>
                          <a:latin typeface="Times New Roman"/>
                          <a:ea typeface="Times New Roman"/>
                          <a:cs typeface="Times New Roman"/>
                        </a:rPr>
                        <a:t> </a:t>
                      </a:r>
                      <a:r>
                        <a:rPr lang="en-GB" sz="1400" dirty="0">
                          <a:effectLst/>
                          <a:latin typeface="Times New Roman"/>
                          <a:ea typeface="Times New Roman"/>
                          <a:cs typeface="Times New Roman"/>
                        </a:rPr>
                        <a:t>publication of EIA regulations.</a:t>
                      </a:r>
                      <a:endParaRPr lang="en-US" sz="1400" dirty="0">
                        <a:effectLst/>
                        <a:latin typeface="Times New Roman"/>
                        <a:ea typeface="Times New Roman"/>
                        <a:cs typeface="Times New Roman"/>
                      </a:endParaRPr>
                    </a:p>
                  </a:txBody>
                  <a:tcPr marL="68580" marR="68580" marT="0" marB="0"/>
                </a:tc>
                <a:tc>
                  <a:txBody>
                    <a:bodyPr/>
                    <a:lstStyle/>
                    <a:p>
                      <a:pPr algn="just">
                        <a:spcAft>
                          <a:spcPts val="0"/>
                        </a:spcAft>
                        <a:tabLst>
                          <a:tab pos="5942330" algn="l"/>
                        </a:tabLst>
                      </a:pPr>
                      <a:r>
                        <a:rPr lang="en-GB" sz="1400" dirty="0">
                          <a:effectLst/>
                          <a:latin typeface="Times New Roman"/>
                          <a:ea typeface="Times New Roman"/>
                          <a:cs typeface="Times New Roman"/>
                        </a:rPr>
                        <a:t>EIA process</a:t>
                      </a:r>
                      <a:r>
                        <a:rPr lang="en-GB" sz="1400" baseline="0" dirty="0">
                          <a:effectLst/>
                          <a:latin typeface="Times New Roman"/>
                          <a:ea typeface="Times New Roman"/>
                          <a:cs typeface="Times New Roman"/>
                        </a:rPr>
                        <a:t> </a:t>
                      </a:r>
                      <a:r>
                        <a:rPr lang="en-GB" sz="1400" dirty="0">
                          <a:effectLst/>
                          <a:latin typeface="Times New Roman"/>
                          <a:ea typeface="Times New Roman"/>
                          <a:cs typeface="Times New Roman"/>
                        </a:rPr>
                        <a:t>almost complete by the time the EMA and EIA regulations were gazetted.</a:t>
                      </a: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9"/>
                  </a:ext>
                </a:extLst>
              </a:tr>
              <a:tr h="370840">
                <a:tc>
                  <a:txBody>
                    <a:bodyPr/>
                    <a:lstStyle/>
                    <a:p>
                      <a:r>
                        <a:rPr lang="en-US" sz="1400" dirty="0">
                          <a:latin typeface="Times New Roman"/>
                          <a:cs typeface="Times New Roman"/>
                        </a:rPr>
                        <a:t>Mar ‘12</a:t>
                      </a:r>
                    </a:p>
                  </a:txBody>
                  <a:tcPr/>
                </a:tc>
                <a:tc>
                  <a:txBody>
                    <a:bodyPr/>
                    <a:lstStyle/>
                    <a:p>
                      <a:r>
                        <a:rPr lang="en-GB" sz="1400" kern="1200" dirty="0">
                          <a:solidFill>
                            <a:schemeClr val="dk1"/>
                          </a:solidFill>
                          <a:effectLst/>
                          <a:latin typeface="Times New Roman"/>
                          <a:ea typeface="+mn-ea"/>
                          <a:cs typeface="Times New Roman"/>
                        </a:rPr>
                        <a:t>Final EIA + EMP report to MET</a:t>
                      </a:r>
                      <a:r>
                        <a:rPr lang="en-US" sz="1400" dirty="0">
                          <a:effectLst/>
                          <a:latin typeface="Times New Roman"/>
                          <a:cs typeface="Times New Roman"/>
                        </a:rPr>
                        <a:t> </a:t>
                      </a:r>
                      <a:endParaRPr lang="en-US" sz="1400" dirty="0">
                        <a:latin typeface="Times New Roman"/>
                        <a:cs typeface="Times New Roman"/>
                      </a:endParaRPr>
                    </a:p>
                  </a:txBody>
                  <a:tcPr/>
                </a:tc>
                <a:tc>
                  <a:txBody>
                    <a:bodyPr/>
                    <a:lstStyle/>
                    <a:p>
                      <a:r>
                        <a:rPr lang="en-US" sz="1400" dirty="0">
                          <a:latin typeface="Times New Roman"/>
                          <a:cs typeface="Times New Roman"/>
                        </a:rPr>
                        <a:t>Internally reviewed by the CSIR</a:t>
                      </a:r>
                    </a:p>
                  </a:txBody>
                  <a:tcPr/>
                </a:tc>
                <a:extLst>
                  <a:ext uri="{0D108BD9-81ED-4DB2-BD59-A6C34878D82A}">
                    <a16:rowId xmlns:a16="http://schemas.microsoft.com/office/drawing/2014/main" val="10010"/>
                  </a:ext>
                </a:extLst>
              </a:tr>
              <a:tr h="370840">
                <a:tc>
                  <a:txBody>
                    <a:bodyPr/>
                    <a:lstStyle/>
                    <a:p>
                      <a:r>
                        <a:rPr lang="en-US" sz="1400" dirty="0">
                          <a:latin typeface="Times New Roman"/>
                          <a:cs typeface="Times New Roman"/>
                        </a:rPr>
                        <a:t>Mar ‘12</a:t>
                      </a:r>
                    </a:p>
                  </a:txBody>
                  <a:tcPr/>
                </a:tc>
                <a:tc>
                  <a:txBody>
                    <a:bodyPr/>
                    <a:lstStyle/>
                    <a:p>
                      <a:r>
                        <a:rPr lang="en-US" sz="1400" dirty="0">
                          <a:latin typeface="Times New Roman"/>
                          <a:cs typeface="Times New Roman"/>
                        </a:rPr>
                        <a:t>Completion of feasibility study</a:t>
                      </a:r>
                    </a:p>
                  </a:txBody>
                  <a:tcPr/>
                </a:tc>
                <a:tc>
                  <a:txBody>
                    <a:bodyPr/>
                    <a:lstStyle/>
                    <a:p>
                      <a:r>
                        <a:rPr lang="en-US" sz="1400" dirty="0">
                          <a:latin typeface="Times New Roman"/>
                          <a:cs typeface="Times New Roman"/>
                        </a:rPr>
                        <a:t>Feasibility and EIA correctly </a:t>
                      </a:r>
                      <a:r>
                        <a:rPr lang="en-US" sz="1400" dirty="0" err="1">
                          <a:latin typeface="Times New Roman"/>
                          <a:cs typeface="Times New Roman"/>
                        </a:rPr>
                        <a:t>synchronised</a:t>
                      </a:r>
                      <a:endParaRPr lang="en-US" sz="1400" dirty="0">
                        <a:latin typeface="Times New Roman"/>
                        <a:cs typeface="Times New Roman"/>
                      </a:endParaRPr>
                    </a:p>
                  </a:txBody>
                  <a:tcPr/>
                </a:tc>
                <a:extLst>
                  <a:ext uri="{0D108BD9-81ED-4DB2-BD59-A6C34878D82A}">
                    <a16:rowId xmlns:a16="http://schemas.microsoft.com/office/drawing/2014/main" val="10011"/>
                  </a:ext>
                </a:extLst>
              </a:tr>
              <a:tr h="370840">
                <a:tc>
                  <a:txBody>
                    <a:bodyPr/>
                    <a:lstStyle/>
                    <a:p>
                      <a:r>
                        <a:rPr lang="en-US" sz="1400" dirty="0">
                          <a:latin typeface="Times New Roman"/>
                          <a:cs typeface="Times New Roman"/>
                        </a:rPr>
                        <a:t>Feb ‘13</a:t>
                      </a:r>
                    </a:p>
                  </a:txBody>
                  <a:tcPr/>
                </a:tc>
                <a:tc>
                  <a:txBody>
                    <a:bodyPr/>
                    <a:lstStyle/>
                    <a:p>
                      <a:r>
                        <a:rPr lang="en-US" sz="1400" dirty="0">
                          <a:latin typeface="Times New Roman"/>
                          <a:cs typeface="Times New Roman"/>
                        </a:rPr>
                        <a:t>External review of EIA</a:t>
                      </a:r>
                    </a:p>
                  </a:txBody>
                  <a:tcPr/>
                </a:tc>
                <a:tc>
                  <a:txBody>
                    <a:bodyPr/>
                    <a:lstStyle/>
                    <a:p>
                      <a:r>
                        <a:rPr lang="en-US" sz="1400" dirty="0">
                          <a:latin typeface="Times New Roman"/>
                          <a:cs typeface="Times New Roman"/>
                        </a:rPr>
                        <a:t>Commissioned by MET, done by SAIEA. Some aspects of the EIA inadequate, others good.</a:t>
                      </a:r>
                      <a:r>
                        <a:rPr lang="en-US" sz="1400" baseline="0" dirty="0">
                          <a:latin typeface="Times New Roman"/>
                          <a:cs typeface="Times New Roman"/>
                        </a:rPr>
                        <a:t> Verification studies recommended</a:t>
                      </a:r>
                      <a:endParaRPr lang="en-US" sz="1400" dirty="0">
                        <a:latin typeface="Times New Roman"/>
                        <a:cs typeface="Times New Roman"/>
                      </a:endParaRPr>
                    </a:p>
                  </a:txBody>
                  <a:tcPr/>
                </a:tc>
                <a:extLst>
                  <a:ext uri="{0D108BD9-81ED-4DB2-BD59-A6C34878D82A}">
                    <a16:rowId xmlns:a16="http://schemas.microsoft.com/office/drawing/2014/main" val="10012"/>
                  </a:ext>
                </a:extLst>
              </a:tr>
              <a:tr h="370840">
                <a:tc>
                  <a:txBody>
                    <a:bodyPr/>
                    <a:lstStyle/>
                    <a:p>
                      <a:r>
                        <a:rPr lang="en-US" sz="1400" dirty="0">
                          <a:latin typeface="Times New Roman"/>
                          <a:cs typeface="Times New Roman"/>
                        </a:rPr>
                        <a:t>Sept ‘13</a:t>
                      </a:r>
                    </a:p>
                  </a:txBody>
                  <a:tcPr/>
                </a:tc>
                <a:tc>
                  <a:txBody>
                    <a:bodyPr/>
                    <a:lstStyle/>
                    <a:p>
                      <a:r>
                        <a:rPr lang="en-US" sz="1400" dirty="0">
                          <a:latin typeface="Times New Roman"/>
                          <a:cs typeface="Times New Roman"/>
                        </a:rPr>
                        <a:t>Phosphate mining moratorium</a:t>
                      </a:r>
                    </a:p>
                  </a:txBody>
                  <a:tcPr/>
                </a:tc>
                <a:tc>
                  <a:txBody>
                    <a:bodyPr/>
                    <a:lstStyle/>
                    <a:p>
                      <a:r>
                        <a:rPr lang="en-US" sz="1400" dirty="0">
                          <a:latin typeface="Times New Roman"/>
                          <a:cs typeface="Times New Roman"/>
                        </a:rPr>
                        <a:t>Time frame 18 months</a:t>
                      </a:r>
                    </a:p>
                  </a:txBody>
                  <a:tcPr/>
                </a:tc>
                <a:extLst>
                  <a:ext uri="{0D108BD9-81ED-4DB2-BD59-A6C34878D82A}">
                    <a16:rowId xmlns:a16="http://schemas.microsoft.com/office/drawing/2014/main" val="10013"/>
                  </a:ext>
                </a:extLst>
              </a:tr>
              <a:tr h="370840">
                <a:tc>
                  <a:txBody>
                    <a:bodyPr/>
                    <a:lstStyle/>
                    <a:p>
                      <a:r>
                        <a:rPr lang="en-US" sz="1400" dirty="0">
                          <a:latin typeface="Times New Roman"/>
                          <a:cs typeface="Times New Roman"/>
                        </a:rPr>
                        <a:t>Nov ‘14</a:t>
                      </a:r>
                    </a:p>
                  </a:txBody>
                  <a:tcPr/>
                </a:tc>
                <a:tc>
                  <a:txBody>
                    <a:bodyPr/>
                    <a:lstStyle/>
                    <a:p>
                      <a:r>
                        <a:rPr lang="en-US" sz="1400" dirty="0">
                          <a:latin typeface="Times New Roman"/>
                          <a:cs typeface="Times New Roman"/>
                        </a:rPr>
                        <a:t>Verification studies completed</a:t>
                      </a:r>
                    </a:p>
                  </a:txBody>
                  <a:tcPr/>
                </a:tc>
                <a:tc>
                  <a:txBody>
                    <a:bodyPr/>
                    <a:lstStyle/>
                    <a:p>
                      <a:r>
                        <a:rPr lang="en-US" sz="1400" dirty="0">
                          <a:latin typeface="Times New Roman"/>
                          <a:cs typeface="Times New Roman"/>
                        </a:rPr>
                        <a:t>EIA + studies = comprehensive analysis</a:t>
                      </a:r>
                      <a:r>
                        <a:rPr lang="en-US" sz="1400" baseline="0" dirty="0">
                          <a:latin typeface="Times New Roman"/>
                          <a:cs typeface="Times New Roman"/>
                        </a:rPr>
                        <a:t>, but limitations</a:t>
                      </a:r>
                      <a:endParaRPr lang="en-US" sz="1400" dirty="0">
                        <a:latin typeface="Times New Roman"/>
                        <a:cs typeface="Times New Roman"/>
                      </a:endParaRPr>
                    </a:p>
                  </a:txBody>
                  <a:tcPr/>
                </a:tc>
                <a:extLst>
                  <a:ext uri="{0D108BD9-81ED-4DB2-BD59-A6C34878D82A}">
                    <a16:rowId xmlns:a16="http://schemas.microsoft.com/office/drawing/2014/main" val="10014"/>
                  </a:ext>
                </a:extLst>
              </a:tr>
              <a:tr h="370840">
                <a:tc>
                  <a:txBody>
                    <a:bodyPr/>
                    <a:lstStyle/>
                    <a:p>
                      <a:r>
                        <a:rPr lang="en-US" sz="1400" dirty="0">
                          <a:latin typeface="Times New Roman"/>
                          <a:cs typeface="Times New Roman"/>
                        </a:rPr>
                        <a:t>Sept ‘16</a:t>
                      </a:r>
                    </a:p>
                  </a:txBody>
                  <a:tcPr/>
                </a:tc>
                <a:tc>
                  <a:txBody>
                    <a:bodyPr/>
                    <a:lstStyle/>
                    <a:p>
                      <a:r>
                        <a:rPr lang="en-US" sz="1400" dirty="0">
                          <a:latin typeface="Times New Roman"/>
                          <a:cs typeface="Times New Roman"/>
                        </a:rPr>
                        <a:t>Clearance issued</a:t>
                      </a:r>
                    </a:p>
                  </a:txBody>
                  <a:tcPr/>
                </a:tc>
                <a:tc>
                  <a:txBody>
                    <a:bodyPr/>
                    <a:lstStyle/>
                    <a:p>
                      <a:r>
                        <a:rPr lang="en-US" sz="1400" dirty="0">
                          <a:latin typeface="Times New Roman"/>
                          <a:cs typeface="Times New Roman"/>
                        </a:rPr>
                        <a:t>Subsequently withdrawn pending consultations.</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694365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8249" y="395376"/>
            <a:ext cx="6510241" cy="1107996"/>
          </a:xfrm>
          <a:prstGeom prst="rect">
            <a:avLst/>
          </a:prstGeom>
          <a:noFill/>
        </p:spPr>
        <p:txBody>
          <a:bodyPr wrap="none" rtlCol="0">
            <a:spAutoFit/>
          </a:bodyPr>
          <a:lstStyle/>
          <a:p>
            <a:r>
              <a:rPr lang="en-US" sz="6600" b="1" dirty="0"/>
              <a:t>What the EIA says</a:t>
            </a:r>
          </a:p>
        </p:txBody>
      </p:sp>
      <p:sp>
        <p:nvSpPr>
          <p:cNvPr id="3" name="TextBox 2"/>
          <p:cNvSpPr txBox="1"/>
          <p:nvPr/>
        </p:nvSpPr>
        <p:spPr>
          <a:xfrm>
            <a:off x="259454" y="1706809"/>
            <a:ext cx="8630214" cy="4678204"/>
          </a:xfrm>
          <a:prstGeom prst="rect">
            <a:avLst/>
          </a:prstGeom>
          <a:noFill/>
        </p:spPr>
        <p:txBody>
          <a:bodyPr wrap="square" rtlCol="0">
            <a:spAutoFit/>
          </a:bodyPr>
          <a:lstStyle/>
          <a:p>
            <a:r>
              <a:rPr lang="en-US" sz="3600" b="1" i="1" dirty="0"/>
              <a:t>There are presently no identified issues of environmental significance to preclude the dredging of phosphate-enriched sediments from the Mining </a:t>
            </a:r>
            <a:r>
              <a:rPr lang="en-US" sz="3600" b="1" i="1" dirty="0" err="1"/>
              <a:t>Licence</a:t>
            </a:r>
            <a:r>
              <a:rPr lang="en-US" sz="3600" b="1" i="1" dirty="0"/>
              <a:t> Area No. 170. </a:t>
            </a:r>
          </a:p>
          <a:p>
            <a:endParaRPr lang="en-US" sz="1000" dirty="0"/>
          </a:p>
          <a:p>
            <a:r>
              <a:rPr lang="en-US" sz="3600" dirty="0"/>
              <a:t>There are however, management and mitigation measures that are to be implemented by NMP and their sub contractors. </a:t>
            </a:r>
          </a:p>
        </p:txBody>
      </p:sp>
    </p:spTree>
    <p:extLst>
      <p:ext uri="{BB962C8B-B14F-4D97-AF65-F5344CB8AC3E}">
        <p14:creationId xmlns:p14="http://schemas.microsoft.com/office/powerpoint/2010/main" val="2341623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11"/>
            <a:ext cx="7772400" cy="1470025"/>
          </a:xfrm>
        </p:spPr>
        <p:txBody>
          <a:bodyPr>
            <a:normAutofit/>
          </a:bodyPr>
          <a:lstStyle/>
          <a:p>
            <a:r>
              <a:rPr lang="en-US" b="1" dirty="0"/>
              <a:t>NMP Verification Study findings</a:t>
            </a:r>
          </a:p>
        </p:txBody>
      </p:sp>
      <p:sp>
        <p:nvSpPr>
          <p:cNvPr id="4" name="Subtitle 2"/>
          <p:cNvSpPr txBox="1">
            <a:spLocks/>
          </p:cNvSpPr>
          <p:nvPr/>
        </p:nvSpPr>
        <p:spPr>
          <a:xfrm>
            <a:off x="262475" y="1348156"/>
            <a:ext cx="4343402" cy="343815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indent="-457200" algn="l">
              <a:buFont typeface="Arial"/>
              <a:buChar char="•"/>
            </a:pPr>
            <a:r>
              <a:rPr lang="en-US" dirty="0">
                <a:solidFill>
                  <a:schemeClr val="tx1"/>
                </a:solidFill>
              </a:rPr>
              <a:t>Known commercially viable phosphate deposits cover 0,5% of Namibia’s EEZ </a:t>
            </a:r>
          </a:p>
          <a:p>
            <a:pPr lvl="1" indent="-457200" algn="l">
              <a:buFont typeface="Arial"/>
              <a:buChar char="•"/>
            </a:pPr>
            <a:r>
              <a:rPr lang="en-US" dirty="0">
                <a:solidFill>
                  <a:schemeClr val="tx1"/>
                </a:solidFill>
              </a:rPr>
              <a:t>NMP intend to dredge = 3 km</a:t>
            </a:r>
            <a:r>
              <a:rPr lang="en-US" baseline="30000" dirty="0">
                <a:solidFill>
                  <a:schemeClr val="tx1"/>
                </a:solidFill>
              </a:rPr>
              <a:t>2</a:t>
            </a:r>
            <a:r>
              <a:rPr lang="en-US" dirty="0">
                <a:solidFill>
                  <a:schemeClr val="tx1"/>
                </a:solidFill>
              </a:rPr>
              <a:t> per year (0,0003% of EEZ), 60 km</a:t>
            </a:r>
            <a:r>
              <a:rPr lang="en-US" baseline="30000" dirty="0">
                <a:solidFill>
                  <a:schemeClr val="tx1"/>
                </a:solidFill>
              </a:rPr>
              <a:t>2</a:t>
            </a:r>
            <a:r>
              <a:rPr lang="en-US" dirty="0">
                <a:solidFill>
                  <a:schemeClr val="tx1"/>
                </a:solidFill>
              </a:rPr>
              <a:t> over 20-years.</a:t>
            </a:r>
          </a:p>
          <a:p>
            <a:pPr lvl="1" indent="-457200" algn="l">
              <a:buFont typeface="Arial"/>
              <a:buChar char="•"/>
            </a:pPr>
            <a:r>
              <a:rPr lang="en-US" dirty="0">
                <a:solidFill>
                  <a:schemeClr val="tx1"/>
                </a:solidFill>
              </a:rPr>
              <a:t>Flat, smooth seafloor, homogeneous sediment, no protruding rocks or reefs</a:t>
            </a:r>
            <a:endParaRPr lang="en-US" dirty="0"/>
          </a:p>
          <a:p>
            <a:pPr lvl="1" indent="-457200" algn="l">
              <a:buFont typeface="Arial"/>
              <a:buChar char="•"/>
            </a:pPr>
            <a:endParaRPr lang="en-US" dirty="0">
              <a:solidFill>
                <a:schemeClr val="tx1"/>
              </a:solidFill>
            </a:endParaRPr>
          </a:p>
          <a:p>
            <a:pPr marL="457200" indent="-457200" algn="l">
              <a:buFont typeface="Arial"/>
              <a:buChar char="•"/>
            </a:pPr>
            <a:endParaRPr lang="en-US" dirty="0">
              <a:solidFill>
                <a:schemeClr val="tx1"/>
              </a:solidFill>
            </a:endParaRPr>
          </a:p>
        </p:txBody>
      </p:sp>
      <p:pic>
        <p:nvPicPr>
          <p:cNvPr id="7" name="Picture 6"/>
          <p:cNvPicPr>
            <a:picLocks noChangeAspect="1"/>
          </p:cNvPicPr>
          <p:nvPr/>
        </p:nvPicPr>
        <p:blipFill rotWithShape="1">
          <a:blip r:embed="rId2"/>
          <a:srcRect l="10578" t="22184" r="60102" b="1992"/>
          <a:stretch/>
        </p:blipFill>
        <p:spPr>
          <a:xfrm>
            <a:off x="5150655" y="1348156"/>
            <a:ext cx="3814763" cy="5257800"/>
          </a:xfrm>
          <a:prstGeom prst="rect">
            <a:avLst/>
          </a:prstGeom>
        </p:spPr>
      </p:pic>
    </p:spTree>
    <p:extLst>
      <p:ext uri="{BB962C8B-B14F-4D97-AF65-F5344CB8AC3E}">
        <p14:creationId xmlns:p14="http://schemas.microsoft.com/office/powerpoint/2010/main" val="1787899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035" y="-29511"/>
            <a:ext cx="7772400" cy="943911"/>
          </a:xfrm>
        </p:spPr>
        <p:txBody>
          <a:bodyPr>
            <a:normAutofit/>
          </a:bodyPr>
          <a:lstStyle/>
          <a:p>
            <a:r>
              <a:rPr lang="en-US" sz="3600" b="1" dirty="0"/>
              <a:t>NMP Verification Study findings</a:t>
            </a:r>
          </a:p>
        </p:txBody>
      </p:sp>
      <p:sp>
        <p:nvSpPr>
          <p:cNvPr id="8" name="Subtitle 2"/>
          <p:cNvSpPr>
            <a:spLocks noGrp="1"/>
          </p:cNvSpPr>
          <p:nvPr>
            <p:ph type="subTitle" idx="1"/>
          </p:nvPr>
        </p:nvSpPr>
        <p:spPr>
          <a:xfrm>
            <a:off x="84347" y="945302"/>
            <a:ext cx="8941666" cy="3976315"/>
          </a:xfrm>
        </p:spPr>
        <p:txBody>
          <a:bodyPr>
            <a:noAutofit/>
          </a:bodyPr>
          <a:lstStyle/>
          <a:p>
            <a:pPr marL="457200" indent="-457200" algn="l">
              <a:buFont typeface="Arial"/>
              <a:buChar char="•"/>
            </a:pPr>
            <a:r>
              <a:rPr lang="en-US" dirty="0">
                <a:solidFill>
                  <a:schemeClr val="tx1"/>
                </a:solidFill>
              </a:rPr>
              <a:t>In situ sampling, complemented by </a:t>
            </a:r>
          </a:p>
          <a:p>
            <a:pPr algn="l"/>
            <a:r>
              <a:rPr lang="en-US" dirty="0">
                <a:solidFill>
                  <a:schemeClr val="tx1"/>
                </a:solidFill>
              </a:rPr>
              <a:t>	laboratory analyses</a:t>
            </a:r>
            <a:endParaRPr lang="en-US" sz="1200" dirty="0">
              <a:solidFill>
                <a:schemeClr val="tx1"/>
              </a:solidFill>
            </a:endParaRPr>
          </a:p>
          <a:p>
            <a:pPr marL="457200" indent="-457200" algn="l">
              <a:buFont typeface="Arial"/>
              <a:buChar char="•"/>
            </a:pPr>
            <a:endParaRPr lang="en-US" sz="1200" b="1" dirty="0">
              <a:solidFill>
                <a:schemeClr val="tx1"/>
              </a:solidFill>
            </a:endParaRPr>
          </a:p>
          <a:p>
            <a:pPr marL="457200" indent="-457200" algn="l">
              <a:buFont typeface="Arial"/>
              <a:buChar char="•"/>
            </a:pPr>
            <a:r>
              <a:rPr lang="en-US" b="1" dirty="0">
                <a:solidFill>
                  <a:schemeClr val="tx1"/>
                </a:solidFill>
              </a:rPr>
              <a:t>Fisheries and Biodiversity study</a:t>
            </a:r>
          </a:p>
          <a:p>
            <a:pPr marL="914400" lvl="1" indent="-457200" algn="l">
              <a:buFont typeface="Arial"/>
              <a:buChar char="•"/>
            </a:pPr>
            <a:r>
              <a:rPr lang="en-US" dirty="0">
                <a:solidFill>
                  <a:schemeClr val="tx1"/>
                </a:solidFill>
              </a:rPr>
              <a:t>Hake and monk-fish - No spawning or </a:t>
            </a:r>
          </a:p>
          <a:p>
            <a:pPr lvl="1" algn="l"/>
            <a:r>
              <a:rPr lang="en-US" dirty="0">
                <a:solidFill>
                  <a:schemeClr val="tx1"/>
                </a:solidFill>
              </a:rPr>
              <a:t>	recruitment in ML170</a:t>
            </a:r>
          </a:p>
          <a:p>
            <a:pPr marL="914400" lvl="1" indent="-457200" algn="l">
              <a:buFont typeface="Arial"/>
              <a:buChar char="•"/>
            </a:pPr>
            <a:r>
              <a:rPr lang="en-US" dirty="0">
                <a:solidFill>
                  <a:schemeClr val="tx1"/>
                </a:solidFill>
              </a:rPr>
              <a:t>A very small direct impact on hake and monk relative to their overall abundance in Namibian waters</a:t>
            </a:r>
          </a:p>
          <a:p>
            <a:pPr marL="914400" lvl="1" indent="-457200" algn="l">
              <a:buFont typeface="Arial"/>
              <a:buChar char="•"/>
            </a:pPr>
            <a:r>
              <a:rPr lang="en-US" dirty="0">
                <a:solidFill>
                  <a:schemeClr val="tx1"/>
                </a:solidFill>
              </a:rPr>
              <a:t>Animals such as sea-squirts, brown sponges, sea pens, shrimps, starfish, whelks and worms live in the mud. No site-specific or threatened species of fauna in the mining area. </a:t>
            </a:r>
            <a:endParaRPr lang="en-US" dirty="0"/>
          </a:p>
        </p:txBody>
      </p:sp>
      <p:pic>
        <p:nvPicPr>
          <p:cNvPr id="9" name="Picture 8"/>
          <p:cNvPicPr>
            <a:picLocks noChangeAspect="1"/>
          </p:cNvPicPr>
          <p:nvPr/>
        </p:nvPicPr>
        <p:blipFill rotWithShape="1">
          <a:blip r:embed="rId2"/>
          <a:srcRect l="15260" t="11678" r="16948" b="19507"/>
          <a:stretch/>
        </p:blipFill>
        <p:spPr>
          <a:xfrm>
            <a:off x="6581075" y="455811"/>
            <a:ext cx="2526090" cy="3505408"/>
          </a:xfrm>
          <a:prstGeom prst="rect">
            <a:avLst/>
          </a:prstGeom>
        </p:spPr>
      </p:pic>
    </p:spTree>
    <p:extLst>
      <p:ext uri="{BB962C8B-B14F-4D97-AF65-F5344CB8AC3E}">
        <p14:creationId xmlns:p14="http://schemas.microsoft.com/office/powerpoint/2010/main" val="81888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29900" y="112713"/>
            <a:ext cx="7772400" cy="1470025"/>
          </a:xfrm>
          <a:prstGeom prst="rect">
            <a:avLst/>
          </a:prstGeom>
        </p:spPr>
        <p:txBody>
          <a:bodyPr/>
          <a:lstStyle/>
          <a:p>
            <a:r>
              <a:rPr lang="en-US" b="1" dirty="0"/>
              <a:t>Marine phosphate mining</a:t>
            </a:r>
            <a:br>
              <a:rPr lang="en-US" b="1" dirty="0"/>
            </a:br>
            <a:r>
              <a:rPr lang="en-US" b="1" dirty="0"/>
              <a:t>Why this event?</a:t>
            </a:r>
          </a:p>
        </p:txBody>
      </p:sp>
      <p:sp>
        <p:nvSpPr>
          <p:cNvPr id="3" name="Subtitle 2"/>
          <p:cNvSpPr>
            <a:spLocks noGrp="1"/>
          </p:cNvSpPr>
          <p:nvPr>
            <p:ph type="subTitle" idx="4294967295"/>
          </p:nvPr>
        </p:nvSpPr>
        <p:spPr>
          <a:xfrm>
            <a:off x="337862" y="1852613"/>
            <a:ext cx="8718550" cy="1752600"/>
          </a:xfrm>
          <a:prstGeom prst="rect">
            <a:avLst/>
          </a:prstGeom>
        </p:spPr>
        <p:txBody>
          <a:bodyPr>
            <a:noAutofit/>
          </a:bodyPr>
          <a:lstStyle/>
          <a:p>
            <a:pPr marL="457200" indent="-457200" algn="l">
              <a:buFont typeface="Arial"/>
              <a:buChar char="•"/>
            </a:pPr>
            <a:r>
              <a:rPr lang="en-US" dirty="0"/>
              <a:t>Considerable public interest</a:t>
            </a:r>
          </a:p>
          <a:p>
            <a:pPr marL="457200" indent="-457200" algn="l">
              <a:buFont typeface="Arial"/>
              <a:buChar char="•"/>
            </a:pPr>
            <a:r>
              <a:rPr lang="en-US" dirty="0"/>
              <a:t>Potentially important new industry, but risks</a:t>
            </a:r>
          </a:p>
          <a:p>
            <a:pPr marL="457200" indent="-457200" algn="l">
              <a:buFont typeface="Arial"/>
              <a:buChar char="•"/>
            </a:pPr>
            <a:r>
              <a:rPr lang="en-US" dirty="0"/>
              <a:t>Lots of opinions, distortion of facts, jurisdictional conflicts </a:t>
            </a:r>
          </a:p>
          <a:p>
            <a:pPr marL="457200" indent="-457200" algn="l">
              <a:buFont typeface="Arial"/>
              <a:buChar char="•"/>
            </a:pPr>
            <a:r>
              <a:rPr lang="en-US" dirty="0" err="1"/>
              <a:t>Polarised</a:t>
            </a:r>
            <a:r>
              <a:rPr lang="en-US" dirty="0"/>
              <a:t> viewpoints – personal biases</a:t>
            </a:r>
          </a:p>
          <a:p>
            <a:pPr marL="457200" indent="-457200"/>
            <a:r>
              <a:rPr lang="en-US" dirty="0"/>
              <a:t>Difficult decision (legitimate concerns)</a:t>
            </a:r>
          </a:p>
          <a:p>
            <a:pPr marL="457200" indent="-457200"/>
            <a:r>
              <a:rPr lang="en-US" dirty="0"/>
              <a:t>Ideas for strengthening systemic weaknesses in managing Namibia’s EIA process.</a:t>
            </a:r>
          </a:p>
        </p:txBody>
      </p:sp>
    </p:spTree>
    <p:extLst>
      <p:ext uri="{BB962C8B-B14F-4D97-AF65-F5344CB8AC3E}">
        <p14:creationId xmlns:p14="http://schemas.microsoft.com/office/powerpoint/2010/main" val="847655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11"/>
            <a:ext cx="7772400" cy="943911"/>
          </a:xfrm>
        </p:spPr>
        <p:txBody>
          <a:bodyPr>
            <a:normAutofit/>
          </a:bodyPr>
          <a:lstStyle/>
          <a:p>
            <a:r>
              <a:rPr lang="en-US" sz="4000" b="1" dirty="0"/>
              <a:t>NMP Verification Study findings</a:t>
            </a:r>
          </a:p>
        </p:txBody>
      </p:sp>
      <p:sp>
        <p:nvSpPr>
          <p:cNvPr id="8" name="Subtitle 2"/>
          <p:cNvSpPr>
            <a:spLocks noGrp="1"/>
          </p:cNvSpPr>
          <p:nvPr>
            <p:ph type="subTitle" idx="1"/>
          </p:nvPr>
        </p:nvSpPr>
        <p:spPr>
          <a:xfrm>
            <a:off x="84347" y="945302"/>
            <a:ext cx="8941666" cy="3976315"/>
          </a:xfrm>
        </p:spPr>
        <p:txBody>
          <a:bodyPr>
            <a:noAutofit/>
          </a:bodyPr>
          <a:lstStyle/>
          <a:p>
            <a:pPr marL="457200" indent="-457200" algn="l">
              <a:buFont typeface="Arial"/>
              <a:buChar char="•"/>
            </a:pPr>
            <a:r>
              <a:rPr lang="en-US" b="1" dirty="0">
                <a:solidFill>
                  <a:schemeClr val="tx1"/>
                </a:solidFill>
              </a:rPr>
              <a:t>Water column and sediments</a:t>
            </a:r>
          </a:p>
          <a:p>
            <a:pPr marL="914400" lvl="1" indent="-457200" algn="l">
              <a:buFont typeface="Arial"/>
              <a:buChar char="•"/>
            </a:pPr>
            <a:r>
              <a:rPr lang="en-US" dirty="0">
                <a:solidFill>
                  <a:schemeClr val="tx1"/>
                </a:solidFill>
              </a:rPr>
              <a:t>Heavy metal concentrations in the sediments relatively high: - arsenic, cadmium, chromium, copper, nickel.  But, the release of metals into the water is low because they are contained within the phosphorous granules. </a:t>
            </a:r>
          </a:p>
          <a:p>
            <a:pPr marL="914400" lvl="1" indent="-457200" algn="l">
              <a:buFont typeface="Arial"/>
              <a:buChar char="•"/>
            </a:pPr>
            <a:r>
              <a:rPr lang="en-US" dirty="0">
                <a:solidFill>
                  <a:schemeClr val="tx1"/>
                </a:solidFill>
              </a:rPr>
              <a:t>Trawling for fish has resulted in plumes and the release of these metals into the water column for many decades (Nam fish exported to EU). </a:t>
            </a:r>
          </a:p>
          <a:p>
            <a:pPr marL="914400" lvl="1" indent="-457200" algn="l">
              <a:buFont typeface="Arial"/>
              <a:buChar char="•"/>
            </a:pPr>
            <a:r>
              <a:rPr lang="en-US" dirty="0">
                <a:solidFill>
                  <a:schemeClr val="tx1"/>
                </a:solidFill>
              </a:rPr>
              <a:t>Trophic transfer of heavy metals – uptake by plankton.  Will not be passed up the food chain. </a:t>
            </a:r>
          </a:p>
        </p:txBody>
      </p:sp>
    </p:spTree>
    <p:extLst>
      <p:ext uri="{BB962C8B-B14F-4D97-AF65-F5344CB8AC3E}">
        <p14:creationId xmlns:p14="http://schemas.microsoft.com/office/powerpoint/2010/main" val="201354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11"/>
            <a:ext cx="7772400" cy="943911"/>
          </a:xfrm>
        </p:spPr>
        <p:txBody>
          <a:bodyPr>
            <a:normAutofit/>
          </a:bodyPr>
          <a:lstStyle/>
          <a:p>
            <a:r>
              <a:rPr lang="en-US" sz="4000" b="1" dirty="0"/>
              <a:t>NMP Verification Study findings</a:t>
            </a:r>
          </a:p>
        </p:txBody>
      </p:sp>
      <p:sp>
        <p:nvSpPr>
          <p:cNvPr id="8" name="Subtitle 2"/>
          <p:cNvSpPr>
            <a:spLocks noGrp="1"/>
          </p:cNvSpPr>
          <p:nvPr>
            <p:ph type="subTitle" idx="1"/>
          </p:nvPr>
        </p:nvSpPr>
        <p:spPr>
          <a:xfrm>
            <a:off x="571500" y="1299263"/>
            <a:ext cx="8329613" cy="3976315"/>
          </a:xfrm>
        </p:spPr>
        <p:txBody>
          <a:bodyPr>
            <a:noAutofit/>
          </a:bodyPr>
          <a:lstStyle/>
          <a:p>
            <a:pPr marL="457200" indent="-457200" algn="l">
              <a:buFont typeface="Arial"/>
              <a:buChar char="•"/>
            </a:pPr>
            <a:r>
              <a:rPr lang="en-US" b="1" dirty="0">
                <a:solidFill>
                  <a:schemeClr val="tx1"/>
                </a:solidFill>
              </a:rPr>
              <a:t>Ecosystem</a:t>
            </a:r>
          </a:p>
          <a:p>
            <a:pPr marL="914400" lvl="1" indent="-457200" algn="l">
              <a:buFont typeface="Arial"/>
              <a:buChar char="•"/>
            </a:pPr>
            <a:r>
              <a:rPr lang="en-US" dirty="0">
                <a:solidFill>
                  <a:schemeClr val="tx1"/>
                </a:solidFill>
              </a:rPr>
              <a:t>No unique features in ML170</a:t>
            </a:r>
          </a:p>
          <a:p>
            <a:pPr marL="914400" lvl="1" indent="-457200" algn="l">
              <a:buFont typeface="Arial"/>
              <a:buChar char="•"/>
            </a:pPr>
            <a:r>
              <a:rPr lang="en-US" dirty="0">
                <a:solidFill>
                  <a:schemeClr val="tx1"/>
                </a:solidFill>
              </a:rPr>
              <a:t>The area of impact is so small relative to the overall extent of the continental shelf and the </a:t>
            </a:r>
            <a:r>
              <a:rPr lang="en-US" dirty="0" err="1">
                <a:solidFill>
                  <a:schemeClr val="tx1"/>
                </a:solidFill>
              </a:rPr>
              <a:t>Benguela</a:t>
            </a:r>
            <a:r>
              <a:rPr lang="en-US" dirty="0">
                <a:solidFill>
                  <a:schemeClr val="tx1"/>
                </a:solidFill>
              </a:rPr>
              <a:t> ecosystem that significant impacts on the ecosystem are unlikely</a:t>
            </a:r>
          </a:p>
        </p:txBody>
      </p:sp>
    </p:spTree>
    <p:extLst>
      <p:ext uri="{BB962C8B-B14F-4D97-AF65-F5344CB8AC3E}">
        <p14:creationId xmlns:p14="http://schemas.microsoft.com/office/powerpoint/2010/main" val="2389664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495" y="117987"/>
            <a:ext cx="8695450" cy="1607573"/>
          </a:xfrm>
        </p:spPr>
        <p:txBody>
          <a:bodyPr>
            <a:noAutofit/>
          </a:bodyPr>
          <a:lstStyle/>
          <a:p>
            <a:r>
              <a:rPr lang="en-US" sz="4800" b="1" dirty="0"/>
              <a:t>NMP Verification Study   </a:t>
            </a:r>
            <a:br>
              <a:rPr lang="en-US" sz="4800" b="1" dirty="0"/>
            </a:br>
            <a:r>
              <a:rPr lang="en-US" sz="4800" b="1" dirty="0"/>
              <a:t>Conclusion</a:t>
            </a:r>
            <a:br>
              <a:rPr lang="en-US" sz="4800" b="1" dirty="0"/>
            </a:br>
            <a:endParaRPr lang="en-US" sz="4800" b="1" dirty="0"/>
          </a:p>
        </p:txBody>
      </p:sp>
      <p:sp>
        <p:nvSpPr>
          <p:cNvPr id="5" name="TextBox 4"/>
          <p:cNvSpPr txBox="1"/>
          <p:nvPr/>
        </p:nvSpPr>
        <p:spPr>
          <a:xfrm>
            <a:off x="262494" y="1749080"/>
            <a:ext cx="8881506" cy="5016758"/>
          </a:xfrm>
          <a:prstGeom prst="rect">
            <a:avLst/>
          </a:prstGeom>
          <a:noFill/>
        </p:spPr>
        <p:txBody>
          <a:bodyPr wrap="square" rtlCol="0">
            <a:spAutoFit/>
          </a:bodyPr>
          <a:lstStyle/>
          <a:p>
            <a:pPr marL="571500" indent="-571500">
              <a:buFont typeface="Arial"/>
              <a:buChar char="•"/>
            </a:pPr>
            <a:r>
              <a:rPr lang="en-GB" sz="4000" dirty="0"/>
              <a:t>Sea-floor mining at ML170 will not significantly harm Namibia’s marine environment or the fishing industry</a:t>
            </a:r>
          </a:p>
          <a:p>
            <a:pPr marL="571500" indent="-571500">
              <a:buFont typeface="Arial"/>
              <a:buChar char="•"/>
            </a:pPr>
            <a:r>
              <a:rPr lang="en-GB" sz="4000" dirty="0"/>
              <a:t>“There are no objective scientific reasons why an Environmental Clearance Certificate should not be issued and the project permitted to proceed”</a:t>
            </a:r>
          </a:p>
        </p:txBody>
      </p:sp>
    </p:spTree>
    <p:extLst>
      <p:ext uri="{BB962C8B-B14F-4D97-AF65-F5344CB8AC3E}">
        <p14:creationId xmlns:p14="http://schemas.microsoft.com/office/powerpoint/2010/main" val="2487381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11"/>
            <a:ext cx="7772400" cy="943911"/>
          </a:xfrm>
        </p:spPr>
        <p:txBody>
          <a:bodyPr>
            <a:normAutofit/>
          </a:bodyPr>
          <a:lstStyle/>
          <a:p>
            <a:r>
              <a:rPr lang="en-US" sz="4000" b="1" dirty="0"/>
              <a:t>Critique of the EIA process</a:t>
            </a:r>
          </a:p>
        </p:txBody>
      </p:sp>
      <p:sp>
        <p:nvSpPr>
          <p:cNvPr id="8" name="Subtitle 2"/>
          <p:cNvSpPr>
            <a:spLocks noGrp="1"/>
          </p:cNvSpPr>
          <p:nvPr>
            <p:ph type="subTitle" idx="1"/>
          </p:nvPr>
        </p:nvSpPr>
        <p:spPr>
          <a:xfrm>
            <a:off x="369459" y="1145311"/>
            <a:ext cx="8636232" cy="3976315"/>
          </a:xfrm>
        </p:spPr>
        <p:txBody>
          <a:bodyPr>
            <a:noAutofit/>
          </a:bodyPr>
          <a:lstStyle/>
          <a:p>
            <a:pPr marL="457200" indent="-457200" algn="l">
              <a:buFont typeface="Arial"/>
              <a:buChar char="•"/>
            </a:pPr>
            <a:r>
              <a:rPr lang="en-US" dirty="0">
                <a:solidFill>
                  <a:schemeClr val="tx1"/>
                </a:solidFill>
              </a:rPr>
              <a:t>Poor public consultation after original EIA in 2011.  All correspondence with I&amp;APs stopped.  </a:t>
            </a:r>
          </a:p>
          <a:p>
            <a:pPr lvl="1" algn="l"/>
            <a:endParaRPr lang="en-US" dirty="0">
              <a:solidFill>
                <a:schemeClr val="tx1"/>
              </a:solidFill>
            </a:endParaRPr>
          </a:p>
          <a:p>
            <a:pPr marL="457200" indent="-457200" algn="l">
              <a:buFont typeface="Arial"/>
              <a:buChar char="•"/>
            </a:pPr>
            <a:r>
              <a:rPr lang="en-US" dirty="0">
                <a:solidFill>
                  <a:schemeClr val="tx1"/>
                </a:solidFill>
              </a:rPr>
              <a:t>Splitting of the EIA into marine and terrestrial components</a:t>
            </a:r>
          </a:p>
          <a:p>
            <a:pPr marL="914400" lvl="1" indent="-457200" algn="l">
              <a:buFont typeface="Arial"/>
              <a:buChar char="•"/>
            </a:pPr>
            <a:r>
              <a:rPr lang="en-US" dirty="0">
                <a:solidFill>
                  <a:schemeClr val="tx1"/>
                </a:solidFill>
              </a:rPr>
              <a:t>Suspicious of “divide and rule”</a:t>
            </a:r>
          </a:p>
          <a:p>
            <a:pPr marL="914400" lvl="1" indent="-457200" algn="l">
              <a:buFont typeface="Arial"/>
              <a:buChar char="•"/>
            </a:pPr>
            <a:r>
              <a:rPr lang="en-US" dirty="0">
                <a:solidFill>
                  <a:schemeClr val="tx1"/>
                </a:solidFill>
              </a:rPr>
              <a:t>Possibly justified in view of the possible discontinuation of the project if marine operations not allowed.  </a:t>
            </a:r>
          </a:p>
          <a:p>
            <a:pPr marL="914400" lvl="1" indent="-457200" algn="l">
              <a:buFont typeface="Arial"/>
              <a:buChar char="•"/>
            </a:pPr>
            <a:r>
              <a:rPr lang="en-US" dirty="0">
                <a:solidFill>
                  <a:schemeClr val="tx1"/>
                </a:solidFill>
              </a:rPr>
              <a:t>But may compromise the decision on the terrestrial EIA.</a:t>
            </a:r>
          </a:p>
        </p:txBody>
      </p:sp>
    </p:spTree>
    <p:extLst>
      <p:ext uri="{BB962C8B-B14F-4D97-AF65-F5344CB8AC3E}">
        <p14:creationId xmlns:p14="http://schemas.microsoft.com/office/powerpoint/2010/main" val="1008102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370"/>
            <a:ext cx="7772400" cy="1271548"/>
          </a:xfrm>
        </p:spPr>
        <p:txBody>
          <a:bodyPr>
            <a:noAutofit/>
          </a:bodyPr>
          <a:lstStyle/>
          <a:p>
            <a:r>
              <a:rPr lang="en-ZA" sz="3200" dirty="0"/>
              <a:t>The Environmental Clearance Certificate was issued subject to the following conditions:</a:t>
            </a:r>
            <a:endParaRPr lang="x-none" sz="3200" dirty="0"/>
          </a:p>
        </p:txBody>
      </p:sp>
      <p:sp>
        <p:nvSpPr>
          <p:cNvPr id="3" name="Subtitle 2"/>
          <p:cNvSpPr>
            <a:spLocks noGrp="1"/>
          </p:cNvSpPr>
          <p:nvPr>
            <p:ph type="subTitle" idx="1"/>
          </p:nvPr>
        </p:nvSpPr>
        <p:spPr>
          <a:xfrm>
            <a:off x="300482" y="1853004"/>
            <a:ext cx="8718649" cy="4805248"/>
          </a:xfrm>
        </p:spPr>
        <p:txBody>
          <a:bodyPr>
            <a:noAutofit/>
          </a:bodyPr>
          <a:lstStyle/>
          <a:p>
            <a:pPr marL="342900" indent="-342900" algn="l">
              <a:buFont typeface="Arial" panose="020B0604020202020204" pitchFamily="34" charset="0"/>
              <a:buChar char="•"/>
            </a:pPr>
            <a:r>
              <a:rPr lang="en-ZA" sz="2400" dirty="0">
                <a:solidFill>
                  <a:schemeClr val="tx1"/>
                </a:solidFill>
              </a:rPr>
              <a:t> Clearance to proceed is valid for a period of three (3) years.</a:t>
            </a:r>
            <a:endParaRPr lang="x-none" sz="2400" dirty="0">
              <a:solidFill>
                <a:schemeClr val="tx1"/>
              </a:solidFill>
            </a:endParaRPr>
          </a:p>
          <a:p>
            <a:pPr marL="342900" lvl="0" indent="-342900" algn="l">
              <a:buFont typeface="Arial" panose="020B0604020202020204" pitchFamily="34" charset="0"/>
              <a:buChar char="•"/>
            </a:pPr>
            <a:r>
              <a:rPr lang="en-ZA" sz="2400" dirty="0">
                <a:solidFill>
                  <a:schemeClr val="tx1"/>
                </a:solidFill>
              </a:rPr>
              <a:t>If impacts are found to be greater than expected, and no feasible and acceptable mitigation measures are implemented, then the operation shall be closed and the Environmental Clearance Certificate withdrawn.</a:t>
            </a:r>
            <a:endParaRPr lang="x-none" sz="2400" dirty="0">
              <a:solidFill>
                <a:schemeClr val="tx1"/>
              </a:solidFill>
            </a:endParaRPr>
          </a:p>
          <a:p>
            <a:pPr marL="342900" lvl="0" indent="-342900" algn="l">
              <a:buFont typeface="Arial" panose="020B0604020202020204" pitchFamily="34" charset="0"/>
              <a:buChar char="•"/>
            </a:pPr>
            <a:r>
              <a:rPr lang="en-ZA" sz="2400" dirty="0">
                <a:solidFill>
                  <a:schemeClr val="tx1"/>
                </a:solidFill>
              </a:rPr>
              <a:t>Bi-annual (twice per year) reports on the implementation of the Management Plan (and the monitoring required therein) must be presented to both the Ministry of Environment and Tourism (MET) and to the Ministry of Fisheries and Marine Resources (MFMR).</a:t>
            </a:r>
            <a:endParaRPr lang="x-none" sz="2400" dirty="0">
              <a:solidFill>
                <a:schemeClr val="tx1"/>
              </a:solidFill>
            </a:endParaRPr>
          </a:p>
          <a:p>
            <a:pPr marL="342900" lvl="0" indent="-342900" algn="l">
              <a:buFont typeface="Arial" panose="020B0604020202020204" pitchFamily="34" charset="0"/>
              <a:buChar char="•"/>
            </a:pPr>
            <a:r>
              <a:rPr lang="en-ZA" sz="2400" dirty="0">
                <a:solidFill>
                  <a:schemeClr val="tx1"/>
                </a:solidFill>
              </a:rPr>
              <a:t>Dredged seabed and water column monitoring must be conducted on a regular basis with reports submitted to MET quarterly.</a:t>
            </a:r>
            <a:endParaRPr lang="x-none" sz="2400" dirty="0">
              <a:solidFill>
                <a:schemeClr val="tx1"/>
              </a:solidFill>
            </a:endParaRPr>
          </a:p>
          <a:p>
            <a:r>
              <a:rPr lang="en-ZA" sz="2400" dirty="0">
                <a:solidFill>
                  <a:schemeClr val="tx1"/>
                </a:solidFill>
              </a:rPr>
              <a:t> </a:t>
            </a:r>
            <a:endParaRPr lang="x-none" sz="2400" dirty="0">
              <a:solidFill>
                <a:schemeClr val="tx1"/>
              </a:solidFill>
            </a:endParaRPr>
          </a:p>
        </p:txBody>
      </p:sp>
    </p:spTree>
    <p:extLst>
      <p:ext uri="{BB962C8B-B14F-4D97-AF65-F5344CB8AC3E}">
        <p14:creationId xmlns:p14="http://schemas.microsoft.com/office/powerpoint/2010/main" val="182439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369"/>
            <a:ext cx="7772400" cy="1076239"/>
          </a:xfrm>
        </p:spPr>
        <p:txBody>
          <a:bodyPr>
            <a:noAutofit/>
          </a:bodyPr>
          <a:lstStyle/>
          <a:p>
            <a:r>
              <a:rPr lang="en-ZA" sz="3200" dirty="0"/>
              <a:t>Conditions continued …</a:t>
            </a:r>
            <a:endParaRPr lang="x-none" sz="3200" dirty="0"/>
          </a:p>
        </p:txBody>
      </p:sp>
      <p:sp>
        <p:nvSpPr>
          <p:cNvPr id="3" name="Subtitle 2"/>
          <p:cNvSpPr>
            <a:spLocks noGrp="1"/>
          </p:cNvSpPr>
          <p:nvPr>
            <p:ph type="subTitle" idx="1"/>
          </p:nvPr>
        </p:nvSpPr>
        <p:spPr>
          <a:xfrm>
            <a:off x="300482" y="1376040"/>
            <a:ext cx="8718649" cy="4882718"/>
          </a:xfrm>
        </p:spPr>
        <p:txBody>
          <a:bodyPr>
            <a:noAutofit/>
          </a:bodyPr>
          <a:lstStyle/>
          <a:p>
            <a:pPr marL="342900" indent="-342900" algn="l">
              <a:buFont typeface="Arial" panose="020B0604020202020204" pitchFamily="34" charset="0"/>
              <a:buChar char="•"/>
            </a:pPr>
            <a:r>
              <a:rPr lang="en-ZA" sz="2400" dirty="0">
                <a:solidFill>
                  <a:schemeClr val="tx1"/>
                </a:solidFill>
              </a:rPr>
              <a:t> The proponent must fund the establishment of a “centre of excellence” to monitoring the impact of phosphate mining and to produce generic standards and guidelines for the sector in future.</a:t>
            </a:r>
            <a:endParaRPr lang="x-none" sz="2400" dirty="0">
              <a:solidFill>
                <a:schemeClr val="tx1"/>
              </a:solidFill>
            </a:endParaRPr>
          </a:p>
          <a:p>
            <a:pPr marL="342900" lvl="0" indent="-342900" algn="l">
              <a:buFont typeface="Arial" panose="020B0604020202020204" pitchFamily="34" charset="0"/>
              <a:buChar char="•"/>
            </a:pPr>
            <a:r>
              <a:rPr lang="en-ZA" sz="2400" dirty="0">
                <a:solidFill>
                  <a:schemeClr val="tx1"/>
                </a:solidFill>
              </a:rPr>
              <a:t>Data from the monitoring must be freely shared with the competent authorities.</a:t>
            </a:r>
            <a:endParaRPr lang="x-none" sz="2400" dirty="0">
              <a:solidFill>
                <a:schemeClr val="tx1"/>
              </a:solidFill>
            </a:endParaRPr>
          </a:p>
          <a:p>
            <a:pPr marL="342900" lvl="0" indent="-342900" algn="l">
              <a:buFont typeface="Arial" panose="020B0604020202020204" pitchFamily="34" charset="0"/>
              <a:buChar char="•"/>
            </a:pPr>
            <a:r>
              <a:rPr lang="en-ZA" sz="2400" dirty="0">
                <a:solidFill>
                  <a:schemeClr val="tx1"/>
                </a:solidFill>
              </a:rPr>
              <a:t>The best available technology must be used to have least environmental impact.</a:t>
            </a:r>
            <a:endParaRPr lang="x-none" sz="2400" dirty="0">
              <a:solidFill>
                <a:schemeClr val="tx1"/>
              </a:solidFill>
            </a:endParaRPr>
          </a:p>
          <a:p>
            <a:pPr marL="342900" lvl="0" indent="-342900" algn="l">
              <a:buFont typeface="Arial" panose="020B0604020202020204" pitchFamily="34" charset="0"/>
              <a:buChar char="•"/>
            </a:pPr>
            <a:r>
              <a:rPr lang="en-ZA" sz="2400" dirty="0">
                <a:solidFill>
                  <a:schemeClr val="tx1"/>
                </a:solidFill>
              </a:rPr>
              <a:t>The mining and processing techniques will be reviewed annually against monitoring data, to be done jointly by the proponent and the regulator.</a:t>
            </a:r>
            <a:endParaRPr lang="x-none" sz="2400" dirty="0">
              <a:solidFill>
                <a:schemeClr val="tx1"/>
              </a:solidFill>
            </a:endParaRPr>
          </a:p>
          <a:p>
            <a:pPr marL="342900" lvl="0" indent="-342900" algn="l">
              <a:buFont typeface="Arial" panose="020B0604020202020204" pitchFamily="34" charset="0"/>
              <a:buChar char="•"/>
            </a:pPr>
            <a:r>
              <a:rPr lang="en-ZA" sz="2400" dirty="0">
                <a:solidFill>
                  <a:schemeClr val="tx1"/>
                </a:solidFill>
              </a:rPr>
              <a:t>Separate environmental clearance must be obtained for the onshore processing plant.</a:t>
            </a:r>
            <a:endParaRPr lang="x-none" sz="2400" dirty="0">
              <a:solidFill>
                <a:schemeClr val="tx1"/>
              </a:solidFill>
            </a:endParaRPr>
          </a:p>
          <a:p>
            <a:r>
              <a:rPr lang="en-ZA" sz="2400" dirty="0">
                <a:solidFill>
                  <a:schemeClr val="tx1"/>
                </a:solidFill>
              </a:rPr>
              <a:t> </a:t>
            </a:r>
            <a:endParaRPr lang="x-none" sz="2400" dirty="0">
              <a:solidFill>
                <a:schemeClr val="tx1"/>
              </a:solidFill>
            </a:endParaRPr>
          </a:p>
        </p:txBody>
      </p:sp>
    </p:spTree>
    <p:extLst>
      <p:ext uri="{BB962C8B-B14F-4D97-AF65-F5344CB8AC3E}">
        <p14:creationId xmlns:p14="http://schemas.microsoft.com/office/powerpoint/2010/main" val="96748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370"/>
            <a:ext cx="7772400" cy="730010"/>
          </a:xfrm>
        </p:spPr>
        <p:txBody>
          <a:bodyPr>
            <a:noAutofit/>
          </a:bodyPr>
          <a:lstStyle/>
          <a:p>
            <a:r>
              <a:rPr lang="en-ZA" sz="3200" dirty="0"/>
              <a:t>Are the conditions sufficient?</a:t>
            </a:r>
            <a:endParaRPr lang="x-none" sz="3200" dirty="0"/>
          </a:p>
        </p:txBody>
      </p:sp>
      <p:sp>
        <p:nvSpPr>
          <p:cNvPr id="3" name="Subtitle 2"/>
          <p:cNvSpPr>
            <a:spLocks noGrp="1"/>
          </p:cNvSpPr>
          <p:nvPr>
            <p:ph type="subTitle" idx="1"/>
          </p:nvPr>
        </p:nvSpPr>
        <p:spPr>
          <a:xfrm>
            <a:off x="212675" y="1089525"/>
            <a:ext cx="8718649" cy="5391174"/>
          </a:xfrm>
        </p:spPr>
        <p:txBody>
          <a:bodyPr>
            <a:noAutofit/>
          </a:bodyPr>
          <a:lstStyle/>
          <a:p>
            <a:pPr marL="342900" indent="-342900" algn="l">
              <a:buFont typeface="Arial" panose="020B0604020202020204" pitchFamily="34" charset="0"/>
              <a:buChar char="•"/>
            </a:pPr>
            <a:r>
              <a:rPr lang="en-ZA" sz="2400" dirty="0">
                <a:solidFill>
                  <a:schemeClr val="tx1"/>
                </a:solidFill>
              </a:rPr>
              <a:t>The marine phosphate mining Environmental Clearance Certificate should be made conditional on the land-based EIA also getting an ECC – and that the two components are seamless.</a:t>
            </a:r>
          </a:p>
          <a:p>
            <a:pPr algn="l"/>
            <a:endParaRPr lang="en-ZA" sz="1000" dirty="0">
              <a:solidFill>
                <a:schemeClr val="tx1"/>
              </a:solidFill>
            </a:endParaRPr>
          </a:p>
          <a:p>
            <a:pPr marL="342900" indent="-342900" algn="l">
              <a:buFont typeface="Arial" panose="020B0604020202020204" pitchFamily="34" charset="0"/>
              <a:buChar char="•"/>
            </a:pPr>
            <a:r>
              <a:rPr lang="en-ZA" sz="2400" dirty="0">
                <a:solidFill>
                  <a:schemeClr val="tx1"/>
                </a:solidFill>
              </a:rPr>
              <a:t>An independent Committee should be established to oversee the monitoring process, to receive results and reports, to evaluate impacts and adaptive management and to advise the Office of the Environmental Commissioner on two vital aspects:</a:t>
            </a:r>
          </a:p>
          <a:p>
            <a:pPr algn="l"/>
            <a:endParaRPr lang="en-ZA" sz="800" dirty="0">
              <a:solidFill>
                <a:schemeClr val="tx1"/>
              </a:solidFill>
            </a:endParaRPr>
          </a:p>
          <a:p>
            <a:pPr marL="971550" lvl="1" indent="-514350" algn="l">
              <a:buAutoNum type="romanLcParenBoth"/>
            </a:pPr>
            <a:r>
              <a:rPr lang="en-ZA" sz="2000" dirty="0">
                <a:solidFill>
                  <a:schemeClr val="tx1"/>
                </a:solidFill>
              </a:rPr>
              <a:t>To withdraw the ECC should impacts be greater than anticipated and detrimental to the Marine ecosystem, and</a:t>
            </a:r>
          </a:p>
          <a:p>
            <a:pPr lvl="1" algn="l"/>
            <a:endParaRPr lang="en-ZA" sz="800" dirty="0">
              <a:solidFill>
                <a:schemeClr val="tx1"/>
              </a:solidFill>
            </a:endParaRPr>
          </a:p>
          <a:p>
            <a:pPr marL="971550" lvl="1" indent="-514350" algn="l">
              <a:buAutoNum type="romanLcParenBoth"/>
            </a:pPr>
            <a:r>
              <a:rPr lang="en-ZA" sz="2000" dirty="0">
                <a:solidFill>
                  <a:schemeClr val="tx1"/>
                </a:solidFill>
              </a:rPr>
              <a:t>Should impacts be minimal, as expected by the respective specialists, how should mining be managed to avoid unacceptable cumulative impacts, and what ongoing monitoring should be done?</a:t>
            </a:r>
            <a:endParaRPr lang="x-none" sz="2000" dirty="0">
              <a:solidFill>
                <a:schemeClr val="tx1"/>
              </a:solidFill>
            </a:endParaRPr>
          </a:p>
        </p:txBody>
      </p:sp>
    </p:spTree>
    <p:extLst>
      <p:ext uri="{BB962C8B-B14F-4D97-AF65-F5344CB8AC3E}">
        <p14:creationId xmlns:p14="http://schemas.microsoft.com/office/powerpoint/2010/main" val="102920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370"/>
            <a:ext cx="7772400" cy="730010"/>
          </a:xfrm>
        </p:spPr>
        <p:txBody>
          <a:bodyPr>
            <a:noAutofit/>
          </a:bodyPr>
          <a:lstStyle/>
          <a:p>
            <a:r>
              <a:rPr lang="en-ZA" sz="3200" dirty="0"/>
              <a:t>Strengthening conditions …</a:t>
            </a:r>
            <a:endParaRPr lang="x-none" sz="3200" dirty="0"/>
          </a:p>
        </p:txBody>
      </p:sp>
      <p:sp>
        <p:nvSpPr>
          <p:cNvPr id="3" name="Subtitle 2"/>
          <p:cNvSpPr>
            <a:spLocks noGrp="1"/>
          </p:cNvSpPr>
          <p:nvPr>
            <p:ph type="subTitle" idx="1"/>
          </p:nvPr>
        </p:nvSpPr>
        <p:spPr>
          <a:xfrm>
            <a:off x="212675" y="876461"/>
            <a:ext cx="8718649" cy="5914956"/>
          </a:xfrm>
        </p:spPr>
        <p:txBody>
          <a:bodyPr>
            <a:noAutofit/>
          </a:bodyPr>
          <a:lstStyle/>
          <a:p>
            <a:pPr marL="342900" indent="-342900" algn="l">
              <a:buFont typeface="Arial" panose="020B0604020202020204" pitchFamily="34" charset="0"/>
              <a:buChar char="•"/>
            </a:pPr>
            <a:r>
              <a:rPr lang="en-ZA" sz="2400" dirty="0">
                <a:solidFill>
                  <a:schemeClr val="tx1"/>
                </a:solidFill>
              </a:rPr>
              <a:t>The above Committee should oversee the establishment of an independent monitoring group and the development of a comprehensive monitoring plan.</a:t>
            </a:r>
          </a:p>
          <a:p>
            <a:pPr algn="l"/>
            <a:endParaRPr lang="en-ZA" sz="1000" dirty="0">
              <a:solidFill>
                <a:schemeClr val="tx1"/>
              </a:solidFill>
            </a:endParaRPr>
          </a:p>
          <a:p>
            <a:pPr marL="342900" indent="-342900" algn="l">
              <a:buFont typeface="Arial" panose="020B0604020202020204" pitchFamily="34" charset="0"/>
              <a:buChar char="•"/>
            </a:pPr>
            <a:r>
              <a:rPr lang="en-ZA" sz="2400" dirty="0">
                <a:solidFill>
                  <a:schemeClr val="tx1"/>
                </a:solidFill>
              </a:rPr>
              <a:t>The Committee should oversee the revision of the Environmental Management Plan and its implementation.</a:t>
            </a:r>
          </a:p>
          <a:p>
            <a:pPr algn="l"/>
            <a:endParaRPr lang="en-ZA" sz="1000" dirty="0">
              <a:solidFill>
                <a:schemeClr val="tx1"/>
              </a:solidFill>
            </a:endParaRPr>
          </a:p>
          <a:p>
            <a:pPr marL="342900" indent="-342900" algn="l">
              <a:buFont typeface="Arial" panose="020B0604020202020204" pitchFamily="34" charset="0"/>
              <a:buChar char="•"/>
            </a:pPr>
            <a:r>
              <a:rPr lang="en-ZA" sz="2400" dirty="0">
                <a:solidFill>
                  <a:schemeClr val="tx1"/>
                </a:solidFill>
              </a:rPr>
              <a:t>A public domain website should be established by the Committee on which all monitoring data &amp; reports are posted, as well as proceedings of their meetings.</a:t>
            </a:r>
            <a:endParaRPr lang="x-none" sz="2400" dirty="0">
              <a:solidFill>
                <a:schemeClr val="tx1"/>
              </a:solidFill>
            </a:endParaRPr>
          </a:p>
        </p:txBody>
      </p:sp>
    </p:spTree>
    <p:extLst>
      <p:ext uri="{BB962C8B-B14F-4D97-AF65-F5344CB8AC3E}">
        <p14:creationId xmlns:p14="http://schemas.microsoft.com/office/powerpoint/2010/main" val="2209990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6535" y="469457"/>
            <a:ext cx="7259870" cy="5170646"/>
          </a:xfrm>
          <a:prstGeom prst="rect">
            <a:avLst/>
          </a:prstGeom>
          <a:noFill/>
        </p:spPr>
        <p:txBody>
          <a:bodyPr wrap="square" rtlCol="0">
            <a:spAutoFit/>
          </a:bodyPr>
          <a:lstStyle/>
          <a:p>
            <a:pPr algn="ctr"/>
            <a:r>
              <a:rPr lang="en-US" sz="6600" b="1" dirty="0"/>
              <a:t>Broader recommendations for EIA management in Namibia</a:t>
            </a:r>
          </a:p>
        </p:txBody>
      </p:sp>
    </p:spTree>
    <p:extLst>
      <p:ext uri="{BB962C8B-B14F-4D97-AF65-F5344CB8AC3E}">
        <p14:creationId xmlns:p14="http://schemas.microsoft.com/office/powerpoint/2010/main" val="591524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1626"/>
            <a:ext cx="7772400" cy="861350"/>
          </a:xfrm>
        </p:spPr>
        <p:txBody>
          <a:bodyPr/>
          <a:lstStyle/>
          <a:p>
            <a:r>
              <a:rPr lang="en-ZA" dirty="0">
                <a:solidFill>
                  <a:srgbClr val="FF0000"/>
                </a:solidFill>
              </a:rPr>
              <a:t>Why this level of conflict?</a:t>
            </a:r>
            <a:endParaRPr lang="x-none" dirty="0">
              <a:solidFill>
                <a:srgbClr val="FF0000"/>
              </a:solidFill>
            </a:endParaRPr>
          </a:p>
        </p:txBody>
      </p:sp>
      <p:sp>
        <p:nvSpPr>
          <p:cNvPr id="3" name="Subtitle 2"/>
          <p:cNvSpPr>
            <a:spLocks noGrp="1"/>
          </p:cNvSpPr>
          <p:nvPr>
            <p:ph type="subTitle" idx="1"/>
          </p:nvPr>
        </p:nvSpPr>
        <p:spPr>
          <a:xfrm>
            <a:off x="685800" y="1003177"/>
            <a:ext cx="7772400" cy="5688567"/>
          </a:xfrm>
        </p:spPr>
        <p:txBody>
          <a:bodyPr>
            <a:normAutofit/>
          </a:bodyPr>
          <a:lstStyle/>
          <a:p>
            <a:pPr algn="l"/>
            <a:r>
              <a:rPr lang="en-ZA" dirty="0">
                <a:solidFill>
                  <a:schemeClr val="accent2">
                    <a:lumMod val="75000"/>
                  </a:schemeClr>
                </a:solidFill>
              </a:rPr>
              <a:t>It’s the process, not the contents of the EIA!</a:t>
            </a:r>
          </a:p>
          <a:p>
            <a:pPr marL="457200" indent="-457200" algn="l">
              <a:buFont typeface="Arial" panose="020B0604020202020204" pitchFamily="34" charset="0"/>
              <a:buChar char="•"/>
            </a:pPr>
            <a:r>
              <a:rPr lang="en-ZA" dirty="0">
                <a:solidFill>
                  <a:schemeClr val="tx2">
                    <a:lumMod val="75000"/>
                  </a:schemeClr>
                </a:solidFill>
              </a:rPr>
              <a:t>Public consultations</a:t>
            </a:r>
          </a:p>
          <a:p>
            <a:pPr marL="914400" lvl="1" indent="-457200" algn="l">
              <a:buFont typeface="Wingdings" panose="05000000000000000000" pitchFamily="2" charset="2"/>
              <a:buChar char="Ø"/>
            </a:pPr>
            <a:r>
              <a:rPr lang="en-ZA" dirty="0">
                <a:solidFill>
                  <a:schemeClr val="tx2">
                    <a:lumMod val="75000"/>
                  </a:schemeClr>
                </a:solidFill>
              </a:rPr>
              <a:t>Not enough to hold a few public meetings  early in process &amp; place EIA docs on website</a:t>
            </a:r>
          </a:p>
          <a:p>
            <a:pPr marL="914400" lvl="1" indent="-457200" algn="l">
              <a:buFont typeface="Wingdings" panose="05000000000000000000" pitchFamily="2" charset="2"/>
              <a:buChar char="Ø"/>
            </a:pPr>
            <a:r>
              <a:rPr lang="en-ZA" dirty="0">
                <a:solidFill>
                  <a:schemeClr val="tx2">
                    <a:lumMod val="75000"/>
                  </a:schemeClr>
                </a:solidFill>
              </a:rPr>
              <a:t>Must be a </a:t>
            </a:r>
            <a:r>
              <a:rPr lang="en-ZA" u="sng" dirty="0">
                <a:solidFill>
                  <a:schemeClr val="tx2">
                    <a:lumMod val="75000"/>
                  </a:schemeClr>
                </a:solidFill>
              </a:rPr>
              <a:t>process of engagement</a:t>
            </a:r>
          </a:p>
          <a:p>
            <a:pPr marL="914400" lvl="1" indent="-457200" algn="l"/>
            <a:endParaRPr lang="en-ZA" sz="1000" u="sng" dirty="0">
              <a:solidFill>
                <a:schemeClr val="tx2">
                  <a:lumMod val="75000"/>
                </a:schemeClr>
              </a:solidFill>
            </a:endParaRPr>
          </a:p>
          <a:p>
            <a:pPr marL="457200" indent="-457200" algn="l">
              <a:buFont typeface="Arial" panose="020B0604020202020204" pitchFamily="34" charset="0"/>
              <a:buChar char="•"/>
            </a:pPr>
            <a:r>
              <a:rPr lang="en-ZA" dirty="0">
                <a:solidFill>
                  <a:schemeClr val="tx2">
                    <a:lumMod val="75000"/>
                  </a:schemeClr>
                </a:solidFill>
              </a:rPr>
              <a:t>Decision-making</a:t>
            </a:r>
          </a:p>
          <a:p>
            <a:pPr marL="914400" lvl="1" indent="-457200" algn="l">
              <a:buFont typeface="Wingdings" panose="05000000000000000000" pitchFamily="2" charset="2"/>
              <a:buChar char="Ø"/>
            </a:pPr>
            <a:r>
              <a:rPr lang="en-ZA" dirty="0">
                <a:solidFill>
                  <a:schemeClr val="tx2">
                    <a:lumMod val="75000"/>
                  </a:schemeClr>
                </a:solidFill>
              </a:rPr>
              <a:t>Should not be left to one official (too much responsibility and heat)</a:t>
            </a:r>
          </a:p>
          <a:p>
            <a:pPr marL="914400" lvl="1" indent="-457200" algn="l">
              <a:buFont typeface="Wingdings" panose="05000000000000000000" pitchFamily="2" charset="2"/>
              <a:buChar char="Ø"/>
            </a:pPr>
            <a:r>
              <a:rPr lang="en-ZA" dirty="0">
                <a:solidFill>
                  <a:schemeClr val="tx2">
                    <a:lumMod val="75000"/>
                  </a:schemeClr>
                </a:solidFill>
              </a:rPr>
              <a:t>The Sustainable Development Advisory Council (SDAC - 4 GRN 4 non-GRN members) should give recommendations.</a:t>
            </a:r>
            <a:endParaRPr lang="x-none" dirty="0">
              <a:solidFill>
                <a:schemeClr val="tx2">
                  <a:lumMod val="75000"/>
                </a:schemeClr>
              </a:solidFill>
            </a:endParaRPr>
          </a:p>
        </p:txBody>
      </p:sp>
    </p:spTree>
    <p:extLst>
      <p:ext uri="{BB962C8B-B14F-4D97-AF65-F5344CB8AC3E}">
        <p14:creationId xmlns:p14="http://schemas.microsoft.com/office/powerpoint/2010/main" val="318469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44320" y="67359"/>
            <a:ext cx="7772400" cy="1470025"/>
          </a:xfrm>
          <a:prstGeom prst="rect">
            <a:avLst/>
          </a:prstGeom>
        </p:spPr>
        <p:txBody>
          <a:bodyPr/>
          <a:lstStyle/>
          <a:p>
            <a:r>
              <a:rPr lang="en-US" b="1" dirty="0"/>
              <a:t>Marine phosphate mining</a:t>
            </a:r>
          </a:p>
        </p:txBody>
      </p:sp>
      <p:sp>
        <p:nvSpPr>
          <p:cNvPr id="3" name="Subtitle 2"/>
          <p:cNvSpPr>
            <a:spLocks noGrp="1"/>
          </p:cNvSpPr>
          <p:nvPr>
            <p:ph type="subTitle" idx="4294967295"/>
          </p:nvPr>
        </p:nvSpPr>
        <p:spPr>
          <a:xfrm>
            <a:off x="102186" y="932564"/>
            <a:ext cx="8642184" cy="1752600"/>
          </a:xfrm>
          <a:prstGeom prst="rect">
            <a:avLst/>
          </a:prstGeom>
        </p:spPr>
        <p:txBody>
          <a:bodyPr>
            <a:noAutofit/>
          </a:bodyPr>
          <a:lstStyle/>
          <a:p>
            <a:pPr marL="457200" indent="-457200" algn="l">
              <a:buFont typeface="Arial"/>
              <a:buChar char="•"/>
            </a:pPr>
            <a:r>
              <a:rPr lang="en-US" dirty="0"/>
              <a:t>Global overview of seabed mining</a:t>
            </a:r>
          </a:p>
          <a:p>
            <a:pPr marL="457200" indent="-457200" algn="l">
              <a:buFont typeface="Arial"/>
              <a:buChar char="•"/>
            </a:pPr>
            <a:r>
              <a:rPr lang="en-US" dirty="0"/>
              <a:t>What is EIA?</a:t>
            </a:r>
          </a:p>
          <a:p>
            <a:pPr marL="457200" indent="-457200" algn="l">
              <a:buFont typeface="Arial"/>
              <a:buChar char="•"/>
            </a:pPr>
            <a:r>
              <a:rPr lang="en-US" dirty="0"/>
              <a:t>Understanding and managing impacts</a:t>
            </a:r>
          </a:p>
          <a:p>
            <a:pPr marL="457200" indent="-457200" algn="l">
              <a:buFont typeface="Arial"/>
              <a:buChar char="•"/>
            </a:pPr>
            <a:r>
              <a:rPr lang="en-US" dirty="0"/>
              <a:t>“Namibia Marine Phosphate” process so far</a:t>
            </a:r>
          </a:p>
          <a:p>
            <a:pPr marL="457200" indent="-457200" algn="l">
              <a:buFont typeface="Arial"/>
              <a:buChar char="•"/>
            </a:pPr>
            <a:r>
              <a:rPr lang="en-US" dirty="0"/>
              <a:t>What did the EIA say?</a:t>
            </a:r>
          </a:p>
          <a:p>
            <a:pPr marL="457200" indent="-457200"/>
            <a:r>
              <a:rPr lang="en-US" dirty="0"/>
              <a:t>Critique of the NMP process</a:t>
            </a:r>
          </a:p>
          <a:p>
            <a:pPr marL="457200" indent="-457200" algn="l">
              <a:buFont typeface="Arial"/>
              <a:buChar char="•"/>
            </a:pPr>
            <a:r>
              <a:rPr lang="en-US" dirty="0"/>
              <a:t>What does the Environmental Clearance say?</a:t>
            </a:r>
          </a:p>
          <a:p>
            <a:pPr marL="457200" indent="-457200" algn="l">
              <a:buFont typeface="Arial"/>
              <a:buChar char="•"/>
            </a:pPr>
            <a:r>
              <a:rPr lang="en-US" dirty="0"/>
              <a:t>What could be a sensible decision?</a:t>
            </a:r>
          </a:p>
          <a:p>
            <a:pPr marL="457200" indent="-457200" algn="l">
              <a:buFont typeface="Arial"/>
              <a:buChar char="•"/>
            </a:pPr>
            <a:r>
              <a:rPr lang="en-US" dirty="0"/>
              <a:t>Broader recommendations for EIA in Namibia</a:t>
            </a:r>
          </a:p>
          <a:p>
            <a:pPr marL="457200" indent="-457200" algn="l">
              <a:buFont typeface="Arial"/>
              <a:buChar char="•"/>
            </a:pPr>
            <a:r>
              <a:rPr lang="en-US" dirty="0"/>
              <a:t>Discussion</a:t>
            </a:r>
          </a:p>
        </p:txBody>
      </p:sp>
    </p:spTree>
    <p:extLst>
      <p:ext uri="{BB962C8B-B14F-4D97-AF65-F5344CB8AC3E}">
        <p14:creationId xmlns:p14="http://schemas.microsoft.com/office/powerpoint/2010/main" val="217612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29491"/>
            <a:ext cx="7862455" cy="6137564"/>
          </a:xfrm>
        </p:spPr>
        <p:txBody>
          <a:bodyPr>
            <a:normAutofit fontScale="92500" lnSpcReduction="10000"/>
          </a:bodyPr>
          <a:lstStyle/>
          <a:p>
            <a:pPr marL="457200" indent="-457200" algn="l">
              <a:buFont typeface="Arial" panose="020B0604020202020204" pitchFamily="34" charset="0"/>
              <a:buChar char="•"/>
            </a:pPr>
            <a:r>
              <a:rPr lang="en-ZA" dirty="0">
                <a:solidFill>
                  <a:schemeClr val="tx2">
                    <a:lumMod val="75000"/>
                  </a:schemeClr>
                </a:solidFill>
              </a:rPr>
              <a:t>One size does not fit all</a:t>
            </a:r>
          </a:p>
          <a:p>
            <a:pPr marL="914400" lvl="1" indent="-457200" algn="l">
              <a:buFont typeface="Wingdings" panose="05000000000000000000" pitchFamily="2" charset="2"/>
              <a:buChar char="Ø"/>
            </a:pPr>
            <a:r>
              <a:rPr lang="en-ZA" dirty="0">
                <a:solidFill>
                  <a:schemeClr val="tx2">
                    <a:lumMod val="75000"/>
                  </a:schemeClr>
                </a:solidFill>
              </a:rPr>
              <a:t>For large and potentially controversial projects, design the process appropriately</a:t>
            </a:r>
          </a:p>
          <a:p>
            <a:pPr marL="914400" lvl="1" indent="-457200" algn="l">
              <a:buFont typeface="Wingdings" panose="05000000000000000000" pitchFamily="2" charset="2"/>
              <a:buChar char="Ø"/>
            </a:pPr>
            <a:r>
              <a:rPr lang="en-ZA" dirty="0">
                <a:solidFill>
                  <a:schemeClr val="tx2">
                    <a:lumMod val="75000"/>
                  </a:schemeClr>
                </a:solidFill>
              </a:rPr>
              <a:t>The SDAC should work with the Office of the Environmental Commissioned to develop a project road map which includes a process of public engagement</a:t>
            </a:r>
          </a:p>
          <a:p>
            <a:pPr marL="914400" lvl="1" indent="-457200" algn="l">
              <a:buFont typeface="Wingdings" panose="05000000000000000000" pitchFamily="2" charset="2"/>
              <a:buChar char="Ø"/>
            </a:pPr>
            <a:endParaRPr lang="en-ZA" dirty="0">
              <a:solidFill>
                <a:schemeClr val="tx2">
                  <a:lumMod val="75000"/>
                </a:schemeClr>
              </a:solidFill>
            </a:endParaRPr>
          </a:p>
          <a:p>
            <a:pPr marL="457200" indent="-457200" algn="l">
              <a:buFont typeface="Arial" panose="020B0604020202020204" pitchFamily="34" charset="0"/>
              <a:buChar char="•"/>
            </a:pPr>
            <a:r>
              <a:rPr lang="en-ZA" dirty="0">
                <a:solidFill>
                  <a:schemeClr val="tx2">
                    <a:lumMod val="75000"/>
                  </a:schemeClr>
                </a:solidFill>
              </a:rPr>
              <a:t>Access to information</a:t>
            </a:r>
          </a:p>
          <a:p>
            <a:pPr marL="914400" lvl="1" indent="-457200" algn="l">
              <a:buFont typeface="Wingdings" panose="05000000000000000000" pitchFamily="2" charset="2"/>
              <a:buChar char="Ø"/>
            </a:pPr>
            <a:r>
              <a:rPr lang="en-ZA" dirty="0">
                <a:solidFill>
                  <a:schemeClr val="tx2">
                    <a:lumMod val="75000"/>
                  </a:schemeClr>
                </a:solidFill>
              </a:rPr>
              <a:t>All EIAs and EMPs and public engagement reports should be in public domain – easily accessible, on one GRN website (and never taken down)</a:t>
            </a:r>
          </a:p>
          <a:p>
            <a:pPr marL="914400" lvl="1" indent="-457200" algn="l">
              <a:buFont typeface="Wingdings" panose="05000000000000000000" pitchFamily="2" charset="2"/>
              <a:buChar char="Ø"/>
            </a:pPr>
            <a:r>
              <a:rPr lang="en-ZA" dirty="0">
                <a:solidFill>
                  <a:schemeClr val="tx2">
                    <a:lumMod val="75000"/>
                  </a:schemeClr>
                </a:solidFill>
              </a:rPr>
              <a:t>Project’s timelines and events should be on the website</a:t>
            </a:r>
          </a:p>
          <a:p>
            <a:pPr marL="914400" lvl="1" indent="-457200" algn="l">
              <a:buFont typeface="Wingdings" panose="05000000000000000000" pitchFamily="2" charset="2"/>
              <a:buChar char="Ø"/>
            </a:pPr>
            <a:r>
              <a:rPr lang="en-US" dirty="0">
                <a:solidFill>
                  <a:schemeClr val="tx2">
                    <a:lumMod val="75000"/>
                  </a:schemeClr>
                </a:solidFill>
              </a:rPr>
              <a:t>All decisions should be on the website.</a:t>
            </a:r>
            <a:endParaRPr lang="x-none" dirty="0">
              <a:solidFill>
                <a:schemeClr val="tx2">
                  <a:lumMod val="75000"/>
                </a:schemeClr>
              </a:solidFill>
            </a:endParaRPr>
          </a:p>
        </p:txBody>
      </p:sp>
    </p:spTree>
    <p:extLst>
      <p:ext uri="{BB962C8B-B14F-4D97-AF65-F5344CB8AC3E}">
        <p14:creationId xmlns:p14="http://schemas.microsoft.com/office/powerpoint/2010/main" val="318469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29490"/>
            <a:ext cx="7862455" cy="6282027"/>
          </a:xfrm>
        </p:spPr>
        <p:txBody>
          <a:bodyPr>
            <a:normAutofit lnSpcReduction="10000"/>
          </a:bodyPr>
          <a:lstStyle/>
          <a:p>
            <a:pPr marL="457200" indent="-457200" algn="l">
              <a:buFont typeface="Arial" panose="020B0604020202020204" pitchFamily="34" charset="0"/>
              <a:buChar char="•"/>
            </a:pPr>
            <a:r>
              <a:rPr lang="en-ZA" dirty="0">
                <a:solidFill>
                  <a:schemeClr val="tx2">
                    <a:lumMod val="75000"/>
                  </a:schemeClr>
                </a:solidFill>
              </a:rPr>
              <a:t>Accountability by EIA practitioners</a:t>
            </a:r>
          </a:p>
          <a:p>
            <a:pPr marL="914400" lvl="1" indent="-457200" algn="l">
              <a:buFont typeface="Wingdings" panose="05000000000000000000" pitchFamily="2" charset="2"/>
              <a:buChar char="Ø"/>
            </a:pPr>
            <a:r>
              <a:rPr lang="en-ZA" dirty="0">
                <a:solidFill>
                  <a:schemeClr val="tx2">
                    <a:lumMod val="75000"/>
                  </a:schemeClr>
                </a:solidFill>
              </a:rPr>
              <a:t>Need for professional body (e.g. EAPAN) under an Act that required professional standards</a:t>
            </a:r>
          </a:p>
          <a:p>
            <a:pPr marL="914400" lvl="1" indent="-457200" algn="l">
              <a:buFont typeface="Wingdings" panose="05000000000000000000" pitchFamily="2" charset="2"/>
              <a:buChar char="Ø"/>
            </a:pPr>
            <a:r>
              <a:rPr lang="en-ZA" dirty="0">
                <a:solidFill>
                  <a:schemeClr val="tx2">
                    <a:lumMod val="75000"/>
                  </a:schemeClr>
                </a:solidFill>
              </a:rPr>
              <a:t>allows for disciplinary action</a:t>
            </a:r>
          </a:p>
          <a:p>
            <a:pPr marL="914400" lvl="1" indent="-457200" algn="l"/>
            <a:endParaRPr lang="en-ZA" sz="800" dirty="0">
              <a:solidFill>
                <a:schemeClr val="tx2">
                  <a:lumMod val="75000"/>
                </a:schemeClr>
              </a:solidFill>
            </a:endParaRPr>
          </a:p>
          <a:p>
            <a:pPr marL="457200" indent="-457200" algn="l"/>
            <a:r>
              <a:rPr lang="en-ZA" dirty="0">
                <a:solidFill>
                  <a:schemeClr val="accent2">
                    <a:lumMod val="75000"/>
                  </a:schemeClr>
                </a:solidFill>
              </a:rPr>
              <a:t>These actions would significantly improve EIA processes in Namibia, particularly for large, difficult projects.</a:t>
            </a:r>
          </a:p>
          <a:p>
            <a:pPr marL="457200" indent="-457200" algn="l"/>
            <a:endParaRPr lang="en-ZA" sz="800" dirty="0">
              <a:solidFill>
                <a:schemeClr val="accent2">
                  <a:lumMod val="75000"/>
                </a:schemeClr>
              </a:solidFill>
            </a:endParaRPr>
          </a:p>
          <a:p>
            <a:pPr marL="457200" indent="-457200" algn="l"/>
            <a:r>
              <a:rPr lang="en-ZA" sz="2800" dirty="0">
                <a:solidFill>
                  <a:schemeClr val="accent3">
                    <a:lumMod val="75000"/>
                  </a:schemeClr>
                </a:solidFill>
              </a:rPr>
              <a:t>Final thought: being pro-environment does not mean being anti-development. Each project must be weighed up (costs &amp; benefits) on its merits. Anti-development without merit is stupid and has no credibility. It undermines the case for when a real stand needs to be taken for the environment.</a:t>
            </a:r>
            <a:endParaRPr lang="x-none" sz="2800" dirty="0">
              <a:solidFill>
                <a:schemeClr val="accent3">
                  <a:lumMod val="75000"/>
                </a:schemeClr>
              </a:solidFill>
            </a:endParaRPr>
          </a:p>
        </p:txBody>
      </p:sp>
    </p:spTree>
    <p:extLst>
      <p:ext uri="{BB962C8B-B14F-4D97-AF65-F5344CB8AC3E}">
        <p14:creationId xmlns:p14="http://schemas.microsoft.com/office/powerpoint/2010/main" val="3184698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 you</a:t>
            </a:r>
            <a:endParaRPr lang="en-GB" dirty="0"/>
          </a:p>
        </p:txBody>
      </p:sp>
      <p:sp>
        <p:nvSpPr>
          <p:cNvPr id="3" name="Subtitle 2"/>
          <p:cNvSpPr>
            <a:spLocks noGrp="1"/>
          </p:cNvSpPr>
          <p:nvPr>
            <p:ph type="subTitle" idx="1"/>
          </p:nvPr>
        </p:nvSpPr>
        <p:spPr/>
        <p:txBody>
          <a:bodyPr>
            <a:normAutofit/>
          </a:bodyPr>
          <a:lstStyle/>
          <a:p>
            <a:r>
              <a:rPr lang="en-US" sz="4800" b="1" dirty="0"/>
              <a:t>Discussion</a:t>
            </a:r>
            <a:endParaRPr lang="en-GB" sz="4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6558" y="-28203"/>
            <a:ext cx="8229600" cy="1143000"/>
          </a:xfrm>
          <a:prstGeom prst="rect">
            <a:avLst/>
          </a:prstGeom>
        </p:spPr>
        <p:txBody>
          <a:bodyPr/>
          <a:lstStyle/>
          <a:p>
            <a:r>
              <a:rPr lang="en-US" b="1" dirty="0"/>
              <a:t>Global overview</a:t>
            </a:r>
          </a:p>
        </p:txBody>
      </p:sp>
      <p:sp>
        <p:nvSpPr>
          <p:cNvPr id="3" name="Content Placeholder 2"/>
          <p:cNvSpPr>
            <a:spLocks noGrp="1"/>
          </p:cNvSpPr>
          <p:nvPr>
            <p:ph idx="4294967295"/>
          </p:nvPr>
        </p:nvSpPr>
        <p:spPr>
          <a:xfrm>
            <a:off x="58392" y="820888"/>
            <a:ext cx="8729663" cy="4525962"/>
          </a:xfrm>
          <a:prstGeom prst="rect">
            <a:avLst/>
          </a:prstGeom>
        </p:spPr>
        <p:txBody>
          <a:bodyPr>
            <a:noAutofit/>
          </a:bodyPr>
          <a:lstStyle/>
          <a:p>
            <a:r>
              <a:rPr lang="en-US" sz="2400" dirty="0"/>
              <a:t>Currently 25 exploration contracts approved by ISA (UNCLOS) :</a:t>
            </a:r>
          </a:p>
          <a:p>
            <a:pPr lvl="1"/>
            <a:r>
              <a:rPr lang="en-US" sz="2400" dirty="0"/>
              <a:t>4 for cobalt-rich crusts in the South Atlantic and Mid-Pacific</a:t>
            </a:r>
          </a:p>
          <a:p>
            <a:pPr lvl="1"/>
            <a:r>
              <a:rPr lang="en-US" sz="2400" dirty="0"/>
              <a:t>16 for manganese nodules in the Pacific and Indian Ocean;  </a:t>
            </a:r>
          </a:p>
          <a:p>
            <a:pPr lvl="1"/>
            <a:r>
              <a:rPr lang="en-US" sz="2400" dirty="0"/>
              <a:t>5 for SMS (</a:t>
            </a:r>
            <a:r>
              <a:rPr lang="en-US" sz="2400" dirty="0" err="1"/>
              <a:t>sulphides</a:t>
            </a:r>
            <a:r>
              <a:rPr lang="en-US" sz="2400" dirty="0"/>
              <a:t>) in Indian Ocean and Mid-Atlantic Ridge. </a:t>
            </a:r>
          </a:p>
          <a:p>
            <a:pPr marL="457200" lvl="1" indent="0">
              <a:buNone/>
            </a:pPr>
            <a:endParaRPr lang="en-US" sz="2400" dirty="0"/>
          </a:p>
          <a:p>
            <a:r>
              <a:rPr lang="en-US" sz="2400" dirty="0"/>
              <a:t>Commercial interest in deep-seabed minerals within national jurisdictions, including in the Pacific Islands region, Mexico, Namibia, New Zealand, Saudi Arabia, South Africa, and Sudan. </a:t>
            </a:r>
          </a:p>
          <a:p>
            <a:pPr marL="0" indent="0">
              <a:buNone/>
            </a:pPr>
            <a:endParaRPr lang="en-US" sz="2400" dirty="0"/>
          </a:p>
          <a:p>
            <a:r>
              <a:rPr lang="en-US" sz="2400" dirty="0"/>
              <a:t>Deep-seabed mineral exploration licenses issued for SMS by Fiji (1) Papua New Guinea (2) Solomon Islands (3) and Tonga (4).</a:t>
            </a:r>
          </a:p>
          <a:p>
            <a:pPr marL="0" indent="0">
              <a:buNone/>
            </a:pPr>
            <a:endParaRPr lang="en-US" sz="2400" dirty="0"/>
          </a:p>
          <a:p>
            <a:r>
              <a:rPr lang="en-US" sz="2400" dirty="0"/>
              <a:t>Marine diamond mining in Namibia and RSA for decades.</a:t>
            </a:r>
          </a:p>
        </p:txBody>
      </p:sp>
    </p:spTree>
    <p:extLst>
      <p:ext uri="{BB962C8B-B14F-4D97-AF65-F5344CB8AC3E}">
        <p14:creationId xmlns:p14="http://schemas.microsoft.com/office/powerpoint/2010/main" val="337026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656" y="292747"/>
            <a:ext cx="7772400" cy="879105"/>
          </a:xfrm>
        </p:spPr>
        <p:txBody>
          <a:bodyPr/>
          <a:lstStyle/>
          <a:p>
            <a:r>
              <a:rPr lang="en-ZA" dirty="0"/>
              <a:t>Big new project – good or bad?</a:t>
            </a:r>
            <a:endParaRPr lang="x-none" dirty="0"/>
          </a:p>
        </p:txBody>
      </p:sp>
      <p:sp>
        <p:nvSpPr>
          <p:cNvPr id="3" name="Subtitle 2"/>
          <p:cNvSpPr>
            <a:spLocks noGrp="1"/>
          </p:cNvSpPr>
          <p:nvPr>
            <p:ph type="subTitle" idx="1"/>
          </p:nvPr>
        </p:nvSpPr>
        <p:spPr>
          <a:xfrm>
            <a:off x="834500" y="1440874"/>
            <a:ext cx="7448365" cy="4918362"/>
          </a:xfrm>
        </p:spPr>
        <p:txBody>
          <a:bodyPr>
            <a:normAutofit/>
          </a:bodyPr>
          <a:lstStyle/>
          <a:p>
            <a:pPr marL="457200" indent="-457200" algn="l">
              <a:buFont typeface="Arial" panose="020B0604020202020204" pitchFamily="34" charset="0"/>
              <a:buChar char="•"/>
            </a:pPr>
            <a:r>
              <a:rPr lang="en-ZA" dirty="0">
                <a:solidFill>
                  <a:schemeClr val="tx1"/>
                </a:solidFill>
              </a:rPr>
              <a:t>What are the benefits, and to whom?</a:t>
            </a:r>
          </a:p>
          <a:p>
            <a:pPr marL="457200" indent="-457200" algn="l">
              <a:buFont typeface="Arial" panose="020B0604020202020204" pitchFamily="34" charset="0"/>
              <a:buChar char="•"/>
            </a:pPr>
            <a:r>
              <a:rPr lang="en-ZA" dirty="0">
                <a:solidFill>
                  <a:schemeClr val="tx1"/>
                </a:solidFill>
              </a:rPr>
              <a:t>What are the costs, and who pays?</a:t>
            </a:r>
          </a:p>
          <a:p>
            <a:pPr marL="914400" lvl="1" indent="-457200" algn="l">
              <a:buFont typeface="Wingdings" panose="05000000000000000000" pitchFamily="2" charset="2"/>
              <a:buChar char="§"/>
            </a:pPr>
            <a:r>
              <a:rPr lang="en-ZA" dirty="0">
                <a:solidFill>
                  <a:schemeClr val="tx1"/>
                </a:solidFill>
              </a:rPr>
              <a:t>Ecosystem, ecosystem services, biodiversity</a:t>
            </a:r>
          </a:p>
          <a:p>
            <a:pPr marL="914400" lvl="1" indent="-457200" algn="l">
              <a:buFont typeface="Wingdings" panose="05000000000000000000" pitchFamily="2" charset="2"/>
              <a:buChar char="§"/>
            </a:pPr>
            <a:r>
              <a:rPr lang="en-ZA" dirty="0">
                <a:solidFill>
                  <a:schemeClr val="tx1"/>
                </a:solidFill>
              </a:rPr>
              <a:t>Society, including local communities</a:t>
            </a:r>
          </a:p>
          <a:p>
            <a:pPr marL="914400" lvl="1" indent="-457200" algn="l">
              <a:buFont typeface="Wingdings" panose="05000000000000000000" pitchFamily="2" charset="2"/>
              <a:buChar char="§"/>
            </a:pPr>
            <a:r>
              <a:rPr lang="en-ZA" dirty="0">
                <a:solidFill>
                  <a:schemeClr val="tx1"/>
                </a:solidFill>
              </a:rPr>
              <a:t>Economic sectors and national economy</a:t>
            </a:r>
          </a:p>
          <a:p>
            <a:pPr marL="457200" indent="-457200" algn="l">
              <a:buFont typeface="Arial" panose="020B0604020202020204" pitchFamily="34" charset="0"/>
              <a:buChar char="•"/>
            </a:pPr>
            <a:r>
              <a:rPr lang="en-ZA" dirty="0">
                <a:solidFill>
                  <a:schemeClr val="tx1"/>
                </a:solidFill>
              </a:rPr>
              <a:t>The best, most internationally recognised and constantly improving tool we have to help assess a project is EIA</a:t>
            </a:r>
          </a:p>
          <a:p>
            <a:pPr marL="914400" lvl="1" indent="-457200" algn="l">
              <a:buFont typeface="Wingdings" panose="05000000000000000000" pitchFamily="2" charset="2"/>
              <a:buChar char="§"/>
            </a:pPr>
            <a:endParaRPr lang="x-none" dirty="0">
              <a:solidFill>
                <a:schemeClr val="tx1"/>
              </a:solidFill>
            </a:endParaRPr>
          </a:p>
        </p:txBody>
      </p:sp>
    </p:spTree>
    <p:extLst>
      <p:ext uri="{BB962C8B-B14F-4D97-AF65-F5344CB8AC3E}">
        <p14:creationId xmlns:p14="http://schemas.microsoft.com/office/powerpoint/2010/main" val="289750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077" y="1678914"/>
            <a:ext cx="6863590" cy="1107996"/>
          </a:xfrm>
          <a:prstGeom prst="rect">
            <a:avLst/>
          </a:prstGeom>
          <a:noFill/>
        </p:spPr>
        <p:txBody>
          <a:bodyPr wrap="none" rtlCol="0">
            <a:spAutoFit/>
          </a:bodyPr>
          <a:lstStyle/>
          <a:p>
            <a:r>
              <a:rPr lang="en-US" sz="6600" b="1" dirty="0"/>
              <a:t>Introduction to EIA</a:t>
            </a:r>
          </a:p>
        </p:txBody>
      </p:sp>
    </p:spTree>
    <p:extLst>
      <p:ext uri="{BB962C8B-B14F-4D97-AF65-F5344CB8AC3E}">
        <p14:creationId xmlns:p14="http://schemas.microsoft.com/office/powerpoint/2010/main" val="412010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Text Box 2"/>
          <p:cNvSpPr txBox="1">
            <a:spLocks noChangeArrowheads="1"/>
          </p:cNvSpPr>
          <p:nvPr/>
        </p:nvSpPr>
        <p:spPr bwMode="auto">
          <a:xfrm>
            <a:off x="2209800" y="2133600"/>
            <a:ext cx="2667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buFontTx/>
              <a:buNone/>
            </a:pPr>
            <a:endParaRPr lang="en-US" sz="2400">
              <a:latin typeface="Times New Roman" charset="0"/>
            </a:endParaRPr>
          </a:p>
        </p:txBody>
      </p:sp>
      <p:sp>
        <p:nvSpPr>
          <p:cNvPr id="903171" name="Text Box 3"/>
          <p:cNvSpPr txBox="1">
            <a:spLocks noChangeArrowheads="1"/>
          </p:cNvSpPr>
          <p:nvPr/>
        </p:nvSpPr>
        <p:spPr bwMode="auto">
          <a:xfrm>
            <a:off x="1562100" y="296863"/>
            <a:ext cx="5664200" cy="1016000"/>
          </a:xfrm>
          <a:prstGeom prst="rect">
            <a:avLst/>
          </a:prstGeom>
          <a:noFill/>
          <a:ln w="9525">
            <a:solidFill>
              <a:srgbClr val="FFFF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buFontTx/>
              <a:buNone/>
            </a:pPr>
            <a:r>
              <a:rPr lang="en-US" sz="6000" b="1" dirty="0">
                <a:solidFill>
                  <a:srgbClr val="FF0000"/>
                </a:solidFill>
                <a:latin typeface="Times New Roman" charset="0"/>
              </a:rPr>
              <a:t>What is EIA?</a:t>
            </a:r>
          </a:p>
        </p:txBody>
      </p:sp>
      <p:sp>
        <p:nvSpPr>
          <p:cNvPr id="903172" name="Text Box 4"/>
          <p:cNvSpPr txBox="1">
            <a:spLocks noChangeArrowheads="1"/>
          </p:cNvSpPr>
          <p:nvPr/>
        </p:nvSpPr>
        <p:spPr bwMode="auto">
          <a:xfrm>
            <a:off x="1165225" y="1589088"/>
            <a:ext cx="7702550"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buFontTx/>
              <a:buNone/>
            </a:pPr>
            <a:r>
              <a:rPr lang="en-US" sz="3600" b="1" dirty="0">
                <a:latin typeface="Times New Roman" charset="0"/>
              </a:rPr>
              <a:t>A process of identifying, predicting and evaluating the </a:t>
            </a:r>
            <a:r>
              <a:rPr lang="en-US" sz="3600" b="1" dirty="0">
                <a:solidFill>
                  <a:srgbClr val="008000"/>
                </a:solidFill>
                <a:latin typeface="Times New Roman" charset="0"/>
              </a:rPr>
              <a:t>biophysical</a:t>
            </a:r>
            <a:r>
              <a:rPr lang="en-US" sz="3600" b="1" dirty="0">
                <a:latin typeface="Times New Roman" charset="0"/>
              </a:rPr>
              <a:t>, </a:t>
            </a:r>
            <a:r>
              <a:rPr lang="en-US" sz="3600" b="1" dirty="0">
                <a:solidFill>
                  <a:srgbClr val="990000"/>
                </a:solidFill>
                <a:latin typeface="Times New Roman" charset="0"/>
              </a:rPr>
              <a:t>social</a:t>
            </a:r>
            <a:r>
              <a:rPr lang="en-US" sz="3600" b="1" dirty="0">
                <a:latin typeface="Times New Roman" charset="0"/>
              </a:rPr>
              <a:t> and </a:t>
            </a:r>
            <a:r>
              <a:rPr lang="en-US" sz="3600" b="1" dirty="0">
                <a:solidFill>
                  <a:srgbClr val="3333CC"/>
                </a:solidFill>
                <a:latin typeface="Times New Roman" charset="0"/>
              </a:rPr>
              <a:t>other</a:t>
            </a:r>
            <a:r>
              <a:rPr lang="en-US" sz="3600" b="1" dirty="0">
                <a:latin typeface="Times New Roman" charset="0"/>
              </a:rPr>
              <a:t> relevant effects on the environment of activities </a:t>
            </a:r>
            <a:r>
              <a:rPr lang="en-US" sz="3600" b="1" u="sng" dirty="0">
                <a:latin typeface="Times New Roman" charset="0"/>
              </a:rPr>
              <a:t>prior to their </a:t>
            </a:r>
          </a:p>
          <a:p>
            <a:pPr eaLnBrk="0" hangingPunct="0">
              <a:buFontTx/>
              <a:buNone/>
            </a:pPr>
            <a:r>
              <a:rPr lang="en-US" sz="3600" b="1" u="sng" dirty="0" err="1">
                <a:latin typeface="Times New Roman" charset="0"/>
              </a:rPr>
              <a:t>authorisation</a:t>
            </a:r>
            <a:r>
              <a:rPr lang="en-US" sz="3600" b="1" dirty="0">
                <a:latin typeface="Times New Roman" charset="0"/>
              </a:rPr>
              <a:t> with a view to </a:t>
            </a:r>
            <a:r>
              <a:rPr lang="en-US" sz="3600" b="1" i="1" dirty="0">
                <a:latin typeface="Times New Roman" charset="0"/>
              </a:rPr>
              <a:t>avoiding or</a:t>
            </a:r>
            <a:r>
              <a:rPr lang="en-US" sz="3600" b="1" dirty="0">
                <a:latin typeface="Times New Roman" charset="0"/>
              </a:rPr>
              <a:t> </a:t>
            </a:r>
            <a:r>
              <a:rPr lang="en-US" sz="3600" b="1" i="1" dirty="0" err="1">
                <a:latin typeface="Times New Roman" charset="0"/>
              </a:rPr>
              <a:t>minimising</a:t>
            </a:r>
            <a:r>
              <a:rPr lang="en-US" sz="3600" b="1" i="1" dirty="0">
                <a:latin typeface="Times New Roman" charset="0"/>
              </a:rPr>
              <a:t> negative impacts</a:t>
            </a:r>
            <a:r>
              <a:rPr lang="en-US" sz="3600" b="1" dirty="0">
                <a:latin typeface="Times New Roman" charset="0"/>
              </a:rPr>
              <a:t> and </a:t>
            </a:r>
            <a:r>
              <a:rPr lang="en-US" sz="3600" b="1" i="1" u="sng" dirty="0">
                <a:latin typeface="Times New Roman" charset="0"/>
              </a:rPr>
              <a:t>enhancing the positive. </a:t>
            </a:r>
          </a:p>
        </p:txBody>
      </p:sp>
    </p:spTree>
    <p:extLst>
      <p:ext uri="{BB962C8B-B14F-4D97-AF65-F5344CB8AC3E}">
        <p14:creationId xmlns:p14="http://schemas.microsoft.com/office/powerpoint/2010/main" val="3329784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3172"/>
                                        </p:tgtEl>
                                        <p:attrNameLst>
                                          <p:attrName>style.visibility</p:attrName>
                                        </p:attrNameLst>
                                      </p:cBhvr>
                                      <p:to>
                                        <p:strVal val="visible"/>
                                      </p:to>
                                    </p:set>
                                    <p:animEffect transition="in" filter="dissolve">
                                      <p:cBhvr>
                                        <p:cTn id="7" dur="500"/>
                                        <p:tgtEl>
                                          <p:spTgt spid="90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Text Box 2"/>
          <p:cNvSpPr txBox="1">
            <a:spLocks noChangeArrowheads="1"/>
          </p:cNvSpPr>
          <p:nvPr/>
        </p:nvSpPr>
        <p:spPr bwMode="auto">
          <a:xfrm>
            <a:off x="2209800" y="2133600"/>
            <a:ext cx="2667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buFontTx/>
              <a:buNone/>
            </a:pPr>
            <a:endParaRPr lang="en-US" sz="2400">
              <a:latin typeface="Times New Roman" charset="0"/>
            </a:endParaRPr>
          </a:p>
        </p:txBody>
      </p:sp>
      <p:sp>
        <p:nvSpPr>
          <p:cNvPr id="903171" name="Text Box 3"/>
          <p:cNvSpPr txBox="1">
            <a:spLocks noChangeArrowheads="1"/>
          </p:cNvSpPr>
          <p:nvPr/>
        </p:nvSpPr>
        <p:spPr bwMode="auto">
          <a:xfrm>
            <a:off x="1562100" y="92477"/>
            <a:ext cx="5664200" cy="10160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buFontTx/>
              <a:buNone/>
            </a:pPr>
            <a:r>
              <a:rPr lang="en-US" sz="6000" b="1" dirty="0">
                <a:solidFill>
                  <a:srgbClr val="FF0000"/>
                </a:solidFill>
                <a:latin typeface="Times New Roman" charset="0"/>
              </a:rPr>
              <a:t>EIA is </a:t>
            </a:r>
            <a:r>
              <a:rPr lang="en-US" sz="6000" b="1" u="sng" dirty="0">
                <a:solidFill>
                  <a:srgbClr val="FF0000"/>
                </a:solidFill>
                <a:latin typeface="Times New Roman" charset="0"/>
              </a:rPr>
              <a:t>NOT</a:t>
            </a:r>
          </a:p>
        </p:txBody>
      </p:sp>
      <p:sp>
        <p:nvSpPr>
          <p:cNvPr id="903172" name="Text Box 4"/>
          <p:cNvSpPr txBox="1">
            <a:spLocks noChangeArrowheads="1"/>
          </p:cNvSpPr>
          <p:nvPr/>
        </p:nvSpPr>
        <p:spPr bwMode="auto">
          <a:xfrm>
            <a:off x="216354" y="1253311"/>
            <a:ext cx="8615607" cy="5392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571500" indent="-571500" eaLnBrk="0" hangingPunct="0">
              <a:lnSpc>
                <a:spcPct val="120000"/>
              </a:lnSpc>
              <a:buFont typeface="Arial"/>
              <a:buChar char="•"/>
            </a:pPr>
            <a:r>
              <a:rPr lang="en-US" sz="3600" b="1" dirty="0">
                <a:latin typeface="Times New Roman" charset="0"/>
              </a:rPr>
              <a:t>A decision making tool – it is decision aiding</a:t>
            </a:r>
          </a:p>
          <a:p>
            <a:pPr marL="571500" indent="-571500" eaLnBrk="0" hangingPunct="0">
              <a:lnSpc>
                <a:spcPct val="120000"/>
              </a:lnSpc>
              <a:buFont typeface="Arial"/>
              <a:buChar char="•"/>
            </a:pPr>
            <a:r>
              <a:rPr lang="en-US" sz="3600" b="1" dirty="0">
                <a:latin typeface="Times New Roman" charset="0"/>
              </a:rPr>
              <a:t>The only information used by decision makers</a:t>
            </a:r>
          </a:p>
          <a:p>
            <a:pPr marL="571500" indent="-571500" eaLnBrk="0" hangingPunct="0">
              <a:lnSpc>
                <a:spcPct val="120000"/>
              </a:lnSpc>
              <a:buFont typeface="Arial"/>
              <a:buChar char="•"/>
            </a:pPr>
            <a:r>
              <a:rPr lang="en-US" sz="3600" b="1" dirty="0">
                <a:latin typeface="Times New Roman" charset="0"/>
              </a:rPr>
              <a:t>An exact science – many limitations</a:t>
            </a:r>
          </a:p>
          <a:p>
            <a:pPr marL="571500" indent="-571500" eaLnBrk="0" hangingPunct="0">
              <a:lnSpc>
                <a:spcPct val="120000"/>
              </a:lnSpc>
              <a:buFont typeface="Arial"/>
              <a:buChar char="•"/>
            </a:pPr>
            <a:r>
              <a:rPr lang="en-US" sz="3600" b="1" dirty="0">
                <a:latin typeface="Times New Roman" charset="0"/>
              </a:rPr>
              <a:t>A confidential process</a:t>
            </a:r>
          </a:p>
          <a:p>
            <a:pPr marL="571500" indent="-571500" eaLnBrk="0" hangingPunct="0">
              <a:lnSpc>
                <a:spcPct val="120000"/>
              </a:lnSpc>
              <a:buFont typeface="Arial"/>
              <a:buChar char="•"/>
            </a:pPr>
            <a:r>
              <a:rPr lang="en-US" sz="3600" b="1" dirty="0">
                <a:latin typeface="Times New Roman" charset="0"/>
              </a:rPr>
              <a:t>Legally-binding  </a:t>
            </a:r>
          </a:p>
          <a:p>
            <a:pPr marL="571500" indent="-571500" eaLnBrk="0" hangingPunct="0">
              <a:lnSpc>
                <a:spcPct val="120000"/>
              </a:lnSpc>
              <a:buFont typeface="Arial"/>
              <a:buChar char="•"/>
            </a:pPr>
            <a:r>
              <a:rPr lang="en-US" sz="3600" b="1" dirty="0">
                <a:latin typeface="Times New Roman" charset="0"/>
              </a:rPr>
              <a:t>The last word.</a:t>
            </a:r>
          </a:p>
        </p:txBody>
      </p:sp>
    </p:spTree>
    <p:extLst>
      <p:ext uri="{BB962C8B-B14F-4D97-AF65-F5344CB8AC3E}">
        <p14:creationId xmlns:p14="http://schemas.microsoft.com/office/powerpoint/2010/main" val="669049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3172"/>
                                        </p:tgtEl>
                                        <p:attrNameLst>
                                          <p:attrName>style.visibility</p:attrName>
                                        </p:attrNameLst>
                                      </p:cBhvr>
                                      <p:to>
                                        <p:strVal val="visible"/>
                                      </p:to>
                                    </p:set>
                                    <p:animEffect transition="in" filter="dissolve">
                                      <p:cBhvr>
                                        <p:cTn id="7" dur="500"/>
                                        <p:tgtEl>
                                          <p:spTgt spid="90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4"/>
          <p:cNvSpPr txBox="1">
            <a:spLocks noChangeArrowheads="1"/>
          </p:cNvSpPr>
          <p:nvPr/>
        </p:nvSpPr>
        <p:spPr bwMode="auto">
          <a:xfrm>
            <a:off x="2895600" y="1219200"/>
            <a:ext cx="2513013"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ZA" sz="1800"/>
              <a:t>Development concept</a:t>
            </a:r>
          </a:p>
        </p:txBody>
      </p:sp>
      <p:sp>
        <p:nvSpPr>
          <p:cNvPr id="143362" name="Text Box 5"/>
          <p:cNvSpPr txBox="1">
            <a:spLocks noChangeArrowheads="1"/>
          </p:cNvSpPr>
          <p:nvPr/>
        </p:nvSpPr>
        <p:spPr bwMode="auto">
          <a:xfrm>
            <a:off x="2112963" y="2716213"/>
            <a:ext cx="4059237" cy="784225"/>
          </a:xfrm>
          <a:prstGeom prst="rect">
            <a:avLst/>
          </a:prstGeom>
          <a:solidFill>
            <a:srgbClr val="CCCCCC"/>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ZA" sz="1800" dirty="0"/>
              <a:t>Initial Terms of Reference prepared</a:t>
            </a:r>
          </a:p>
          <a:p>
            <a:pPr algn="ctr" eaLnBrk="1" hangingPunct="1">
              <a:spcBef>
                <a:spcPct val="50000"/>
              </a:spcBef>
            </a:pPr>
            <a:r>
              <a:rPr lang="en-ZA" sz="1800" i="1" dirty="0"/>
              <a:t>Proponent/Authorities/Consultants</a:t>
            </a:r>
          </a:p>
        </p:txBody>
      </p:sp>
      <p:sp>
        <p:nvSpPr>
          <p:cNvPr id="143363" name="Text Box 6"/>
          <p:cNvSpPr txBox="1">
            <a:spLocks noChangeArrowheads="1"/>
          </p:cNvSpPr>
          <p:nvPr/>
        </p:nvSpPr>
        <p:spPr bwMode="auto">
          <a:xfrm>
            <a:off x="6997700" y="2643188"/>
            <a:ext cx="1384300" cy="925512"/>
          </a:xfrm>
          <a:prstGeom prst="rect">
            <a:avLst/>
          </a:prstGeom>
          <a:solidFill>
            <a:schemeClr val="accent1"/>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ZA" sz="1800"/>
              <a:t>Authority review and approval</a:t>
            </a:r>
          </a:p>
        </p:txBody>
      </p:sp>
      <p:sp>
        <p:nvSpPr>
          <p:cNvPr id="143364" name="Text Box 10"/>
          <p:cNvSpPr txBox="1">
            <a:spLocks noChangeArrowheads="1"/>
          </p:cNvSpPr>
          <p:nvPr/>
        </p:nvSpPr>
        <p:spPr bwMode="auto">
          <a:xfrm>
            <a:off x="3025775" y="3940175"/>
            <a:ext cx="2232025" cy="376238"/>
          </a:xfrm>
          <a:prstGeom prst="rect">
            <a:avLst/>
          </a:prstGeom>
          <a:solidFill>
            <a:srgbClr val="CCCCCC"/>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ZA" sz="1800"/>
              <a:t>Scoping study</a:t>
            </a:r>
          </a:p>
        </p:txBody>
      </p:sp>
      <p:sp>
        <p:nvSpPr>
          <p:cNvPr id="143365" name="Text Box 11"/>
          <p:cNvSpPr txBox="1">
            <a:spLocks noChangeArrowheads="1"/>
          </p:cNvSpPr>
          <p:nvPr/>
        </p:nvSpPr>
        <p:spPr bwMode="auto">
          <a:xfrm>
            <a:off x="3352800" y="4343400"/>
            <a:ext cx="1584325" cy="1477328"/>
          </a:xfrm>
          <a:prstGeom prst="rect">
            <a:avLst/>
          </a:prstGeom>
          <a:solidFill>
            <a:srgbClr val="CCCCCC"/>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ZA" sz="1800" dirty="0"/>
              <a:t>Revised ToR for EIA and specialist studies. EIA commences</a:t>
            </a:r>
          </a:p>
        </p:txBody>
      </p:sp>
      <p:sp>
        <p:nvSpPr>
          <p:cNvPr id="143366" name="Text Box 35"/>
          <p:cNvSpPr txBox="1">
            <a:spLocks noChangeArrowheads="1"/>
          </p:cNvSpPr>
          <p:nvPr/>
        </p:nvSpPr>
        <p:spPr bwMode="auto">
          <a:xfrm>
            <a:off x="2895600" y="6324600"/>
            <a:ext cx="2514600" cy="381000"/>
          </a:xfrm>
          <a:prstGeom prst="rect">
            <a:avLst/>
          </a:prstGeom>
          <a:solidFill>
            <a:srgbClr val="CCCCCC"/>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1800" dirty="0"/>
              <a:t>EIA and EMP report</a:t>
            </a:r>
          </a:p>
        </p:txBody>
      </p:sp>
      <p:sp>
        <p:nvSpPr>
          <p:cNvPr id="143367" name="Text Box 42"/>
          <p:cNvSpPr txBox="1">
            <a:spLocks noChangeArrowheads="1"/>
          </p:cNvSpPr>
          <p:nvPr/>
        </p:nvSpPr>
        <p:spPr bwMode="auto">
          <a:xfrm>
            <a:off x="833438" y="4888134"/>
            <a:ext cx="1833562" cy="369332"/>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ZA" sz="1800" dirty="0"/>
              <a:t>Public input</a:t>
            </a:r>
          </a:p>
        </p:txBody>
      </p:sp>
      <p:sp>
        <p:nvSpPr>
          <p:cNvPr id="143368" name="Text Box 66"/>
          <p:cNvSpPr txBox="1">
            <a:spLocks noChangeArrowheads="1"/>
          </p:cNvSpPr>
          <p:nvPr/>
        </p:nvSpPr>
        <p:spPr bwMode="auto">
          <a:xfrm>
            <a:off x="2418833" y="0"/>
            <a:ext cx="3946023" cy="830997"/>
          </a:xfrm>
          <a:prstGeom prst="rect">
            <a:avLst/>
          </a:prstGeom>
          <a:solidFill>
            <a:schemeClr val="bg1"/>
          </a:solidFill>
          <a:ln w="9525">
            <a:solidFill>
              <a:srgbClr val="FFFFFF"/>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ZA" sz="4800" b="1" dirty="0">
                <a:solidFill>
                  <a:srgbClr val="000000"/>
                </a:solidFill>
              </a:rPr>
              <a:t>EIA process</a:t>
            </a:r>
          </a:p>
        </p:txBody>
      </p:sp>
      <p:cxnSp>
        <p:nvCxnSpPr>
          <p:cNvPr id="143369" name="Straight Arrow Connector 58"/>
          <p:cNvCxnSpPr>
            <a:cxnSpLocks noChangeShapeType="1"/>
            <a:stCxn id="143378" idx="2"/>
            <a:endCxn id="143362" idx="0"/>
          </p:cNvCxnSpPr>
          <p:nvPr/>
        </p:nvCxnSpPr>
        <p:spPr bwMode="auto">
          <a:xfrm rot="5400000">
            <a:off x="3933031" y="2496344"/>
            <a:ext cx="430213" cy="952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43370" name="Straight Arrow Connector 60"/>
          <p:cNvCxnSpPr>
            <a:cxnSpLocks noChangeShapeType="1"/>
            <a:stCxn id="143362" idx="2"/>
            <a:endCxn id="143364" idx="0"/>
          </p:cNvCxnSpPr>
          <p:nvPr/>
        </p:nvCxnSpPr>
        <p:spPr bwMode="auto">
          <a:xfrm rot="5400000">
            <a:off x="3921919" y="3720307"/>
            <a:ext cx="439737" cy="0"/>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43371" name="Straight Arrow Connector 67"/>
          <p:cNvCxnSpPr>
            <a:cxnSpLocks noChangeShapeType="1"/>
            <a:stCxn id="143363" idx="1"/>
            <a:endCxn id="143362" idx="3"/>
          </p:cNvCxnSpPr>
          <p:nvPr/>
        </p:nvCxnSpPr>
        <p:spPr bwMode="auto">
          <a:xfrm rot="10800000" flipV="1">
            <a:off x="6172200" y="3106738"/>
            <a:ext cx="825500" cy="1587"/>
          </a:xfrm>
          <a:prstGeom prst="straightConnector1">
            <a:avLst/>
          </a:prstGeom>
          <a:noFill/>
          <a:ln w="25400">
            <a:solidFill>
              <a:schemeClr val="tx1"/>
            </a:solidFill>
            <a:round/>
            <a:headEnd type="arrow" w="med" len="me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43372" name="Straight Arrow Connector 79"/>
          <p:cNvCxnSpPr>
            <a:cxnSpLocks noChangeShapeType="1"/>
            <a:stCxn id="143365" idx="2"/>
            <a:endCxn id="143366" idx="0"/>
          </p:cNvCxnSpPr>
          <p:nvPr/>
        </p:nvCxnSpPr>
        <p:spPr bwMode="auto">
          <a:xfrm>
            <a:off x="4144963" y="5820728"/>
            <a:ext cx="7937" cy="503872"/>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30" name="Elbow Connector 29"/>
          <p:cNvCxnSpPr>
            <a:stCxn id="143366" idx="1"/>
            <a:endCxn id="143361" idx="1"/>
          </p:cNvCxnSpPr>
          <p:nvPr/>
        </p:nvCxnSpPr>
        <p:spPr>
          <a:xfrm rot="10800000">
            <a:off x="2895600" y="1404938"/>
            <a:ext cx="1588" cy="5110162"/>
          </a:xfrm>
          <a:prstGeom prst="bentConnector3">
            <a:avLst>
              <a:gd name="adj1" fmla="val 16716826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43364" idx="1"/>
            <a:endCxn id="143361" idx="1"/>
          </p:cNvCxnSpPr>
          <p:nvPr/>
        </p:nvCxnSpPr>
        <p:spPr>
          <a:xfrm rot="10800000">
            <a:off x="2895600" y="1404938"/>
            <a:ext cx="130175" cy="2724150"/>
          </a:xfrm>
          <a:prstGeom prst="bentConnector3">
            <a:avLst>
              <a:gd name="adj1" fmla="val 213927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3375" name="TextBox 31"/>
          <p:cNvSpPr txBox="1">
            <a:spLocks noChangeArrowheads="1"/>
          </p:cNvSpPr>
          <p:nvPr/>
        </p:nvSpPr>
        <p:spPr bwMode="auto">
          <a:xfrm rot="-5400000">
            <a:off x="-185738" y="2776538"/>
            <a:ext cx="11985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Feedback</a:t>
            </a:r>
          </a:p>
        </p:txBody>
      </p:sp>
      <p:cxnSp>
        <p:nvCxnSpPr>
          <p:cNvPr id="42" name="Shape 31"/>
          <p:cNvCxnSpPr>
            <a:stCxn id="143367" idx="2"/>
            <a:endCxn id="143366" idx="0"/>
          </p:cNvCxnSpPr>
          <p:nvPr/>
        </p:nvCxnSpPr>
        <p:spPr>
          <a:xfrm rot="16200000" flipH="1">
            <a:off x="2417992" y="4589692"/>
            <a:ext cx="1067134" cy="2402681"/>
          </a:xfrm>
          <a:prstGeom prst="bentConnector3">
            <a:avLst>
              <a:gd name="adj1" fmla="val 70521"/>
            </a:avLst>
          </a:prstGeom>
          <a:ln>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43367" idx="3"/>
            <a:endCxn id="143365" idx="1"/>
          </p:cNvCxnSpPr>
          <p:nvPr/>
        </p:nvCxnSpPr>
        <p:spPr>
          <a:xfrm>
            <a:off x="2667000" y="5072800"/>
            <a:ext cx="685800" cy="9264"/>
          </a:xfrm>
          <a:prstGeom prst="straightConnector1">
            <a:avLst/>
          </a:prstGeom>
          <a:ln>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43378" name="Text Box 4"/>
          <p:cNvSpPr txBox="1">
            <a:spLocks noChangeArrowheads="1"/>
          </p:cNvSpPr>
          <p:nvPr/>
        </p:nvSpPr>
        <p:spPr bwMode="auto">
          <a:xfrm>
            <a:off x="2895600" y="1916113"/>
            <a:ext cx="2513013" cy="3698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ZA" sz="1800"/>
              <a:t>Screening</a:t>
            </a:r>
          </a:p>
        </p:txBody>
      </p:sp>
      <p:cxnSp>
        <p:nvCxnSpPr>
          <p:cNvPr id="143379" name="Straight Arrow Connector 56"/>
          <p:cNvCxnSpPr>
            <a:cxnSpLocks noChangeShapeType="1"/>
            <a:stCxn id="143361" idx="2"/>
            <a:endCxn id="143378" idx="0"/>
          </p:cNvCxnSpPr>
          <p:nvPr/>
        </p:nvCxnSpPr>
        <p:spPr bwMode="auto">
          <a:xfrm rot="5400000">
            <a:off x="3987801" y="1752600"/>
            <a:ext cx="328612"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91" name="Shape 90"/>
          <p:cNvCxnSpPr>
            <a:stCxn id="143363" idx="2"/>
            <a:endCxn id="143365" idx="3"/>
          </p:cNvCxnSpPr>
          <p:nvPr/>
        </p:nvCxnSpPr>
        <p:spPr>
          <a:xfrm rot="5400000">
            <a:off x="5556806" y="2949020"/>
            <a:ext cx="1513364" cy="2752725"/>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2" name="Shape 91"/>
          <p:cNvCxnSpPr>
            <a:stCxn id="143363" idx="2"/>
            <a:endCxn id="143366" idx="3"/>
          </p:cNvCxnSpPr>
          <p:nvPr/>
        </p:nvCxnSpPr>
        <p:spPr>
          <a:xfrm rot="5400000">
            <a:off x="5076825" y="3902075"/>
            <a:ext cx="2946400" cy="2279650"/>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theme/theme1.xml><?xml version="1.0" encoding="utf-8"?>
<a:theme xmlns:a="http://schemas.openxmlformats.org/drawingml/2006/main" name="Blank PW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2002</TotalTime>
  <Words>1722</Words>
  <Application>Microsoft Office PowerPoint</Application>
  <PresentationFormat>On-screen Show (4:3)</PresentationFormat>
  <Paragraphs>260</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Times New Roman</vt:lpstr>
      <vt:lpstr>Wingdings</vt:lpstr>
      <vt:lpstr>Blank PWT Theme</vt:lpstr>
      <vt:lpstr>Namibia Marine Phosphates</vt:lpstr>
      <vt:lpstr>Marine phosphate mining Why this event?</vt:lpstr>
      <vt:lpstr>Marine phosphate mining</vt:lpstr>
      <vt:lpstr>Global overview</vt:lpstr>
      <vt:lpstr>Big new project – good or bad?</vt:lpstr>
      <vt:lpstr>PowerPoint Presentation</vt:lpstr>
      <vt:lpstr>PowerPoint Presentation</vt:lpstr>
      <vt:lpstr>PowerPoint Presentation</vt:lpstr>
      <vt:lpstr>PowerPoint Presentation</vt:lpstr>
      <vt:lpstr>PowerPoint Presentation</vt:lpstr>
      <vt:lpstr>PowerPoint Presentation</vt:lpstr>
      <vt:lpstr>Bottom line: who wins, who loses?</vt:lpstr>
      <vt:lpstr>PowerPoint Presentation</vt:lpstr>
      <vt:lpstr>Framework for impact management</vt:lpstr>
      <vt:lpstr>PowerPoint Presentation</vt:lpstr>
      <vt:lpstr>PowerPoint Presentation</vt:lpstr>
      <vt:lpstr>PowerPoint Presentation</vt:lpstr>
      <vt:lpstr>NMP Verification Study findings</vt:lpstr>
      <vt:lpstr>NMP Verification Study findings</vt:lpstr>
      <vt:lpstr>NMP Verification Study findings</vt:lpstr>
      <vt:lpstr>NMP Verification Study findings</vt:lpstr>
      <vt:lpstr>NMP Verification Study    Conclusion </vt:lpstr>
      <vt:lpstr>Critique of the EIA process</vt:lpstr>
      <vt:lpstr>The Environmental Clearance Certificate was issued subject to the following conditions:</vt:lpstr>
      <vt:lpstr>Conditions continued …</vt:lpstr>
      <vt:lpstr>Are the conditions sufficient?</vt:lpstr>
      <vt:lpstr>Strengthening conditions …</vt:lpstr>
      <vt:lpstr>PowerPoint Presentation</vt:lpstr>
      <vt:lpstr>Why this level of conflict?</vt:lpstr>
      <vt:lpstr>PowerPoint Presentation</vt:lpstr>
      <vt:lpstr>PowerPoint Presentation</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considerations</dc:title>
  <dc:creator>Peter Tarr</dc:creator>
  <cp:lastModifiedBy>Christopher Brown</cp:lastModifiedBy>
  <cp:revision>84</cp:revision>
  <dcterms:created xsi:type="dcterms:W3CDTF">2016-11-14T06:36:43Z</dcterms:created>
  <dcterms:modified xsi:type="dcterms:W3CDTF">2016-11-17T08:44:47Z</dcterms:modified>
</cp:coreProperties>
</file>