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8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94646"/>
  </p:normalViewPr>
  <p:slideViewPr>
    <p:cSldViewPr snapToGrid="0" snapToObjects="1">
      <p:cViewPr varScale="1">
        <p:scale>
          <a:sx n="93" d="100"/>
          <a:sy n="93" d="100"/>
        </p:scale>
        <p:origin x="216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4" y="1537449"/>
            <a:ext cx="7826281" cy="1627093"/>
          </a:xfrm>
          <a:ln w="31750">
            <a:solidFill>
              <a:schemeClr val="bg1"/>
            </a:solidFill>
          </a:ln>
        </p:spPr>
        <p:txBody>
          <a:bodyPr rtlCol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405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4" y="3218331"/>
            <a:ext cx="7826281" cy="860611"/>
          </a:xfrm>
        </p:spPr>
        <p:txBody>
          <a:bodyPr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225"/>
              </a:spcBef>
              <a:buFont typeface="Wingdings 2" pitchFamily="18" charset="2"/>
              <a:buNone/>
              <a:defRPr sz="135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280989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350" b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280989" y="25876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rtlCol="0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261938" indent="-261938" algn="l" defTabSz="685800" rtl="0" eaLnBrk="1" latinLnBrk="0" hangingPunct="1">
              <a:spcBef>
                <a:spcPts val="15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rtlCol="0">
            <a:normAutofit/>
          </a:bodyPr>
          <a:lstStyle>
            <a:lvl1pPr marL="0" indent="0"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6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261938" indent="-261938" algn="l" defTabSz="685800" rtl="0" eaLnBrk="1" latinLnBrk="0" hangingPunct="1">
              <a:spcBef>
                <a:spcPts val="15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225"/>
              </a:spcBef>
              <a:buNone/>
              <a:defRPr sz="900" b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261938" indent="-261938" algn="l" defTabSz="685800" rtl="0" eaLnBrk="1" latinLnBrk="0" hangingPunct="1">
              <a:spcBef>
                <a:spcPts val="15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261938" indent="-261938" algn="l" defTabSz="685800" rtl="0" eaLnBrk="1" latinLnBrk="0" hangingPunct="1">
              <a:spcBef>
                <a:spcPts val="15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225"/>
              </a:spcBef>
              <a:buNone/>
              <a:defRPr sz="900" b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225"/>
              </a:spcBef>
              <a:buNone/>
              <a:defRPr sz="1050" b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225"/>
              </a:spcBef>
              <a:buNone/>
              <a:defRPr sz="900" b="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6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 marL="261938" indent="-261938" algn="l" defTabSz="685800" rtl="0" eaLnBrk="1" latinLnBrk="0" hangingPunct="1">
              <a:spcBef>
                <a:spcPts val="1500"/>
              </a:spcBef>
              <a:buFont typeface="Wingdings 2" pitchFamily="18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/>
          <p:cNvSpPr/>
          <p:nvPr/>
        </p:nvSpPr>
        <p:spPr>
          <a:xfrm>
            <a:off x="280989" y="533400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9126" y="990600"/>
            <a:ext cx="7000875" cy="30008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 sz="1350">
              <a:latin typeface="Times New Roman" pitchFamily="-10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1" y="1431288"/>
            <a:ext cx="7878763" cy="4638675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41350" y="609600"/>
            <a:ext cx="7856538" cy="731838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3"/>
          </p:nvPr>
        </p:nvSpPr>
        <p:spPr>
          <a:xfrm>
            <a:off x="280989" y="0"/>
            <a:ext cx="8558212" cy="457200"/>
          </a:xfrm>
        </p:spPr>
        <p:txBody>
          <a:bodyPr anchor="b"/>
          <a:lstStyle>
            <a:lvl1pPr>
              <a:buNone/>
              <a:defRPr sz="1350"/>
            </a:lvl1pPr>
            <a:lvl5pPr marL="1159669" marR="0" indent="-2119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Wingdings 2" pitchFamily="-112" charset="2"/>
              <a:buChar char="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25346"/>
            <a:ext cx="762000" cy="293117"/>
          </a:xfrm>
        </p:spPr>
        <p:txBody>
          <a:bodyPr/>
          <a:lstStyle>
            <a:lvl1pPr algn="l"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8"/>
          <p:cNvSpPr/>
          <p:nvPr/>
        </p:nvSpPr>
        <p:spPr>
          <a:xfrm>
            <a:off x="280989" y="533400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9126" y="990600"/>
            <a:ext cx="7000875" cy="300082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 sz="1350">
              <a:latin typeface="Times New Roman" pitchFamily="-10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1" y="1431288"/>
            <a:ext cx="7878763" cy="4638675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41350" y="609600"/>
            <a:ext cx="7856538" cy="731838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3"/>
          </p:nvPr>
        </p:nvSpPr>
        <p:spPr>
          <a:xfrm>
            <a:off x="280989" y="0"/>
            <a:ext cx="8558212" cy="457200"/>
          </a:xfrm>
        </p:spPr>
        <p:txBody>
          <a:bodyPr anchor="b"/>
          <a:lstStyle>
            <a:lvl1pPr>
              <a:buNone/>
              <a:defRPr sz="1350"/>
            </a:lvl1pPr>
            <a:lvl5pPr marL="1159669" marR="0" indent="-211931" algn="l" defTabSz="6858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Wingdings 2" pitchFamily="-112" charset="2"/>
              <a:buChar char="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25346"/>
            <a:ext cx="762000" cy="293117"/>
          </a:xfrm>
        </p:spPr>
        <p:txBody>
          <a:bodyPr/>
          <a:lstStyle>
            <a:lvl1pPr algn="l"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244408" y="6392864"/>
            <a:ext cx="762000" cy="365125"/>
          </a:xfrm>
          <a:prstGeom prst="rect">
            <a:avLst/>
          </a:prstGeom>
        </p:spPr>
        <p:txBody>
          <a:bodyPr vert="horz" wrap="square" lIns="0" tIns="34290" rIns="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BFBFBF"/>
                </a:solidFill>
                <a:latin typeface="Times New Roman" pitchFamily="-106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27FF6F-4E8F-4A71-855F-8FAA0C83A5F0}" type="slidenum">
              <a:rPr lang="en-GB" sz="825" smtClean="0"/>
              <a:pPr/>
              <a:t>‹#›</a:t>
            </a:fld>
            <a:endParaRPr lang="en-GB" sz="8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1350" y="107949"/>
            <a:ext cx="7856538" cy="73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1" y="1109664"/>
            <a:ext cx="7878763" cy="4638675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rtlCol="0">
            <a:norm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5"/>
            <a:ext cx="7856538" cy="1470025"/>
          </a:xfrm>
        </p:spPr>
        <p:txBody>
          <a:bodyPr>
            <a:no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3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rtlCol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405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81"/>
            <a:ext cx="7772400" cy="1500187"/>
          </a:xfrm>
        </p:spPr>
        <p:txBody>
          <a:bodyPr rtlCol="0">
            <a:normAutofit/>
          </a:bodyPr>
          <a:lstStyle>
            <a:lvl1pPr marL="0" indent="0" algn="ctr">
              <a:spcBef>
                <a:spcPts val="225"/>
              </a:spcBef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Freeform 16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2"/>
            <a:ext cx="3749040" cy="46513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2"/>
            <a:ext cx="3749040" cy="46513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spcBef>
                <a:spcPts val="225"/>
              </a:spcBef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2"/>
            <a:ext cx="3749040" cy="38893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>
            <a:noAutofit/>
          </a:bodyPr>
          <a:lstStyle>
            <a:lvl1pPr marL="0" indent="0" algn="ctr">
              <a:spcBef>
                <a:spcPts val="225"/>
              </a:spcBef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2"/>
            <a:ext cx="3749040" cy="38893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Freeform 6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Freeform 11"/>
          <p:cNvSpPr/>
          <p:nvPr/>
        </p:nvSpPr>
        <p:spPr>
          <a:xfrm>
            <a:off x="280989" y="1525588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Freeform 12"/>
          <p:cNvSpPr/>
          <p:nvPr/>
        </p:nvSpPr>
        <p:spPr>
          <a:xfrm>
            <a:off x="280989" y="6399213"/>
            <a:ext cx="8558212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35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1350" y="107950"/>
            <a:ext cx="78565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9126" y="1600200"/>
            <a:ext cx="78787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77296" y="6401857"/>
            <a:ext cx="198941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>
              <a:defRPr sz="825">
                <a:solidFill>
                  <a:srgbClr val="BFBFBF"/>
                </a:solidFill>
                <a:latin typeface="Times New Roman" pitchFamily="-106" charset="0"/>
              </a:defRPr>
            </a:lvl1pPr>
          </a:lstStyle>
          <a:p>
            <a:fld id="{6CBB5A1A-EC73-3247-953F-8D3DBBC0D660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9135" y="6392863"/>
            <a:ext cx="241873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 sz="825">
                <a:solidFill>
                  <a:srgbClr val="BFBFBF"/>
                </a:solidFill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92864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25">
                <a:solidFill>
                  <a:srgbClr val="BFBFBF"/>
                </a:solidFill>
                <a:latin typeface="Times New Roman" pitchFamily="-106" charset="0"/>
              </a:defRPr>
            </a:lvl1pPr>
          </a:lstStyle>
          <a:p>
            <a:fld id="{66A14787-F393-F34B-A75C-9B54BFEBF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79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61938" indent="-261938" algn="l" rtl="0" eaLnBrk="1" fontAlgn="base" hangingPunct="1">
        <a:spcBef>
          <a:spcPts val="1500"/>
        </a:spcBef>
        <a:spcAft>
          <a:spcPct val="0"/>
        </a:spcAft>
        <a:buFont typeface="Wingdings 2" pitchFamily="-106" charset="2"/>
        <a:buChar char=""/>
        <a:defRPr sz="1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14350" indent="-252413" algn="l" rtl="0" eaLnBrk="1" fontAlgn="base" hangingPunct="1">
        <a:spcBef>
          <a:spcPts val="450"/>
        </a:spcBef>
        <a:spcAft>
          <a:spcPct val="0"/>
        </a:spcAft>
        <a:buClr>
          <a:srgbClr val="A6A6A6"/>
        </a:buClr>
        <a:buFont typeface="Wingdings 2" pitchFamily="-106" charset="2"/>
        <a:buChar char=""/>
        <a:defRPr sz="165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726281" indent="-211931" algn="l" rtl="0" eaLnBrk="1" fontAlgn="base" hangingPunct="1">
        <a:spcBef>
          <a:spcPts val="450"/>
        </a:spcBef>
        <a:spcAft>
          <a:spcPct val="0"/>
        </a:spcAft>
        <a:buFont typeface="Wingdings 2" pitchFamily="-106" charset="2"/>
        <a:buChar char=""/>
        <a:defRPr sz="15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947738" indent="-221456" algn="l" rtl="0" eaLnBrk="1" fontAlgn="base" hangingPunct="1">
        <a:spcBef>
          <a:spcPts val="450"/>
        </a:spcBef>
        <a:spcAft>
          <a:spcPct val="0"/>
        </a:spcAft>
        <a:buClr>
          <a:srgbClr val="A6A6A6"/>
        </a:buClr>
        <a:buFont typeface="Wingdings 2" pitchFamily="-106" charset="2"/>
        <a:buChar char=""/>
        <a:defRPr sz="15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159669" indent="-211931" algn="l" rtl="0" eaLnBrk="1" fontAlgn="base" hangingPunct="1">
        <a:spcBef>
          <a:spcPts val="450"/>
        </a:spcBef>
        <a:spcAft>
          <a:spcPct val="0"/>
        </a:spcAft>
        <a:buFont typeface="Wingdings 2" pitchFamily="-106" charset="2"/>
        <a:buChar char=""/>
        <a:defRPr sz="15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Lion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i="1" dirty="0" smtClean="0"/>
              <a:t>Panthera leo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8813" y="6242884"/>
            <a:ext cx="7826281" cy="48426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Species </a:t>
            </a:r>
            <a:r>
              <a:rPr lang="en-GB" dirty="0"/>
              <a:t>status assessment </a:t>
            </a:r>
            <a:r>
              <a:rPr lang="en-GB" dirty="0" smtClean="0"/>
              <a:t>compiled </a:t>
            </a:r>
            <a:r>
              <a:rPr lang="en-GB" dirty="0"/>
              <a:t>by</a:t>
            </a:r>
          </a:p>
          <a:p>
            <a:r>
              <a:rPr lang="en-GB" dirty="0"/>
              <a:t>Stéphanie Périquet (CCF) &amp; Lise Hanssen (Kwando Carnivore Project)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38" y="72333"/>
            <a:ext cx="2803081" cy="927061"/>
          </a:xfrm>
          <a:prstGeom prst="rect">
            <a:avLst/>
          </a:prstGeom>
        </p:spPr>
      </p:pic>
      <p:pic>
        <p:nvPicPr>
          <p:cNvPr id="6" name="Picture 5" descr="E:\Logo\nce-new-green(on-white)_300dp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168" y="72333"/>
            <a:ext cx="1524628" cy="801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138113" y="72333"/>
            <a:ext cx="1041400" cy="1015253"/>
            <a:chOff x="190919" y="0"/>
            <a:chExt cx="1041400" cy="1015253"/>
          </a:xfrm>
        </p:grpSpPr>
        <p:sp>
          <p:nvSpPr>
            <p:cNvPr id="8" name="Rectangle 7"/>
            <p:cNvSpPr/>
            <p:nvPr/>
          </p:nvSpPr>
          <p:spPr>
            <a:xfrm>
              <a:off x="190919" y="0"/>
              <a:ext cx="984738" cy="10152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http://www.sasscal.org/images/logos/GRN2_Logo_210.gif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94" t="10145" r="14493" b="19565"/>
            <a:stretch/>
          </p:blipFill>
          <p:spPr bwMode="auto">
            <a:xfrm>
              <a:off x="190919" y="0"/>
              <a:ext cx="1041400" cy="9906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13" y="3164542"/>
            <a:ext cx="6663690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72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assessment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IUCN 	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Namibia		Threats		Actions		Sources</a:t>
            </a:r>
            <a:endParaRPr lang="en-GB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7386" y="6192837"/>
            <a:ext cx="4442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Population trend: </a:t>
            </a:r>
            <a:r>
              <a:rPr lang="en-US" sz="2400" b="1" dirty="0" smtClean="0"/>
              <a:t>DECREASING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26" y="1431925"/>
            <a:ext cx="6559610" cy="4638675"/>
          </a:xfrm>
        </p:spPr>
      </p:pic>
    </p:spTree>
    <p:extLst>
      <p:ext uri="{BB962C8B-B14F-4D97-AF65-F5344CB8AC3E}">
        <p14:creationId xmlns:p14="http://schemas.microsoft.com/office/powerpoint/2010/main" val="167951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Southern Africa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IUCN 	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Namibia		Threats		Actions		Sources</a:t>
            </a:r>
            <a:endParaRPr lang="en-GB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26" y="1431925"/>
            <a:ext cx="6559610" cy="4638675"/>
          </a:xfrm>
        </p:spPr>
      </p:pic>
    </p:spTree>
    <p:extLst>
      <p:ext uri="{BB962C8B-B14F-4D97-AF65-F5344CB8AC3E}">
        <p14:creationId xmlns:p14="http://schemas.microsoft.com/office/powerpoint/2010/main" val="10551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Namibia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IUCN </a:t>
            </a:r>
            <a:r>
              <a:rPr lang="en-GB" dirty="0" smtClean="0"/>
              <a:t>		Namibia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	Threats		Actions		Sources</a:t>
            </a:r>
            <a:endParaRPr lang="en-GB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26" y="1431925"/>
            <a:ext cx="6559610" cy="4638675"/>
          </a:xfrm>
        </p:spPr>
      </p:pic>
      <p:grpSp>
        <p:nvGrpSpPr>
          <p:cNvPr id="11" name="Group 10"/>
          <p:cNvGrpSpPr/>
          <p:nvPr/>
        </p:nvGrpSpPr>
        <p:grpSpPr>
          <a:xfrm>
            <a:off x="336751" y="669532"/>
            <a:ext cx="4207953" cy="1868952"/>
            <a:chOff x="336751" y="669532"/>
            <a:chExt cx="4207953" cy="1868952"/>
          </a:xfrm>
        </p:grpSpPr>
        <p:sp>
          <p:nvSpPr>
            <p:cNvPr id="2" name="Rectangle 1"/>
            <p:cNvSpPr/>
            <p:nvPr/>
          </p:nvSpPr>
          <p:spPr>
            <a:xfrm>
              <a:off x="3411940" y="2019869"/>
              <a:ext cx="1132764" cy="51861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6751" y="669532"/>
              <a:ext cx="2677396" cy="13234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Etosha – 450  (Piet Beytell; Michelle Moeller – Call up surveys; GPS collars</a:t>
              </a:r>
              <a:r>
                <a:rPr lang="en-US" sz="1600" dirty="0" smtClean="0">
                  <a:solidFill>
                    <a:schemeClr val="bg1"/>
                  </a:solidFill>
                </a:rPr>
                <a:t>)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Etosha heights, Ongumu, Ongava – 100 (Piet Beytell</a:t>
              </a:r>
              <a:r>
                <a:rPr lang="en-US" sz="1600" dirty="0" smtClean="0">
                  <a:solidFill>
                    <a:schemeClr val="bg1"/>
                  </a:solidFill>
                </a:rPr>
                <a:t>)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16166" y="2019868"/>
            <a:ext cx="2518379" cy="1492717"/>
            <a:chOff x="3716166" y="2019868"/>
            <a:chExt cx="2518379" cy="1492717"/>
          </a:xfrm>
        </p:grpSpPr>
        <p:sp>
          <p:nvSpPr>
            <p:cNvPr id="6" name="Rectangle 5"/>
            <p:cNvSpPr/>
            <p:nvPr/>
          </p:nvSpPr>
          <p:spPr>
            <a:xfrm>
              <a:off x="5430983" y="2019868"/>
              <a:ext cx="512618" cy="518616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16166" y="2681588"/>
              <a:ext cx="2518379" cy="830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Khaudum/Nyae Nyae – 37 (Piet Beytell – Call up surveys; GPS collars)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12230" y="1706863"/>
            <a:ext cx="3048000" cy="2917427"/>
            <a:chOff x="6012230" y="1706863"/>
            <a:chExt cx="3048000" cy="2917427"/>
          </a:xfrm>
        </p:grpSpPr>
        <p:sp>
          <p:nvSpPr>
            <p:cNvPr id="9" name="Rectangle 8"/>
            <p:cNvSpPr/>
            <p:nvPr/>
          </p:nvSpPr>
          <p:spPr>
            <a:xfrm>
              <a:off x="6012230" y="1706863"/>
              <a:ext cx="998170" cy="518616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82834" y="2315966"/>
              <a:ext cx="2677396" cy="23083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Bwabwata NP – 23 (Lise Hanssen – Spoor surveys, GPS collars, Observations</a:t>
              </a:r>
              <a:r>
                <a:rPr lang="en-US" sz="1600" dirty="0" smtClean="0">
                  <a:solidFill>
                    <a:schemeClr val="bg1"/>
                  </a:solidFill>
                </a:rPr>
                <a:t>)</a:t>
              </a:r>
            </a:p>
            <a:p>
              <a:endParaRPr lang="en-US" sz="1600" dirty="0">
                <a:solidFill>
                  <a:schemeClr val="bg1"/>
                </a:solidFill>
              </a:endParaRPr>
            </a:p>
            <a:p>
              <a:r>
                <a:rPr lang="en-US" sz="1600" dirty="0">
                  <a:solidFill>
                    <a:schemeClr val="bg1"/>
                  </a:solidFill>
                </a:rPr>
                <a:t>Mudumu NP/Nkasa Rupara/Mudumu Complex  - 21  (Lise Hanssen – GPS collars, camera trap, long-term monitoring)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6751" y="2056657"/>
            <a:ext cx="3075188" cy="2052399"/>
            <a:chOff x="3043130" y="325263"/>
            <a:chExt cx="3075188" cy="2052399"/>
          </a:xfrm>
        </p:grpSpPr>
        <p:sp>
          <p:nvSpPr>
            <p:cNvPr id="15" name="Rectangle 14"/>
            <p:cNvSpPr/>
            <p:nvPr/>
          </p:nvSpPr>
          <p:spPr>
            <a:xfrm>
              <a:off x="5275247" y="325263"/>
              <a:ext cx="843071" cy="137713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3130" y="1792887"/>
              <a:ext cx="2518379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Kunene – 150 (Flip Stander – long term study)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0989" y="6155600"/>
            <a:ext cx="855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We know pride structure and current ages for all lions in the NE and NW.</a:t>
            </a:r>
          </a:p>
        </p:txBody>
      </p:sp>
    </p:spTree>
    <p:extLst>
      <p:ext uri="{BB962C8B-B14F-4D97-AF65-F5344CB8AC3E}">
        <p14:creationId xmlns:p14="http://schemas.microsoft.com/office/powerpoint/2010/main" val="148462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Threats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IUCN</a:t>
            </a:r>
            <a:r>
              <a:rPr lang="en-GB" dirty="0" smtClean="0"/>
              <a:t> 	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Namibia		</a:t>
            </a:r>
            <a:r>
              <a:rPr lang="en-GB" dirty="0" smtClean="0"/>
              <a:t>Threats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	Actions		Sources</a:t>
            </a:r>
            <a:endParaRPr lang="en-GB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Retaliatory persecution for human-wildlife conflict</a:t>
            </a:r>
          </a:p>
          <a:p>
            <a:r>
              <a:rPr lang="en-US" sz="2000" dirty="0" smtClean="0"/>
              <a:t>Problem animal trophy hunting (NE and NW)</a:t>
            </a:r>
          </a:p>
          <a:p>
            <a:r>
              <a:rPr lang="en-US" sz="2000" dirty="0" smtClean="0"/>
              <a:t>Road mortality </a:t>
            </a:r>
          </a:p>
          <a:p>
            <a:r>
              <a:rPr lang="en-US" sz="2000" dirty="0" smtClean="0"/>
              <a:t>Illegal trade in body parts (Emerging in the NE)</a:t>
            </a:r>
          </a:p>
          <a:p>
            <a:r>
              <a:rPr lang="en-US" sz="2000" dirty="0" smtClean="0"/>
              <a:t>Habitat destruction/declining connectivity (North East)</a:t>
            </a:r>
          </a:p>
          <a:p>
            <a:r>
              <a:rPr lang="en-US" sz="2000" dirty="0" smtClean="0"/>
              <a:t>Poisoning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17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IUCN 	</a:t>
            </a:r>
            <a:r>
              <a:rPr lang="en-GB" dirty="0" smtClean="0"/>
              <a:t>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Namibia		Threats		</a:t>
            </a:r>
            <a:r>
              <a:rPr lang="en-GB" dirty="0" smtClean="0"/>
              <a:t>Actions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		Sources</a:t>
            </a:r>
            <a:endParaRPr lang="en-GB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9125" y="1447800"/>
            <a:ext cx="7878763" cy="4982497"/>
          </a:xfrm>
        </p:spPr>
        <p:txBody>
          <a:bodyPr/>
          <a:lstStyle/>
          <a:p>
            <a:r>
              <a:rPr lang="en-US" sz="2000" dirty="0" smtClean="0"/>
              <a:t>Human-Lion conflict mitigation efforts</a:t>
            </a:r>
          </a:p>
          <a:p>
            <a:r>
              <a:rPr lang="en-US" sz="2000" dirty="0" smtClean="0"/>
              <a:t>Traffic slowing in road mortality hotspots (often shared by other species like wild dogs).</a:t>
            </a:r>
          </a:p>
          <a:p>
            <a:r>
              <a:rPr lang="en-US" sz="2000" dirty="0" smtClean="0"/>
              <a:t>Revisit the zonation layout for the Zambezi Region conservancies</a:t>
            </a:r>
          </a:p>
          <a:p>
            <a:r>
              <a:rPr lang="en-US" sz="2000" dirty="0" smtClean="0"/>
              <a:t>Adhering to zonation and land use (Human settlement).</a:t>
            </a:r>
          </a:p>
          <a:p>
            <a:r>
              <a:rPr lang="en-US" sz="2000" dirty="0" smtClean="0"/>
              <a:t>Stop the legal and illegal timber harvesting in the State Forest (Zambezi Region)</a:t>
            </a:r>
          </a:p>
          <a:p>
            <a:r>
              <a:rPr lang="en-US" sz="2000" dirty="0" smtClean="0"/>
              <a:t>Trophy hunting should not be used as problem solver (NE and NW)</a:t>
            </a:r>
          </a:p>
          <a:p>
            <a:r>
              <a:rPr lang="en-US" sz="2000" dirty="0" smtClean="0"/>
              <a:t>Education and information to law enforcers on harvesting of lion body parts.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0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IUCN 	</a:t>
            </a:r>
            <a:r>
              <a:rPr lang="en-GB" dirty="0" smtClean="0"/>
              <a:t>	</a:t>
            </a:r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Namibia		Threats		Actions		</a:t>
            </a:r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IUCN Red List</a:t>
            </a:r>
          </a:p>
          <a:p>
            <a:r>
              <a:rPr lang="en-US" sz="2000" dirty="0" smtClean="0"/>
              <a:t>Lise Hanssen (GPS collars, spoor surveys, camera trap surveys)</a:t>
            </a:r>
          </a:p>
          <a:p>
            <a:r>
              <a:rPr lang="en-US" sz="2000" dirty="0" smtClean="0"/>
              <a:t>Piet Beytell (GPS collars, spoor surveys, camera trap survey in process)</a:t>
            </a:r>
          </a:p>
          <a:p>
            <a:r>
              <a:rPr lang="en-US" sz="2000" dirty="0" smtClean="0"/>
              <a:t>Michelle Moeller (GPS collars, surveys)</a:t>
            </a:r>
          </a:p>
          <a:p>
            <a:r>
              <a:rPr lang="en-US" sz="2000" dirty="0" smtClean="0"/>
              <a:t>Flip Stander (Long-term study)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2362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F-logo left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monstratio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CF-logo left1" id="{7D9AF934-1FF8-B241-B359-887EEB60651C}" vid="{0D856538-889E-9A40-9655-19427F3D78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544</TotalTime>
  <Words>304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Times New Roman</vt:lpstr>
      <vt:lpstr>Wingdings 2</vt:lpstr>
      <vt:lpstr>Arial</vt:lpstr>
      <vt:lpstr>CCF-logo left1</vt:lpstr>
      <vt:lpstr>Lion (Panthera leo)</vt:lpstr>
      <vt:lpstr>Global assessment</vt:lpstr>
      <vt:lpstr>Southern Africa</vt:lpstr>
      <vt:lpstr>Namibia</vt:lpstr>
      <vt:lpstr>Threats</vt:lpstr>
      <vt:lpstr>Actions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assessment</dc:title>
  <dc:creator>Stéphanie Périquet</dc:creator>
  <cp:lastModifiedBy>L Hanssen</cp:lastModifiedBy>
  <cp:revision>11</cp:revision>
  <dcterms:created xsi:type="dcterms:W3CDTF">2017-11-08T18:52:01Z</dcterms:created>
  <dcterms:modified xsi:type="dcterms:W3CDTF">2017-11-09T05:46:21Z</dcterms:modified>
</cp:coreProperties>
</file>