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0693400" cy="15122525"/>
  <p:notesSz cx="6858000" cy="9144000"/>
  <p:defaultTextStyle>
    <a:defPPr>
      <a:defRPr lang="en-US"/>
    </a:defPPr>
    <a:lvl1pPr marL="0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7564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75128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212693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50257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87821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425385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62949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900513" algn="l" defTabSz="147512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5" d="100"/>
          <a:sy n="95" d="100"/>
        </p:scale>
        <p:origin x="-1608" y="3582"/>
      </p:cViewPr>
      <p:guideLst>
        <p:guide orient="horz" pos="4763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\Notice%20boards\_templates_for_Powerpoin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hared\Notice%20boards\_templates_for_Powerpoin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Data\Vegetation\Veg_component_Caprivi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Tony\Notice%20board\_templates_for_Powerpoint.xlsx" TargetMode="External"/><Relationship Id="rId1" Type="http://schemas.openxmlformats.org/officeDocument/2006/relationships/themeOverride" Target="../theme/themeOverride1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ony\Notice%20board\_templates_for_Powerpoi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 sz="1400"/>
            </a:pPr>
            <a:r>
              <a:rPr lang="en-GB" sz="1200" b="0">
                <a:solidFill>
                  <a:sysClr val="windowText" lastClr="000000"/>
                </a:solidFill>
              </a:rPr>
              <a:t>Kudu</a:t>
            </a:r>
          </a:p>
        </c:rich>
      </c:tx>
      <c:layout>
        <c:manualLayout>
          <c:xMode val="edge"/>
          <c:yMode val="edge"/>
          <c:x val="0.40824136123059585"/>
          <c:y val="4.8964270973931414E-3"/>
        </c:manualLayout>
      </c:layout>
    </c:title>
    <c:view3D>
      <c:rotX val="20"/>
      <c:depthPercent val="100"/>
      <c:rAngAx val="1"/>
    </c:view3D>
    <c:floor>
      <c:spPr>
        <a:solidFill>
          <a:srgbClr val="C0504D">
            <a:lumMod val="40000"/>
            <a:lumOff val="60000"/>
          </a:srgbClr>
        </a:solidFill>
      </c:spPr>
    </c:floor>
    <c:sideWall>
      <c:spPr>
        <a:solidFill>
          <a:srgbClr val="C0504D">
            <a:lumMod val="60000"/>
            <a:lumOff val="40000"/>
          </a:srgbClr>
        </a:solidFill>
        <a:scene3d>
          <a:camera prst="orthographicFront"/>
          <a:lightRig rig="threePt" dir="t"/>
        </a:scene3d>
        <a:sp3d>
          <a:bevelT w="0"/>
        </a:sp3d>
      </c:spPr>
    </c:sideWall>
    <c:backWall>
      <c:spPr>
        <a:solidFill>
          <a:srgbClr val="FFCCCC"/>
        </a:solidFill>
        <a:scene3d>
          <a:camera prst="orthographicFront"/>
          <a:lightRig rig="threePt" dir="t"/>
        </a:scene3d>
        <a:sp3d>
          <a:bevelT w="0"/>
        </a:sp3d>
      </c:spPr>
    </c:backWall>
    <c:plotArea>
      <c:layout>
        <c:manualLayout>
          <c:layoutTarget val="inner"/>
          <c:xMode val="edge"/>
          <c:yMode val="edge"/>
          <c:x val="0.11529419592806306"/>
          <c:y val="0.10984020438896726"/>
          <c:w val="0.87568497941504364"/>
          <c:h val="0.75250569384762611"/>
        </c:manualLayout>
      </c:layout>
      <c:bar3DChart>
        <c:barDir val="col"/>
        <c:grouping val="stacked"/>
        <c:ser>
          <c:idx val="0"/>
          <c:order val="0"/>
          <c:tx>
            <c:strRef>
              <c:f>'[_templates_for_Powerpoint.xlsx]trend charts'!$D$2:$D$10</c:f>
              <c:strCache>
                <c:ptCount val="1"/>
                <c:pt idx="0">
                  <c:v>2.3 1.08 0.75 1 3.83 5.08 5.25 3.25 5.67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</c:spPr>
          <c:cat>
            <c:numRef>
              <c:f>'[_templates_for_Powerpoint.xlsx]trend charts'!$C$2:$C$10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'[_templates_for_Powerpoint.xlsx]trend charts'!$D$2:$D$10</c:f>
              <c:numCache>
                <c:formatCode>General</c:formatCode>
                <c:ptCount val="9"/>
                <c:pt idx="0">
                  <c:v>2.2999999999999998</c:v>
                </c:pt>
                <c:pt idx="1">
                  <c:v>1.08</c:v>
                </c:pt>
                <c:pt idx="2">
                  <c:v>0.750000000000001</c:v>
                </c:pt>
                <c:pt idx="3">
                  <c:v>1</c:v>
                </c:pt>
                <c:pt idx="4">
                  <c:v>3.8299999999999987</c:v>
                </c:pt>
                <c:pt idx="5">
                  <c:v>5.08</c:v>
                </c:pt>
                <c:pt idx="6">
                  <c:v>5.25</c:v>
                </c:pt>
                <c:pt idx="7">
                  <c:v>3.25</c:v>
                </c:pt>
                <c:pt idx="8">
                  <c:v>5.67</c:v>
                </c:pt>
              </c:numCache>
            </c:numRef>
          </c:val>
        </c:ser>
        <c:gapWidth val="55"/>
        <c:gapDepth val="90"/>
        <c:shape val="box"/>
        <c:axId val="85653760"/>
        <c:axId val="86409600"/>
        <c:axId val="0"/>
      </c:bar3DChart>
      <c:catAx>
        <c:axId val="856537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 sz="600"/>
            </a:pPr>
            <a:endParaRPr lang="en-US"/>
          </a:p>
        </c:txPr>
        <c:crossAx val="86409600"/>
        <c:crosses val="autoZero"/>
        <c:auto val="1"/>
        <c:lblAlgn val="ctr"/>
        <c:lblOffset val="100"/>
      </c:catAx>
      <c:valAx>
        <c:axId val="86409600"/>
        <c:scaling>
          <c:orientation val="minMax"/>
          <c:max val="10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" sourceLinked="0"/>
        <c:tickLblPos val="nextTo"/>
        <c:spPr>
          <a:ln cmpd="sng"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en-GB" sz="800"/>
            </a:pPr>
            <a:endParaRPr lang="en-US"/>
          </a:p>
        </c:txPr>
        <c:crossAx val="85653760"/>
        <c:crosses val="autoZero"/>
        <c:crossBetween val="between"/>
        <c:majorUnit val="1"/>
      </c:valAx>
    </c:plotArea>
    <c:plotVisOnly val="1"/>
    <c:dispBlanksAs val="gap"/>
  </c:chart>
  <c:spPr>
    <a:noFill/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 sz="1400"/>
            </a:pPr>
            <a:r>
              <a:rPr lang="en-GB" sz="1200" b="0">
                <a:solidFill>
                  <a:sysClr val="windowText" lastClr="000000"/>
                </a:solidFill>
              </a:rPr>
              <a:t>Wild dog</a:t>
            </a:r>
          </a:p>
        </c:rich>
      </c:tx>
      <c:layout>
        <c:manualLayout>
          <c:xMode val="edge"/>
          <c:yMode val="edge"/>
          <c:x val="0.40824136123059585"/>
          <c:y val="4.8964270973931457E-3"/>
        </c:manualLayout>
      </c:layout>
    </c:title>
    <c:view3D>
      <c:rotX val="20"/>
      <c:depthPercent val="100"/>
      <c:rAngAx val="1"/>
    </c:view3D>
    <c:floor>
      <c:spPr>
        <a:solidFill>
          <a:srgbClr val="C0504D">
            <a:lumMod val="40000"/>
            <a:lumOff val="60000"/>
          </a:srgbClr>
        </a:solidFill>
      </c:spPr>
    </c:floor>
    <c:sideWall>
      <c:spPr>
        <a:solidFill>
          <a:srgbClr val="C0504D">
            <a:lumMod val="60000"/>
            <a:lumOff val="40000"/>
          </a:srgbClr>
        </a:solidFill>
        <a:scene3d>
          <a:camera prst="orthographicFront"/>
          <a:lightRig rig="threePt" dir="t"/>
        </a:scene3d>
        <a:sp3d>
          <a:bevelT w="0"/>
        </a:sp3d>
      </c:spPr>
    </c:sideWall>
    <c:backWall>
      <c:spPr>
        <a:solidFill>
          <a:srgbClr val="FFCCCC"/>
        </a:solidFill>
        <a:scene3d>
          <a:camera prst="orthographicFront"/>
          <a:lightRig rig="threePt" dir="t"/>
        </a:scene3d>
        <a:sp3d>
          <a:bevelT w="0"/>
        </a:sp3d>
      </c:spPr>
    </c:backWall>
    <c:plotArea>
      <c:layout>
        <c:manualLayout>
          <c:layoutTarget val="inner"/>
          <c:xMode val="edge"/>
          <c:yMode val="edge"/>
          <c:x val="0.11529419592806311"/>
          <c:y val="0.10984020438896726"/>
          <c:w val="0.87568497941504364"/>
          <c:h val="0.75250569384762611"/>
        </c:manualLayout>
      </c:layout>
      <c:bar3DChart>
        <c:barDir val="col"/>
        <c:grouping val="stacked"/>
        <c:ser>
          <c:idx val="0"/>
          <c:order val="0"/>
          <c:tx>
            <c:strRef>
              <c:f>'[_templates_for_Powerpoint.xlsx]trend charts'!$D$3:$D$10</c:f>
              <c:strCache>
                <c:ptCount val="1"/>
                <c:pt idx="0">
                  <c:v>0.00 0.00 0.29 0.00 0.00 0.00 0.00 0.69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</c:spPr>
          <c:cat>
            <c:numRef>
              <c:f>'[_templates_for_Powerpoint.xlsx]trend charts'!$C$3:$C$10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'[_templates_for_Powerpoint.xlsx]trend charts'!$D$3:$D$10</c:f>
              <c:numCache>
                <c:formatCode>0.00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0.28571428571428636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0.69230769230769262</c:v>
                </c:pt>
              </c:numCache>
            </c:numRef>
          </c:val>
        </c:ser>
        <c:gapWidth val="55"/>
        <c:gapDepth val="90"/>
        <c:shape val="box"/>
        <c:axId val="86919808"/>
        <c:axId val="86925696"/>
        <c:axId val="0"/>
      </c:bar3DChart>
      <c:catAx>
        <c:axId val="869198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 sz="600"/>
            </a:pPr>
            <a:endParaRPr lang="en-US"/>
          </a:p>
        </c:txPr>
        <c:crossAx val="86925696"/>
        <c:crosses val="autoZero"/>
        <c:auto val="1"/>
        <c:lblAlgn val="ctr"/>
        <c:lblOffset val="100"/>
      </c:catAx>
      <c:valAx>
        <c:axId val="86925696"/>
        <c:scaling>
          <c:orientation val="minMax"/>
          <c:max val="10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" sourceLinked="0"/>
        <c:tickLblPos val="nextTo"/>
        <c:spPr>
          <a:ln cmpd="sng"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en-GB" sz="800"/>
            </a:pPr>
            <a:endParaRPr lang="en-US"/>
          </a:p>
        </c:txPr>
        <c:crossAx val="86919808"/>
        <c:crosses val="autoZero"/>
        <c:crossBetween val="between"/>
        <c:majorUnit val="1"/>
      </c:valAx>
    </c:plotArea>
    <c:plotVisOnly val="1"/>
    <c:dispBlanksAs val="gap"/>
  </c:chart>
  <c:spPr>
    <a:noFill/>
    <a:ln>
      <a:noFill/>
    </a:ln>
  </c:sp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AngAx val="1"/>
    </c:view3D>
    <c:plotArea>
      <c:layout>
        <c:manualLayout>
          <c:layoutTarget val="inner"/>
          <c:xMode val="edge"/>
          <c:yMode val="edge"/>
          <c:x val="0.20530914070523851"/>
          <c:y val="2.8252405949256338E-2"/>
          <c:w val="0.79469085929476424"/>
          <c:h val="0.78650089791407662"/>
        </c:manualLayout>
      </c:layout>
      <c:bar3DChart>
        <c:barDir val="col"/>
        <c:grouping val="clustered"/>
        <c:ser>
          <c:idx val="1"/>
          <c:order val="0"/>
          <c:tx>
            <c:strRef>
              <c:f>'vegetation bush'!$A$2</c:f>
              <c:strCache>
                <c:ptCount val="1"/>
                <c:pt idx="0">
                  <c:v>Plots with more bush</c:v>
                </c:pt>
              </c:strCache>
            </c:strRef>
          </c:tx>
          <c:spPr>
            <a:solidFill>
              <a:srgbClr val="C3D69B"/>
            </a:solidFill>
            <a:ln>
              <a:solidFill>
                <a:schemeClr val="bg1">
                  <a:lumMod val="75000"/>
                </a:schemeClr>
              </a:solidFill>
            </a:ln>
          </c:spPr>
          <c:cat>
            <c:numRef>
              <c:f>'vegetation bush'!$B$1:$D$1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'vegetation bush'!$B$2:$D$2</c:f>
              <c:numCache>
                <c:formatCode>General</c:formatCode>
                <c:ptCount val="3"/>
                <c:pt idx="1">
                  <c:v>11</c:v>
                </c:pt>
                <c:pt idx="2">
                  <c:v>14</c:v>
                </c:pt>
              </c:numCache>
            </c:numRef>
          </c:val>
        </c:ser>
        <c:ser>
          <c:idx val="2"/>
          <c:order val="1"/>
          <c:tx>
            <c:strRef>
              <c:f>'vegetation bush'!$A$3</c:f>
              <c:strCache>
                <c:ptCount val="1"/>
                <c:pt idx="0">
                  <c:v>Plots with less bush</c:v>
                </c:pt>
              </c:strCache>
            </c:strRef>
          </c:tx>
          <c:spPr>
            <a:solidFill>
              <a:srgbClr val="FAC090"/>
            </a:solidFill>
            <a:ln>
              <a:solidFill>
                <a:schemeClr val="bg1">
                  <a:lumMod val="75000"/>
                </a:schemeClr>
              </a:solidFill>
            </a:ln>
          </c:spPr>
          <c:cat>
            <c:numRef>
              <c:f>'vegetation bush'!$B$1:$D$1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'vegetation bush'!$B$3:$D$3</c:f>
              <c:numCache>
                <c:formatCode>General</c:formatCode>
                <c:ptCount val="3"/>
                <c:pt idx="1">
                  <c:v>2</c:v>
                </c:pt>
                <c:pt idx="2">
                  <c:v>2</c:v>
                </c:pt>
              </c:numCache>
            </c:numRef>
          </c:val>
        </c:ser>
        <c:gapWidth val="60"/>
        <c:shape val="box"/>
        <c:axId val="86967424"/>
        <c:axId val="86968960"/>
        <c:axId val="0"/>
      </c:bar3DChart>
      <c:catAx>
        <c:axId val="869674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86968960"/>
        <c:crosses val="autoZero"/>
        <c:auto val="1"/>
        <c:lblAlgn val="ctr"/>
        <c:lblOffset val="40"/>
      </c:catAx>
      <c:valAx>
        <c:axId val="869689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en-GB"/>
                </a:pPr>
                <a:r>
                  <a:rPr lang="en-GB"/>
                  <a:t> </a:t>
                </a:r>
                <a:r>
                  <a:rPr lang="en-GB" sz="800"/>
                  <a:t>%</a:t>
                </a:r>
                <a:r>
                  <a:rPr lang="en-GB" sz="800" baseline="0"/>
                  <a:t> of plots</a:t>
                </a:r>
                <a:endParaRPr lang="en-GB" sz="800"/>
              </a:p>
            </c:rich>
          </c:tx>
          <c:layout>
            <c:manualLayout>
              <c:xMode val="edge"/>
              <c:yMode val="edge"/>
              <c:x val="1.3191829282209602E-4"/>
              <c:y val="0.4050385807037278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86967424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1.7877085151276481E-3"/>
          <c:y val="0.90918714108104615"/>
          <c:w val="0.96100295281982862"/>
          <c:h val="7.7566759550398434E-2"/>
        </c:manualLayout>
      </c:layout>
      <c:txPr>
        <a:bodyPr/>
        <a:lstStyle/>
        <a:p>
          <a:pPr>
            <a:defRPr lang="en-GB" sz="800"/>
          </a:pPr>
          <a:endParaRPr lang="en-US"/>
        </a:p>
      </c:txPr>
    </c:legend>
    <c:plotVisOnly val="1"/>
  </c:chart>
  <c:spPr>
    <a:noFill/>
  </c:sp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2086302611462265E-2"/>
          <c:y val="4.9509581197019384E-2"/>
          <c:w val="0.60343639971832508"/>
          <c:h val="0.74728277795384412"/>
        </c:manualLayout>
      </c:layout>
      <c:barChart>
        <c:barDir val="col"/>
        <c:grouping val="clustered"/>
        <c:ser>
          <c:idx val="0"/>
          <c:order val="0"/>
          <c:tx>
            <c:strRef>
              <c:f>'veg biomasss&amp;cover'!$B$1</c:f>
              <c:strCache>
                <c:ptCount val="1"/>
                <c:pt idx="0">
                  <c:v>Tree cover (%)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bg1"/>
              </a:solidFill>
            </a:ln>
          </c:spPr>
          <c:cat>
            <c:numRef>
              <c:f>'veg biomasss&amp;cover'!$A$2:$A$4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'veg biomasss&amp;cover'!$B$2:$B$4</c:f>
              <c:numCache>
                <c:formatCode>General</c:formatCode>
                <c:ptCount val="3"/>
                <c:pt idx="0">
                  <c:v>0</c:v>
                </c:pt>
                <c:pt idx="1">
                  <c:v>19</c:v>
                </c:pt>
                <c:pt idx="2">
                  <c:v>23</c:v>
                </c:pt>
              </c:numCache>
            </c:numRef>
          </c:val>
        </c:ser>
        <c:ser>
          <c:idx val="7"/>
          <c:order val="1"/>
          <c:tx>
            <c:strRef>
              <c:f>'veg biomasss&amp;cover'!$C$1</c:f>
              <c:strCache>
                <c:ptCount val="1"/>
                <c:pt idx="0">
                  <c:v>dummy cover</c:v>
                </c:pt>
              </c:strCache>
            </c:strRef>
          </c:tx>
          <c:spPr>
            <a:noFill/>
            <a:ln>
              <a:noFill/>
            </a:ln>
          </c:spPr>
          <c:cat>
            <c:numRef>
              <c:f>'veg biomasss&amp;cover'!$A$2:$A$4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'veg biomasss&amp;cover'!$C$2:$C$4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gapWidth val="100"/>
        <c:axId val="87025536"/>
        <c:axId val="87027072"/>
      </c:barChart>
      <c:barChart>
        <c:barDir val="col"/>
        <c:grouping val="clustered"/>
        <c:ser>
          <c:idx val="1"/>
          <c:order val="2"/>
          <c:tx>
            <c:strRef>
              <c:f>'veg biomasss&amp;cover'!$D$1</c:f>
              <c:strCache>
                <c:ptCount val="1"/>
                <c:pt idx="0">
                  <c:v>dummy biomass</c:v>
                </c:pt>
              </c:strCache>
            </c:strRef>
          </c:tx>
          <c:spPr>
            <a:noFill/>
            <a:ln>
              <a:noFill/>
            </a:ln>
          </c:spPr>
          <c:cat>
            <c:numRef>
              <c:f>'veg biomasss&amp;cover'!$A$2:$A$4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'veg biomasss&amp;cover'!$D$2:$D$4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2"/>
          <c:order val="3"/>
          <c:tx>
            <c:strRef>
              <c:f>'veg biomasss&amp;cover'!$E$1</c:f>
              <c:strCache>
                <c:ptCount val="1"/>
                <c:pt idx="0">
                  <c:v>Highest biomass (Kg/ha)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cat>
            <c:numRef>
              <c:f>'veg biomasss&amp;cover'!$A$2:$A$4</c:f>
              <c:numCache>
                <c:formatCode>General</c:formatCode>
                <c:ptCount val="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</c:numCache>
            </c:numRef>
          </c:cat>
          <c:val>
            <c:numRef>
              <c:f>'veg biomasss&amp;cover'!$E$2:$E$4</c:f>
              <c:numCache>
                <c:formatCode>General</c:formatCode>
                <c:ptCount val="3"/>
                <c:pt idx="0">
                  <c:v>0</c:v>
                </c:pt>
                <c:pt idx="1">
                  <c:v>2522</c:v>
                </c:pt>
                <c:pt idx="2">
                  <c:v>2660</c:v>
                </c:pt>
              </c:numCache>
            </c:numRef>
          </c:val>
        </c:ser>
        <c:gapWidth val="100"/>
        <c:axId val="86841984"/>
        <c:axId val="86840448"/>
      </c:barChart>
      <c:catAx>
        <c:axId val="870255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87027072"/>
        <c:crosses val="autoZero"/>
        <c:auto val="1"/>
        <c:lblAlgn val="ctr"/>
        <c:lblOffset val="40"/>
      </c:catAx>
      <c:valAx>
        <c:axId val="87027072"/>
        <c:scaling>
          <c:orientation val="minMax"/>
        </c:scaling>
        <c:axPos val="l"/>
        <c:majorGridlines>
          <c:spPr>
            <a:ln>
              <a:solidFill>
                <a:srgbClr val="77933C"/>
              </a:solidFill>
              <a:prstDash val="solid"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en-GB">
                <a:solidFill>
                  <a:srgbClr val="77933C"/>
                </a:solidFill>
              </a:defRPr>
            </a:pPr>
            <a:endParaRPr lang="en-US"/>
          </a:p>
        </c:txPr>
        <c:crossAx val="87025536"/>
        <c:crosses val="autoZero"/>
        <c:crossBetween val="between"/>
      </c:valAx>
      <c:valAx>
        <c:axId val="86840448"/>
        <c:scaling>
          <c:orientation val="minMax"/>
        </c:scaling>
        <c:axPos val="r"/>
        <c:numFmt formatCode="General" sourceLinked="1"/>
        <c:tickLblPos val="nextTo"/>
        <c:spPr>
          <a:noFill/>
          <a:ln>
            <a:solidFill>
              <a:schemeClr val="tx2">
                <a:lumMod val="60000"/>
                <a:lumOff val="40000"/>
              </a:schemeClr>
            </a:solidFill>
          </a:ln>
        </c:spPr>
        <c:txPr>
          <a:bodyPr/>
          <a:lstStyle/>
          <a:p>
            <a:pPr>
              <a:defRPr lang="en-GB">
                <a:solidFill>
                  <a:schemeClr val="tx2">
                    <a:lumMod val="60000"/>
                    <a:lumOff val="40000"/>
                  </a:schemeClr>
                </a:solidFill>
              </a:defRPr>
            </a:pPr>
            <a:endParaRPr lang="en-US"/>
          </a:p>
        </c:txPr>
        <c:crossAx val="86841984"/>
        <c:crosses val="max"/>
        <c:crossBetween val="between"/>
      </c:valAx>
      <c:catAx>
        <c:axId val="86841984"/>
        <c:scaling>
          <c:orientation val="minMax"/>
        </c:scaling>
        <c:delete val="1"/>
        <c:axPos val="b"/>
        <c:numFmt formatCode="General" sourceLinked="1"/>
        <c:tickLblPos val="none"/>
        <c:crossAx val="86840448"/>
        <c:crosses val="autoZero"/>
        <c:auto val="1"/>
        <c:lblAlgn val="ctr"/>
        <c:lblOffset val="100"/>
      </c:catAx>
      <c:spPr>
        <a:noFill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1.5804739993131603E-2"/>
          <c:y val="0.90646840075905055"/>
          <c:w val="0.96790950426971489"/>
          <c:h val="7.8438248770814276E-2"/>
        </c:manualLayout>
      </c:layout>
      <c:txPr>
        <a:bodyPr/>
        <a:lstStyle/>
        <a:p>
          <a:pPr>
            <a:defRPr lang="en-GB" sz="800"/>
          </a:pPr>
          <a:endParaRPr lang="en-US"/>
        </a:p>
      </c:txPr>
    </c:legend>
    <c:plotVisOnly val="1"/>
  </c:chart>
  <c:spPr>
    <a:noFill/>
    <a:ln>
      <a:noFill/>
    </a:ln>
  </c:sp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2.5000000000000216E-2"/>
          <c:y val="9.7222222222222265E-2"/>
          <c:w val="0.51295975503062119"/>
          <c:h val="0.72685185185185264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38100"/>
              <a:bevelB w="31750"/>
            </a:sp3d>
          </c:spPr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38100"/>
                <a:bevelB w="31750"/>
              </a:sp3d>
            </c:spPr>
          </c:dPt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38100"/>
                <a:bevelB w="31750"/>
              </a:sp3d>
            </c:spPr>
          </c:dPt>
          <c:dPt>
            <c:idx val="2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38100"/>
                <a:bevelB w="31750"/>
              </a:sp3d>
            </c:spPr>
          </c:dPt>
          <c:dLbls>
            <c:dLbl>
              <c:idx val="0"/>
              <c:layout>
                <c:manualLayout>
                  <c:x val="-0.18392323484316964"/>
                  <c:y val="-0.21074773986585038"/>
                </c:manualLayout>
              </c:layout>
              <c:showPercent val="1"/>
            </c:dLbl>
            <c:numFmt formatCode="0%" sourceLinked="0"/>
            <c:showPercent val="1"/>
            <c:showLeaderLines val="1"/>
          </c:dLbls>
          <c:cat>
            <c:strRef>
              <c:f>q_notice_board_veg_component_Ca!$B$21:$B$23</c:f>
              <c:strCache>
                <c:ptCount val="3"/>
                <c:pt idx="0">
                  <c:v>Plots with more bush</c:v>
                </c:pt>
                <c:pt idx="1">
                  <c:v>Plots with same bush</c:v>
                </c:pt>
                <c:pt idx="2">
                  <c:v>Plots with less bush</c:v>
                </c:pt>
              </c:strCache>
            </c:strRef>
          </c:cat>
          <c:val>
            <c:numRef>
              <c:f>q_notice_board_veg_component_Ca!$C$21:$C$23</c:f>
              <c:numCache>
                <c:formatCode>General</c:formatCode>
                <c:ptCount val="3"/>
                <c:pt idx="0">
                  <c:v>14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7353343208336582"/>
          <c:y val="0.25312802566345882"/>
          <c:w val="0.36217795795327623"/>
          <c:h val="0.40184251968503937"/>
        </c:manualLayout>
      </c:layout>
      <c:txPr>
        <a:bodyPr/>
        <a:lstStyle/>
        <a:p>
          <a:pPr>
            <a:defRPr lang="en-GB"/>
          </a:pPr>
          <a:endParaRPr lang="en-US"/>
        </a:p>
      </c:txPr>
    </c:legend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3.2639958466730297E-2"/>
          <c:y val="5.0595238095238124E-2"/>
          <c:w val="0.70238124080643749"/>
          <c:h val="0.87202380952381275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92D050"/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dPt>
          <c:dPt>
            <c:idx val="1"/>
            <c:spPr>
              <a:solidFill>
                <a:srgbClr val="FF8BBA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c:spPr>
          </c:dPt>
          <c:dPt>
            <c:idx val="2"/>
            <c:spPr>
              <a:solidFill>
                <a:srgbClr val="D3D389"/>
              </a:solidFill>
              <a:ln>
                <a:solidFill>
                  <a:schemeClr val="bg2">
                    <a:lumMod val="90000"/>
                  </a:schemeClr>
                </a:solidFill>
              </a:ln>
            </c:spPr>
          </c:dPt>
          <c:dPt>
            <c:idx val="3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233753600921836"/>
                  <c:y val="3.0634833747385855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0.18292682926829271"/>
                  <c:y val="-0.17704492820750348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0.14364829396325471"/>
                  <c:y val="7.8014184397163122E-2"/>
                </c:manualLayout>
              </c:layout>
              <c:dLblPos val="bestFit"/>
              <c:showVal val="1"/>
            </c:dLbl>
            <c:numFmt formatCode="&quot;N$&quot;\ #,##0" sourceLinked="0"/>
            <c:txPr>
              <a:bodyPr/>
              <a:lstStyle/>
              <a:p>
                <a:pPr>
                  <a:defRPr sz="800"/>
                </a:pPr>
                <a:endParaRPr lang="en-US"/>
              </a:p>
            </c:txPr>
            <c:dLblPos val="bestFit"/>
            <c:showVal val="1"/>
          </c:dLbls>
          <c:cat>
            <c:strRef>
              <c:f>Income!$C$4:$F$4</c:f>
              <c:strCache>
                <c:ptCount val="4"/>
                <c:pt idx="0">
                  <c:v>Own Use</c:v>
                </c:pt>
                <c:pt idx="1">
                  <c:v>Trophy</c:v>
                </c:pt>
                <c:pt idx="2">
                  <c:v>Capture</c:v>
                </c:pt>
                <c:pt idx="3">
                  <c:v>Shoot and sell</c:v>
                </c:pt>
              </c:strCache>
            </c:strRef>
          </c:cat>
          <c:val>
            <c:numRef>
              <c:f>Income!$C$9:$F$9</c:f>
              <c:numCache>
                <c:formatCode>0</c:formatCode>
                <c:ptCount val="4"/>
                <c:pt idx="0">
                  <c:v>104790</c:v>
                </c:pt>
                <c:pt idx="1">
                  <c:v>214900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4313136162857862"/>
          <c:y val="0.26129111520634379"/>
          <c:w val="0.23247839446898441"/>
          <c:h val="0.44446305913888434"/>
        </c:manualLayout>
      </c:layout>
      <c:txPr>
        <a:bodyPr/>
        <a:lstStyle/>
        <a:p>
          <a:pPr>
            <a:defRPr sz="800"/>
          </a:pPr>
          <a:endParaRPr lang="en-US"/>
        </a:p>
      </c:txPr>
    </c:legend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0"/>
      <c:rotY val="0"/>
      <c:perspective val="30"/>
    </c:view3D>
    <c:plotArea>
      <c:layout>
        <c:manualLayout>
          <c:layoutTarget val="inner"/>
          <c:xMode val="edge"/>
          <c:yMode val="edge"/>
          <c:x val="0.21762467832918767"/>
          <c:y val="8.0892675300833619E-2"/>
          <c:w val="0.74502138521246131"/>
          <c:h val="0.68245256228217377"/>
        </c:manualLayout>
      </c:layout>
      <c:bar3DChart>
        <c:barDir val="col"/>
        <c:grouping val="clustered"/>
        <c:ser>
          <c:idx val="0"/>
          <c:order val="0"/>
          <c:tx>
            <c:strRef>
              <c:f>Income!$G$4</c:f>
              <c:strCache>
                <c:ptCount val="1"/>
              </c:strCache>
            </c:strRef>
          </c:tx>
          <c:spPr>
            <a:solidFill>
              <a:schemeClr val="bg2">
                <a:lumMod val="75000"/>
              </a:schemeClr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19050"/>
            </a:sp3d>
          </c:spPr>
          <c:cat>
            <c:numRef>
              <c:f>Income!$A$5:$A$9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Income!$G$5:$G$9</c:f>
              <c:numCache>
                <c:formatCode>"N$"\ #,##0</c:formatCode>
                <c:ptCount val="5"/>
                <c:pt idx="0">
                  <c:v>208980.67</c:v>
                </c:pt>
                <c:pt idx="1">
                  <c:v>285786.75</c:v>
                </c:pt>
                <c:pt idx="2">
                  <c:v>411497.5</c:v>
                </c:pt>
                <c:pt idx="3">
                  <c:v>417023.16</c:v>
                </c:pt>
                <c:pt idx="4">
                  <c:v>319690</c:v>
                </c:pt>
              </c:numCache>
            </c:numRef>
          </c:val>
        </c:ser>
        <c:shape val="box"/>
        <c:axId val="88061824"/>
        <c:axId val="88063360"/>
        <c:axId val="0"/>
      </c:bar3DChart>
      <c:catAx>
        <c:axId val="88061824"/>
        <c:scaling>
          <c:orientation val="minMax"/>
        </c:scaling>
        <c:axPos val="b"/>
        <c:numFmt formatCode="General" sourceLinked="1"/>
        <c:tickLblPos val="nextTo"/>
        <c:crossAx val="88063360"/>
        <c:crosses val="autoZero"/>
        <c:auto val="1"/>
        <c:lblAlgn val="ctr"/>
        <c:lblOffset val="100"/>
      </c:catAx>
      <c:valAx>
        <c:axId val="88063360"/>
        <c:scaling>
          <c:orientation val="minMax"/>
        </c:scaling>
        <c:axPos val="l"/>
        <c:majorGridlines/>
        <c:numFmt formatCode="&quot;N$&quot;\ #,##0" sourceLinked="0"/>
        <c:tickLblPos val="nextTo"/>
        <c:crossAx val="88061824"/>
        <c:crosses val="autoZero"/>
        <c:crossBetween val="between"/>
      </c:valAx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chart>
    <c:plotArea>
      <c:layout>
        <c:manualLayout>
          <c:layoutTarget val="inner"/>
          <c:xMode val="edge"/>
          <c:yMode val="edge"/>
          <c:x val="0.3103368109137124"/>
          <c:y val="6.9611871459629493E-2"/>
          <c:w val="0.68397648786364007"/>
          <c:h val="0.92681964955183815"/>
        </c:manualLayout>
      </c:layout>
      <c:barChart>
        <c:barDir val="bar"/>
        <c:grouping val="clustered"/>
        <c:ser>
          <c:idx val="2"/>
          <c:order val="2"/>
          <c:tx>
            <c:v>Weak</c:v>
          </c:tx>
          <c:spPr>
            <a:solidFill>
              <a:srgbClr val="FF0000"/>
            </a:solidFill>
            <a:ln w="3175">
              <a:solidFill>
                <a:srgbClr val="C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63500"/>
            </a:sp3d>
          </c:spPr>
          <c:dPt>
            <c:idx val="0"/>
            <c:spPr>
              <a:solidFill>
                <a:srgbClr val="FF0000"/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glow" dir="t"/>
              </a:scene3d>
              <a:sp3d prstMaterial="dkEdge">
                <a:bevelT w="63500"/>
              </a:sp3d>
            </c:spPr>
          </c:dPt>
          <c:dPt>
            <c:idx val="2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3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5"/>
            <c:spPr>
              <a:solidFill>
                <a:srgbClr val="FF0000"/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glow" dir="t"/>
              </a:scene3d>
              <a:sp3d prstMaterial="dkEdge">
                <a:bevelT w="63500"/>
              </a:sp3d>
            </c:spPr>
          </c:dPt>
          <c:dPt>
            <c:idx val="7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8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10"/>
            <c:spPr>
              <a:solidFill>
                <a:srgbClr val="FF0000"/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glow" dir="t"/>
              </a:scene3d>
              <a:sp3d prstMaterial="dkEdge">
                <a:bevelT w="63500"/>
              </a:sp3d>
            </c:spPr>
          </c:dPt>
          <c:dPt>
            <c:idx val="12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13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14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15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17"/>
            <c:spPr>
              <a:solidFill>
                <a:srgbClr val="FF0000"/>
              </a:solidFill>
              <a:ln w="3175">
                <a:noFill/>
                <a:prstDash val="solid"/>
              </a:ln>
              <a:effectLst/>
              <a:scene3d>
                <a:camera prst="orthographicFront"/>
                <a:lightRig rig="glow" dir="t"/>
              </a:scene3d>
              <a:sp3d prstMaterial="dkEdge">
                <a:bevelT w="63500"/>
              </a:sp3d>
            </c:spPr>
          </c:dPt>
          <c:dPt>
            <c:idx val="19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20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21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23"/>
            <c:spPr>
              <a:solidFill>
                <a:srgbClr val="FF0000"/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glow" dir="t"/>
              </a:scene3d>
              <a:sp3d prstMaterial="dkEdge">
                <a:bevelT w="63500"/>
              </a:sp3d>
            </c:spPr>
          </c:dPt>
          <c:dPt>
            <c:idx val="25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26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28"/>
            <c:spPr>
              <a:solidFill>
                <a:srgbClr val="FF0000"/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glow" dir="t"/>
              </a:scene3d>
              <a:sp3d prstMaterial="dkEdge">
                <a:bevelT w="63500"/>
              </a:sp3d>
            </c:spPr>
          </c:dPt>
          <c:dPt>
            <c:idx val="30"/>
            <c:spPr>
              <a:solidFill>
                <a:srgbClr val="FF0000"/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glow" dir="t"/>
              </a:scene3d>
              <a:sp3d prstMaterial="dkEdge">
                <a:bevelT w="63500"/>
              </a:sp3d>
            </c:spPr>
          </c:dPt>
          <c:cat>
            <c:strRef>
              <c:f>'[3]Anabeb 2009'!$B$2:$B$32</c:f>
              <c:strCache>
                <c:ptCount val="31"/>
                <c:pt idx="0">
                  <c:v>Resource sustainability</c:v>
                </c:pt>
                <c:pt idx="1">
                  <c:v> _________________</c:v>
                </c:pt>
                <c:pt idx="2">
                  <c:v>Benefits produced</c:v>
                </c:pt>
                <c:pt idx="3">
                  <c:v>Sources of NR income</c:v>
                </c:pt>
                <c:pt idx="4">
                  <c:v>……………………….</c:v>
                </c:pt>
                <c:pt idx="5">
                  <c:v>Resources utilisation</c:v>
                </c:pt>
                <c:pt idx="6">
                  <c:v> _________________</c:v>
                </c:pt>
                <c:pt idx="7">
                  <c:v>HWC</c:v>
                </c:pt>
                <c:pt idx="8">
                  <c:v>Law enforcement</c:v>
                </c:pt>
                <c:pt idx="9">
                  <c:v>……………………….</c:v>
                </c:pt>
                <c:pt idx="10">
                  <c:v>Management</c:v>
                </c:pt>
                <c:pt idx="11">
                  <c:v> _________________</c:v>
                </c:pt>
                <c:pt idx="12">
                  <c:v>Compliance</c:v>
                </c:pt>
                <c:pt idx="13">
                  <c:v>Reporting &amp; Adaptive management</c:v>
                </c:pt>
                <c:pt idx="14">
                  <c:v>Game Census</c:v>
                </c:pt>
                <c:pt idx="15">
                  <c:v>Event Books</c:v>
                </c:pt>
                <c:pt idx="16">
                  <c:v>………………………..</c:v>
                </c:pt>
                <c:pt idx="17">
                  <c:v>Monitoring</c:v>
                </c:pt>
                <c:pt idx="18">
                  <c:v> _________________</c:v>
                </c:pt>
                <c:pt idx="19">
                  <c:v>Leadership</c:v>
                </c:pt>
                <c:pt idx="20">
                  <c:v>Zonation</c:v>
                </c:pt>
                <c:pt idx="21">
                  <c:v>NR Management plan</c:v>
                </c:pt>
                <c:pt idx="22">
                  <c:v>……………………….</c:v>
                </c:pt>
                <c:pt idx="23">
                  <c:v>Planning</c:v>
                </c:pt>
                <c:pt idx="24">
                  <c:v> _________________</c:v>
                </c:pt>
                <c:pt idx="25">
                  <c:v>Adequate expenditure</c:v>
                </c:pt>
                <c:pt idx="26">
                  <c:v>Adequate staffing</c:v>
                </c:pt>
                <c:pt idx="27">
                  <c:v>……………………….</c:v>
                </c:pt>
                <c:pt idx="28">
                  <c:v>NRM Commitment</c:v>
                </c:pt>
                <c:pt idx="29">
                  <c:v> _________________</c:v>
                </c:pt>
                <c:pt idx="30">
                  <c:v>Overall NR Management</c:v>
                </c:pt>
              </c:strCache>
            </c:strRef>
          </c:cat>
          <c:val>
            <c:numRef>
              <c:f>performance!$D$2:$D$32</c:f>
              <c:numCache>
                <c:formatCode>General</c:formatCode>
                <c:ptCount val="31"/>
                <c:pt idx="0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0</c:v>
                </c:pt>
                <c:pt idx="7">
                  <c:v>0</c:v>
                </c:pt>
                <c:pt idx="8">
                  <c:v>0</c:v>
                </c:pt>
                <c:pt idx="10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7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3">
                  <c:v>0</c:v>
                </c:pt>
                <c:pt idx="25">
                  <c:v>0</c:v>
                </c:pt>
                <c:pt idx="26">
                  <c:v>0</c:v>
                </c:pt>
                <c:pt idx="28">
                  <c:v>0</c:v>
                </c:pt>
                <c:pt idx="30">
                  <c:v>0</c:v>
                </c:pt>
              </c:numCache>
            </c:numRef>
          </c:val>
        </c:ser>
        <c:ser>
          <c:idx val="3"/>
          <c:order val="3"/>
          <c:tx>
            <c:v>Good</c:v>
          </c:tx>
          <c:spPr>
            <a:solidFill>
              <a:srgbClr val="339966"/>
            </a:solidFill>
            <a:ln w="12700">
              <a:solidFill>
                <a:srgbClr val="008000"/>
              </a:solidFill>
              <a:prstDash val="solid"/>
            </a:ln>
            <a:scene3d>
              <a:camera prst="orthographicFront"/>
              <a:lightRig rig="sunset" dir="t"/>
            </a:scene3d>
            <a:sp3d prstMaterial="powder">
              <a:bevelT w="63500"/>
            </a:sp3d>
          </c:spPr>
          <c:dPt>
            <c:idx val="0"/>
            <c:spPr>
              <a:solidFill>
                <a:schemeClr val="accent3">
                  <a:lumMod val="75000"/>
                </a:schemeClr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twoPt" dir="t"/>
              </a:scene3d>
              <a:sp3d prstMaterial="dkEdge">
                <a:bevelT w="63500"/>
              </a:sp3d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3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5"/>
            <c:spPr>
              <a:solidFill>
                <a:schemeClr val="accent3">
                  <a:lumMod val="75000"/>
                </a:schemeClr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twoPt" dir="t"/>
              </a:scene3d>
              <a:sp3d prstMaterial="dkEdge">
                <a:bevelT w="63500"/>
              </a:sp3d>
            </c:spPr>
          </c:dPt>
          <c:dPt>
            <c:idx val="7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8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10"/>
            <c:spPr>
              <a:solidFill>
                <a:schemeClr val="accent3">
                  <a:lumMod val="75000"/>
                </a:schemeClr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twoPt" dir="t"/>
              </a:scene3d>
              <a:sp3d prstMaterial="dkEdge">
                <a:bevelT w="63500"/>
              </a:sp3d>
            </c:spPr>
          </c:dPt>
          <c:dPt>
            <c:idx val="12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13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14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15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17"/>
            <c:spPr>
              <a:solidFill>
                <a:schemeClr val="accent3">
                  <a:lumMod val="75000"/>
                </a:schemeClr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twoPt" dir="t"/>
              </a:scene3d>
              <a:sp3d prstMaterial="dkEdge">
                <a:bevelT w="63500"/>
              </a:sp3d>
            </c:spPr>
          </c:dPt>
          <c:dPt>
            <c:idx val="19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20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21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23"/>
            <c:spPr>
              <a:solidFill>
                <a:schemeClr val="accent3">
                  <a:lumMod val="75000"/>
                </a:schemeClr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twoPt" dir="t"/>
              </a:scene3d>
              <a:sp3d prstMaterial="dkEdge">
                <a:bevelT w="63500"/>
              </a:sp3d>
            </c:spPr>
          </c:dPt>
          <c:dPt>
            <c:idx val="25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effectLst/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26"/>
            <c:spPr>
              <a:solidFill>
                <a:schemeClr val="accent3">
                  <a:lumMod val="75000"/>
                </a:schemeClr>
              </a:solidFill>
              <a:ln w="6350">
                <a:noFill/>
                <a:prstDash val="solid"/>
              </a:ln>
              <a:effectLst/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28"/>
            <c:spPr>
              <a:solidFill>
                <a:schemeClr val="accent3">
                  <a:lumMod val="75000"/>
                </a:schemeClr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twoPt" dir="t"/>
              </a:scene3d>
              <a:sp3d prstMaterial="dkEdge">
                <a:bevelT w="63500"/>
              </a:sp3d>
            </c:spPr>
          </c:dPt>
          <c:dPt>
            <c:idx val="30"/>
            <c:spPr>
              <a:solidFill>
                <a:srgbClr val="9BBB59">
                  <a:lumMod val="75000"/>
                </a:srgbClr>
              </a:solidFill>
              <a:ln w="15875">
                <a:noFill/>
                <a:prstDash val="sysDot"/>
              </a:ln>
              <a:effectLst/>
              <a:scene3d>
                <a:camera prst="orthographicFront"/>
                <a:lightRig rig="twoPt" dir="t"/>
              </a:scene3d>
              <a:sp3d prstMaterial="dkEdge">
                <a:bevelT w="63500"/>
              </a:sp3d>
            </c:spPr>
          </c:dPt>
          <c:cat>
            <c:strRef>
              <c:f>'[3]Anabeb 2009'!$B$2:$B$32</c:f>
              <c:strCache>
                <c:ptCount val="31"/>
                <c:pt idx="0">
                  <c:v>Resource sustainability</c:v>
                </c:pt>
                <c:pt idx="1">
                  <c:v> _________________</c:v>
                </c:pt>
                <c:pt idx="2">
                  <c:v>Benefits produced</c:v>
                </c:pt>
                <c:pt idx="3">
                  <c:v>Sources of NR income</c:v>
                </c:pt>
                <c:pt idx="4">
                  <c:v>……………………….</c:v>
                </c:pt>
                <c:pt idx="5">
                  <c:v>Resources utilisation</c:v>
                </c:pt>
                <c:pt idx="6">
                  <c:v> _________________</c:v>
                </c:pt>
                <c:pt idx="7">
                  <c:v>HWC</c:v>
                </c:pt>
                <c:pt idx="8">
                  <c:v>Law enforcement</c:v>
                </c:pt>
                <c:pt idx="9">
                  <c:v>……………………….</c:v>
                </c:pt>
                <c:pt idx="10">
                  <c:v>Management</c:v>
                </c:pt>
                <c:pt idx="11">
                  <c:v> _________________</c:v>
                </c:pt>
                <c:pt idx="12">
                  <c:v>Compliance</c:v>
                </c:pt>
                <c:pt idx="13">
                  <c:v>Reporting &amp; Adaptive management</c:v>
                </c:pt>
                <c:pt idx="14">
                  <c:v>Game Census</c:v>
                </c:pt>
                <c:pt idx="15">
                  <c:v>Event Books</c:v>
                </c:pt>
                <c:pt idx="16">
                  <c:v>………………………..</c:v>
                </c:pt>
                <c:pt idx="17">
                  <c:v>Monitoring</c:v>
                </c:pt>
                <c:pt idx="18">
                  <c:v> _________________</c:v>
                </c:pt>
                <c:pt idx="19">
                  <c:v>Leadership</c:v>
                </c:pt>
                <c:pt idx="20">
                  <c:v>Zonation</c:v>
                </c:pt>
                <c:pt idx="21">
                  <c:v>NR Management plan</c:v>
                </c:pt>
                <c:pt idx="22">
                  <c:v>……………………….</c:v>
                </c:pt>
                <c:pt idx="23">
                  <c:v>Planning</c:v>
                </c:pt>
                <c:pt idx="24">
                  <c:v> _________________</c:v>
                </c:pt>
                <c:pt idx="25">
                  <c:v>Adequate expenditure</c:v>
                </c:pt>
                <c:pt idx="26">
                  <c:v>Adequate staffing</c:v>
                </c:pt>
                <c:pt idx="27">
                  <c:v>……………………….</c:v>
                </c:pt>
                <c:pt idx="28">
                  <c:v>NRM Commitment</c:v>
                </c:pt>
                <c:pt idx="29">
                  <c:v> _________________</c:v>
                </c:pt>
                <c:pt idx="30">
                  <c:v>Overall NR Management</c:v>
                </c:pt>
              </c:strCache>
            </c:strRef>
          </c:cat>
          <c:val>
            <c:numRef>
              <c:f>performance!$E$2:$E$32</c:f>
              <c:numCache>
                <c:formatCode>General</c:formatCode>
                <c:ptCount val="31"/>
                <c:pt idx="0">
                  <c:v>0.75999999046325772</c:v>
                </c:pt>
                <c:pt idx="2">
                  <c:v>0.75999999046325772</c:v>
                </c:pt>
                <c:pt idx="3">
                  <c:v>1.3680000305175781</c:v>
                </c:pt>
                <c:pt idx="5">
                  <c:v>1.2539999485015858</c:v>
                </c:pt>
                <c:pt idx="7">
                  <c:v>1.5199999809265137</c:v>
                </c:pt>
                <c:pt idx="8">
                  <c:v>2.2799999713897705</c:v>
                </c:pt>
                <c:pt idx="10">
                  <c:v>1.9950000047683729</c:v>
                </c:pt>
                <c:pt idx="12">
                  <c:v>2.2799999713897705</c:v>
                </c:pt>
                <c:pt idx="13">
                  <c:v>1.5199999809265137</c:v>
                </c:pt>
                <c:pt idx="14">
                  <c:v>2.2799999713897705</c:v>
                </c:pt>
                <c:pt idx="15">
                  <c:v>2.2799999713897705</c:v>
                </c:pt>
                <c:pt idx="17">
                  <c:v>2.0899999141693115</c:v>
                </c:pt>
                <c:pt idx="19">
                  <c:v>1.5199999809265137</c:v>
                </c:pt>
                <c:pt idx="20">
                  <c:v>1.7100000381469727</c:v>
                </c:pt>
                <c:pt idx="21">
                  <c:v>1.3680000305175781</c:v>
                </c:pt>
                <c:pt idx="23">
                  <c:v>1.5329999923706044</c:v>
                </c:pt>
                <c:pt idx="25">
                  <c:v>1.7100000381469727</c:v>
                </c:pt>
                <c:pt idx="26">
                  <c:v>2.2799999713897705</c:v>
                </c:pt>
                <c:pt idx="28">
                  <c:v>1.9950000047683729</c:v>
                </c:pt>
                <c:pt idx="30">
                  <c:v>1.7560000419616701</c:v>
                </c:pt>
              </c:numCache>
            </c:numRef>
          </c:val>
        </c:ser>
        <c:ser>
          <c:idx val="0"/>
          <c:order val="0"/>
          <c:tx>
            <c:v>Weak</c:v>
          </c:tx>
          <c:spPr>
            <a:solidFill>
              <a:srgbClr val="FF0000"/>
            </a:solidFill>
            <a:ln w="3175">
              <a:solidFill>
                <a:srgbClr val="C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63500"/>
            </a:sp3d>
          </c:spPr>
          <c:dPt>
            <c:idx val="0"/>
            <c:spPr>
              <a:solidFill>
                <a:srgbClr val="FF0000"/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glow" dir="t"/>
              </a:scene3d>
              <a:sp3d prstMaterial="dkEdge">
                <a:bevelT w="63500"/>
              </a:sp3d>
            </c:spPr>
          </c:dPt>
          <c:dPt>
            <c:idx val="2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3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5"/>
            <c:spPr>
              <a:solidFill>
                <a:srgbClr val="FF0000"/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glow" dir="t"/>
              </a:scene3d>
              <a:sp3d prstMaterial="dkEdge">
                <a:bevelT w="63500"/>
              </a:sp3d>
            </c:spPr>
          </c:dPt>
          <c:dPt>
            <c:idx val="7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8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10"/>
            <c:spPr>
              <a:solidFill>
                <a:srgbClr val="FF0000"/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glow" dir="t"/>
              </a:scene3d>
              <a:sp3d prstMaterial="dkEdge">
                <a:bevelT w="63500"/>
              </a:sp3d>
            </c:spPr>
          </c:dPt>
          <c:dPt>
            <c:idx val="12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13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14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15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17"/>
            <c:spPr>
              <a:solidFill>
                <a:srgbClr val="FF0000"/>
              </a:solidFill>
              <a:ln w="3175">
                <a:noFill/>
                <a:prstDash val="solid"/>
              </a:ln>
              <a:effectLst/>
              <a:scene3d>
                <a:camera prst="orthographicFront"/>
                <a:lightRig rig="glow" dir="t"/>
              </a:scene3d>
              <a:sp3d prstMaterial="dkEdge">
                <a:bevelT w="63500"/>
              </a:sp3d>
            </c:spPr>
          </c:dPt>
          <c:dPt>
            <c:idx val="19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20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21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23"/>
            <c:spPr>
              <a:solidFill>
                <a:srgbClr val="FF0000"/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glow" dir="t"/>
              </a:scene3d>
              <a:sp3d prstMaterial="dkEdge">
                <a:bevelT w="63500"/>
              </a:sp3d>
            </c:spPr>
          </c:dPt>
          <c:dPt>
            <c:idx val="25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26"/>
            <c:spPr>
              <a:solidFill>
                <a:srgbClr val="FF5050"/>
              </a:solidFill>
              <a:ln w="3175">
                <a:noFill/>
                <a:prstDash val="solid"/>
              </a:ln>
              <a:scene3d>
                <a:camera prst="orthographicFront"/>
                <a:lightRig rig="glow" dir="t"/>
              </a:scene3d>
              <a:sp3d/>
            </c:spPr>
          </c:dPt>
          <c:dPt>
            <c:idx val="28"/>
            <c:spPr>
              <a:solidFill>
                <a:srgbClr val="FF0000"/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glow" dir="t"/>
              </a:scene3d>
              <a:sp3d prstMaterial="dkEdge">
                <a:bevelT w="63500"/>
              </a:sp3d>
            </c:spPr>
          </c:dPt>
          <c:dPt>
            <c:idx val="30"/>
            <c:spPr>
              <a:solidFill>
                <a:srgbClr val="FF0000"/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glow" dir="t"/>
              </a:scene3d>
              <a:sp3d prstMaterial="dkEdge">
                <a:bevelT w="63500"/>
              </a:sp3d>
            </c:spPr>
          </c:dPt>
          <c:cat>
            <c:strRef>
              <c:f>'[3]Anabeb 2009'!$B$2:$B$32</c:f>
              <c:strCache>
                <c:ptCount val="31"/>
                <c:pt idx="0">
                  <c:v>Resource sustainability</c:v>
                </c:pt>
                <c:pt idx="1">
                  <c:v> _________________</c:v>
                </c:pt>
                <c:pt idx="2">
                  <c:v>Benefits produced</c:v>
                </c:pt>
                <c:pt idx="3">
                  <c:v>Sources of NR income</c:v>
                </c:pt>
                <c:pt idx="4">
                  <c:v>……………………….</c:v>
                </c:pt>
                <c:pt idx="5">
                  <c:v>Resources utilisation</c:v>
                </c:pt>
                <c:pt idx="6">
                  <c:v> _________________</c:v>
                </c:pt>
                <c:pt idx="7">
                  <c:v>HWC</c:v>
                </c:pt>
                <c:pt idx="8">
                  <c:v>Law enforcement</c:v>
                </c:pt>
                <c:pt idx="9">
                  <c:v>……………………….</c:v>
                </c:pt>
                <c:pt idx="10">
                  <c:v>Management</c:v>
                </c:pt>
                <c:pt idx="11">
                  <c:v> _________________</c:v>
                </c:pt>
                <c:pt idx="12">
                  <c:v>Compliance</c:v>
                </c:pt>
                <c:pt idx="13">
                  <c:v>Reporting &amp; Adaptive management</c:v>
                </c:pt>
                <c:pt idx="14">
                  <c:v>Game Census</c:v>
                </c:pt>
                <c:pt idx="15">
                  <c:v>Event Books</c:v>
                </c:pt>
                <c:pt idx="16">
                  <c:v>………………………..</c:v>
                </c:pt>
                <c:pt idx="17">
                  <c:v>Monitoring</c:v>
                </c:pt>
                <c:pt idx="18">
                  <c:v> _________________</c:v>
                </c:pt>
                <c:pt idx="19">
                  <c:v>Leadership</c:v>
                </c:pt>
                <c:pt idx="20">
                  <c:v>Zonation</c:v>
                </c:pt>
                <c:pt idx="21">
                  <c:v>NR Management plan</c:v>
                </c:pt>
                <c:pt idx="22">
                  <c:v>……………………….</c:v>
                </c:pt>
                <c:pt idx="23">
                  <c:v>Planning</c:v>
                </c:pt>
                <c:pt idx="24">
                  <c:v> _________________</c:v>
                </c:pt>
                <c:pt idx="25">
                  <c:v>Adequate expenditure</c:v>
                </c:pt>
                <c:pt idx="26">
                  <c:v>Adequate staffing</c:v>
                </c:pt>
                <c:pt idx="27">
                  <c:v>……………………….</c:v>
                </c:pt>
                <c:pt idx="28">
                  <c:v>NRM Commitment</c:v>
                </c:pt>
                <c:pt idx="29">
                  <c:v> _________________</c:v>
                </c:pt>
                <c:pt idx="30">
                  <c:v>Overall NR Management</c:v>
                </c:pt>
              </c:strCache>
            </c:strRef>
          </c:cat>
          <c:val>
            <c:numRef>
              <c:f>performance!$D$2:$D$32</c:f>
              <c:numCache>
                <c:formatCode>General</c:formatCode>
                <c:ptCount val="31"/>
                <c:pt idx="0">
                  <c:v>0</c:v>
                </c:pt>
                <c:pt idx="2">
                  <c:v>0</c:v>
                </c:pt>
                <c:pt idx="3">
                  <c:v>0</c:v>
                </c:pt>
                <c:pt idx="5">
                  <c:v>0</c:v>
                </c:pt>
                <c:pt idx="7">
                  <c:v>0</c:v>
                </c:pt>
                <c:pt idx="8">
                  <c:v>0</c:v>
                </c:pt>
                <c:pt idx="10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7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3">
                  <c:v>0</c:v>
                </c:pt>
                <c:pt idx="25">
                  <c:v>0</c:v>
                </c:pt>
                <c:pt idx="26">
                  <c:v>0</c:v>
                </c:pt>
                <c:pt idx="28">
                  <c:v>0</c:v>
                </c:pt>
                <c:pt idx="30">
                  <c:v>0</c:v>
                </c:pt>
              </c:numCache>
            </c:numRef>
          </c:val>
        </c:ser>
        <c:ser>
          <c:idx val="1"/>
          <c:order val="1"/>
          <c:tx>
            <c:v>Good</c:v>
          </c:tx>
          <c:spPr>
            <a:solidFill>
              <a:srgbClr val="339966"/>
            </a:solidFill>
            <a:ln w="12700">
              <a:solidFill>
                <a:srgbClr val="008000"/>
              </a:solidFill>
              <a:prstDash val="solid"/>
            </a:ln>
            <a:scene3d>
              <a:camera prst="orthographicFront"/>
              <a:lightRig rig="sunset" dir="t"/>
            </a:scene3d>
            <a:sp3d prstMaterial="powder">
              <a:bevelT w="63500"/>
            </a:sp3d>
          </c:spPr>
          <c:dPt>
            <c:idx val="0"/>
            <c:spPr>
              <a:solidFill>
                <a:schemeClr val="accent3">
                  <a:lumMod val="75000"/>
                </a:schemeClr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twoPt" dir="t"/>
              </a:scene3d>
              <a:sp3d prstMaterial="dkEdge">
                <a:bevelT w="63500"/>
              </a:sp3d>
            </c:spPr>
          </c:dPt>
          <c:dPt>
            <c:idx val="2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3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5"/>
            <c:spPr>
              <a:solidFill>
                <a:schemeClr val="accent3">
                  <a:lumMod val="75000"/>
                </a:schemeClr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twoPt" dir="t"/>
              </a:scene3d>
              <a:sp3d prstMaterial="dkEdge">
                <a:bevelT w="63500"/>
              </a:sp3d>
            </c:spPr>
          </c:dPt>
          <c:dPt>
            <c:idx val="7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8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10"/>
            <c:spPr>
              <a:solidFill>
                <a:schemeClr val="accent3">
                  <a:lumMod val="75000"/>
                </a:schemeClr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twoPt" dir="t"/>
              </a:scene3d>
              <a:sp3d prstMaterial="dkEdge">
                <a:bevelT w="63500"/>
              </a:sp3d>
            </c:spPr>
          </c:dPt>
          <c:dPt>
            <c:idx val="12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13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14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15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17"/>
            <c:spPr>
              <a:solidFill>
                <a:schemeClr val="accent3">
                  <a:lumMod val="75000"/>
                </a:schemeClr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twoPt" dir="t"/>
              </a:scene3d>
              <a:sp3d prstMaterial="dkEdge">
                <a:bevelT w="63500"/>
              </a:sp3d>
            </c:spPr>
          </c:dPt>
          <c:dPt>
            <c:idx val="19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20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21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23"/>
            <c:spPr>
              <a:solidFill>
                <a:schemeClr val="accent3">
                  <a:lumMod val="75000"/>
                </a:schemeClr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twoPt" dir="t"/>
              </a:scene3d>
              <a:sp3d prstMaterial="dkEdge">
                <a:bevelT w="63500"/>
              </a:sp3d>
            </c:spPr>
          </c:dPt>
          <c:dPt>
            <c:idx val="25"/>
            <c:spPr>
              <a:solidFill>
                <a:schemeClr val="accent3">
                  <a:lumMod val="75000"/>
                </a:schemeClr>
              </a:solidFill>
              <a:ln w="3175">
                <a:noFill/>
                <a:prstDash val="solid"/>
              </a:ln>
              <a:effectLst/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26"/>
            <c:spPr>
              <a:solidFill>
                <a:schemeClr val="accent3">
                  <a:lumMod val="75000"/>
                </a:schemeClr>
              </a:solidFill>
              <a:ln w="6350">
                <a:noFill/>
                <a:prstDash val="solid"/>
              </a:ln>
              <a:effectLst/>
              <a:scene3d>
                <a:camera prst="orthographicFront"/>
                <a:lightRig rig="twoPt" dir="t"/>
              </a:scene3d>
              <a:sp3d prstMaterial="powder"/>
            </c:spPr>
          </c:dPt>
          <c:dPt>
            <c:idx val="28"/>
            <c:spPr>
              <a:solidFill>
                <a:schemeClr val="accent3">
                  <a:lumMod val="75000"/>
                </a:schemeClr>
              </a:solidFill>
              <a:ln w="15875">
                <a:noFill/>
                <a:prstDash val="solid"/>
              </a:ln>
              <a:effectLst/>
              <a:scene3d>
                <a:camera prst="orthographicFront"/>
                <a:lightRig rig="twoPt" dir="t"/>
              </a:scene3d>
              <a:sp3d prstMaterial="dkEdge">
                <a:bevelT w="63500"/>
              </a:sp3d>
            </c:spPr>
          </c:dPt>
          <c:dPt>
            <c:idx val="30"/>
            <c:spPr>
              <a:solidFill>
                <a:srgbClr val="9BBB59">
                  <a:lumMod val="75000"/>
                </a:srgbClr>
              </a:solidFill>
              <a:ln w="15875">
                <a:noFill/>
                <a:prstDash val="sysDot"/>
              </a:ln>
              <a:effectLst/>
              <a:scene3d>
                <a:camera prst="orthographicFront"/>
                <a:lightRig rig="twoPt" dir="t"/>
              </a:scene3d>
              <a:sp3d prstMaterial="dkEdge">
                <a:bevelT w="63500"/>
              </a:sp3d>
            </c:spPr>
          </c:dPt>
          <c:cat>
            <c:strRef>
              <c:f>'[3]Anabeb 2009'!$B$2:$B$32</c:f>
              <c:strCache>
                <c:ptCount val="31"/>
                <c:pt idx="0">
                  <c:v>Resource sustainability</c:v>
                </c:pt>
                <c:pt idx="1">
                  <c:v> _________________</c:v>
                </c:pt>
                <c:pt idx="2">
                  <c:v>Benefits produced</c:v>
                </c:pt>
                <c:pt idx="3">
                  <c:v>Sources of NR income</c:v>
                </c:pt>
                <c:pt idx="4">
                  <c:v>……………………….</c:v>
                </c:pt>
                <c:pt idx="5">
                  <c:v>Resources utilisation</c:v>
                </c:pt>
                <c:pt idx="6">
                  <c:v> _________________</c:v>
                </c:pt>
                <c:pt idx="7">
                  <c:v>HWC</c:v>
                </c:pt>
                <c:pt idx="8">
                  <c:v>Law enforcement</c:v>
                </c:pt>
                <c:pt idx="9">
                  <c:v>……………………….</c:v>
                </c:pt>
                <c:pt idx="10">
                  <c:v>Management</c:v>
                </c:pt>
                <c:pt idx="11">
                  <c:v> _________________</c:v>
                </c:pt>
                <c:pt idx="12">
                  <c:v>Compliance</c:v>
                </c:pt>
                <c:pt idx="13">
                  <c:v>Reporting &amp; Adaptive management</c:v>
                </c:pt>
                <c:pt idx="14">
                  <c:v>Game Census</c:v>
                </c:pt>
                <c:pt idx="15">
                  <c:v>Event Books</c:v>
                </c:pt>
                <c:pt idx="16">
                  <c:v>………………………..</c:v>
                </c:pt>
                <c:pt idx="17">
                  <c:v>Monitoring</c:v>
                </c:pt>
                <c:pt idx="18">
                  <c:v> _________________</c:v>
                </c:pt>
                <c:pt idx="19">
                  <c:v>Leadership</c:v>
                </c:pt>
                <c:pt idx="20">
                  <c:v>Zonation</c:v>
                </c:pt>
                <c:pt idx="21">
                  <c:v>NR Management plan</c:v>
                </c:pt>
                <c:pt idx="22">
                  <c:v>……………………….</c:v>
                </c:pt>
                <c:pt idx="23">
                  <c:v>Planning</c:v>
                </c:pt>
                <c:pt idx="24">
                  <c:v> _________________</c:v>
                </c:pt>
                <c:pt idx="25">
                  <c:v>Adequate expenditure</c:v>
                </c:pt>
                <c:pt idx="26">
                  <c:v>Adequate staffing</c:v>
                </c:pt>
                <c:pt idx="27">
                  <c:v>……………………….</c:v>
                </c:pt>
                <c:pt idx="28">
                  <c:v>NRM Commitment</c:v>
                </c:pt>
                <c:pt idx="29">
                  <c:v> _________________</c:v>
                </c:pt>
                <c:pt idx="30">
                  <c:v>Overall NR Management</c:v>
                </c:pt>
              </c:strCache>
            </c:strRef>
          </c:cat>
          <c:val>
            <c:numRef>
              <c:f>performance!$E$2:$E$32</c:f>
              <c:numCache>
                <c:formatCode>General</c:formatCode>
                <c:ptCount val="31"/>
                <c:pt idx="0">
                  <c:v>0.75999999046325772</c:v>
                </c:pt>
                <c:pt idx="2">
                  <c:v>0.75999999046325772</c:v>
                </c:pt>
                <c:pt idx="3">
                  <c:v>1.3680000305175781</c:v>
                </c:pt>
                <c:pt idx="5">
                  <c:v>1.2539999485015858</c:v>
                </c:pt>
                <c:pt idx="7">
                  <c:v>1.5199999809265137</c:v>
                </c:pt>
                <c:pt idx="8">
                  <c:v>2.2799999713897705</c:v>
                </c:pt>
                <c:pt idx="10">
                  <c:v>1.9950000047683729</c:v>
                </c:pt>
                <c:pt idx="12">
                  <c:v>2.2799999713897705</c:v>
                </c:pt>
                <c:pt idx="13">
                  <c:v>1.5199999809265137</c:v>
                </c:pt>
                <c:pt idx="14">
                  <c:v>2.2799999713897705</c:v>
                </c:pt>
                <c:pt idx="15">
                  <c:v>2.2799999713897705</c:v>
                </c:pt>
                <c:pt idx="17">
                  <c:v>2.0899999141693115</c:v>
                </c:pt>
                <c:pt idx="19">
                  <c:v>1.5199999809265137</c:v>
                </c:pt>
                <c:pt idx="20">
                  <c:v>1.7100000381469727</c:v>
                </c:pt>
                <c:pt idx="21">
                  <c:v>1.3680000305175781</c:v>
                </c:pt>
                <c:pt idx="23">
                  <c:v>1.5329999923706044</c:v>
                </c:pt>
                <c:pt idx="25">
                  <c:v>1.7100000381469727</c:v>
                </c:pt>
                <c:pt idx="26">
                  <c:v>2.2799999713897705</c:v>
                </c:pt>
                <c:pt idx="28">
                  <c:v>1.9950000047683729</c:v>
                </c:pt>
                <c:pt idx="30">
                  <c:v>1.7560000419616701</c:v>
                </c:pt>
              </c:numCache>
            </c:numRef>
          </c:val>
        </c:ser>
        <c:gapWidth val="0"/>
        <c:overlap val="60"/>
        <c:axId val="88330240"/>
        <c:axId val="88331776"/>
      </c:barChart>
      <c:catAx>
        <c:axId val="88330240"/>
        <c:scaling>
          <c:orientation val="minMax"/>
        </c:scaling>
        <c:axPos val="l"/>
        <c:numFmt formatCode="General" sourceLinked="1"/>
        <c:majorTickMark val="none"/>
        <c:tickLblPos val="low"/>
        <c:spPr>
          <a:ln w="19050" cmpd="sng">
            <a:solidFill>
              <a:schemeClr val="tx1"/>
            </a:solidFill>
            <a:prstDash val="solid"/>
          </a:ln>
          <a:effectLst/>
        </c:spPr>
        <c:txPr>
          <a:bodyPr rot="0" vert="horz"/>
          <a:lstStyle/>
          <a:p>
            <a:pPr>
              <a:defRPr lang="en-GB"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8331776"/>
        <c:crosses val="autoZero"/>
        <c:auto val="1"/>
        <c:lblAlgn val="ctr"/>
        <c:lblOffset val="100"/>
        <c:tickLblSkip val="1"/>
        <c:tickMarkSkip val="1"/>
      </c:catAx>
      <c:valAx>
        <c:axId val="88331776"/>
        <c:scaling>
          <c:orientation val="minMax"/>
          <c:max val="6"/>
          <c:min val="-6"/>
        </c:scaling>
        <c:axPos val="b"/>
        <c:numFmt formatCode="General" sourceLinked="1"/>
        <c:majorTickMark val="none"/>
        <c:tickLblPos val="none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lang="en-GB"/>
            </a:pPr>
            <a:endParaRPr lang="en-US"/>
          </a:p>
        </c:txPr>
        <c:crossAx val="883302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>
        <a:alpha val="0"/>
      </a:srgbClr>
    </a:solidFill>
    <a:ln w="9525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depthPercent val="100"/>
      <c:rAngAx val="1"/>
    </c:view3D>
    <c:floor>
      <c:spPr>
        <a:solidFill>
          <a:srgbClr val="C0504D">
            <a:lumMod val="40000"/>
            <a:lumOff val="60000"/>
          </a:srgbClr>
        </a:solidFill>
      </c:spPr>
    </c:floor>
    <c:sideWall>
      <c:spPr>
        <a:noFill/>
        <a:ln w="25400">
          <a:noFill/>
        </a:ln>
        <a:scene3d>
          <a:camera prst="orthographicFront"/>
          <a:lightRig rig="threePt" dir="t"/>
        </a:scene3d>
        <a:sp3d>
          <a:bevelT w="0"/>
        </a:sp3d>
      </c:spPr>
    </c:sideWall>
    <c:backWall>
      <c:spPr>
        <a:noFill/>
        <a:ln w="25400">
          <a:noFill/>
        </a:ln>
        <a:scene3d>
          <a:camera prst="orthographicFront"/>
          <a:lightRig rig="threePt" dir="t"/>
        </a:scene3d>
        <a:sp3d>
          <a:bevelT w="0"/>
        </a:sp3d>
      </c:spPr>
    </c:backWall>
    <c:plotArea>
      <c:layout>
        <c:manualLayout>
          <c:layoutTarget val="inner"/>
          <c:xMode val="edge"/>
          <c:yMode val="edge"/>
          <c:x val="7.1378823642468031E-2"/>
          <c:y val="3.3101354961149798E-2"/>
          <c:w val="0.91229823960792089"/>
          <c:h val="0.82924438093194963"/>
        </c:manualLayout>
      </c:layout>
      <c:bar3DChart>
        <c:barDir val="col"/>
        <c:grouping val="stacked"/>
        <c:varyColors val="1"/>
        <c:ser>
          <c:idx val="0"/>
          <c:order val="0"/>
          <c:spPr>
            <a:ln>
              <a:solidFill>
                <a:sysClr val="window" lastClr="FFFFFF">
                  <a:lumMod val="85000"/>
                </a:sysClr>
              </a:solidFill>
            </a:ln>
          </c:spPr>
          <c:cat>
            <c:strRef>
              <c:f>'HWC species'!$B$2:$B$9</c:f>
              <c:strCache>
                <c:ptCount val="8"/>
                <c:pt idx="0">
                  <c:v>Pigs</c:v>
                </c:pt>
                <c:pt idx="1">
                  <c:v>Elephant</c:v>
                </c:pt>
                <c:pt idx="2">
                  <c:v>Hippo</c:v>
                </c:pt>
                <c:pt idx="3">
                  <c:v>Crocodile</c:v>
                </c:pt>
                <c:pt idx="4">
                  <c:v>Leopard</c:v>
                </c:pt>
                <c:pt idx="5">
                  <c:v>Jackal</c:v>
                </c:pt>
                <c:pt idx="6">
                  <c:v>Baboon</c:v>
                </c:pt>
                <c:pt idx="7">
                  <c:v>Porcupine</c:v>
                </c:pt>
              </c:strCache>
            </c:strRef>
          </c:cat>
          <c:val>
            <c:numRef>
              <c:f>'HWC species'!$C$2:$C$9</c:f>
              <c:numCache>
                <c:formatCode>General</c:formatCode>
                <c:ptCount val="8"/>
                <c:pt idx="0">
                  <c:v>182</c:v>
                </c:pt>
                <c:pt idx="1">
                  <c:v>173</c:v>
                </c:pt>
                <c:pt idx="2">
                  <c:v>16</c:v>
                </c:pt>
                <c:pt idx="3">
                  <c:v>11</c:v>
                </c:pt>
                <c:pt idx="4">
                  <c:v>9</c:v>
                </c:pt>
                <c:pt idx="5">
                  <c:v>8</c:v>
                </c:pt>
                <c:pt idx="6">
                  <c:v>5</c:v>
                </c:pt>
                <c:pt idx="7">
                  <c:v>2</c:v>
                </c:pt>
              </c:numCache>
            </c:numRef>
          </c:val>
        </c:ser>
        <c:gapWidth val="55"/>
        <c:gapDepth val="90"/>
        <c:shape val="box"/>
        <c:axId val="88341504"/>
        <c:axId val="88900352"/>
        <c:axId val="0"/>
      </c:bar3DChart>
      <c:catAx>
        <c:axId val="88341504"/>
        <c:scaling>
          <c:orientation val="minMax"/>
        </c:scaling>
        <c:axPos val="b"/>
        <c:numFmt formatCode="General" sourceLinked="1"/>
        <c:tickLblPos val="nextTo"/>
        <c:txPr>
          <a:bodyPr rot="-1500000" vert="horz" anchor="t" anchorCtr="0"/>
          <a:lstStyle/>
          <a:p>
            <a:pPr>
              <a:defRPr lang="en-GB" sz="800"/>
            </a:pPr>
            <a:endParaRPr lang="en-US"/>
          </a:p>
        </c:txPr>
        <c:crossAx val="88900352"/>
        <c:crosses val="autoZero"/>
        <c:auto val="1"/>
        <c:lblAlgn val="ctr"/>
        <c:lblOffset val="100"/>
      </c:catAx>
      <c:valAx>
        <c:axId val="8890035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n-GB" sz="800"/>
            </a:pPr>
            <a:endParaRPr lang="en-US"/>
          </a:p>
        </c:txPr>
        <c:crossAx val="88341504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'HWC damage'!$C$1</c:f>
              <c:strCache>
                <c:ptCount val="1"/>
                <c:pt idx="0">
                  <c:v>Crop damage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38100" h="38100"/>
              <a:bevelB w="38100" h="38100"/>
            </a:sp3d>
          </c:spPr>
          <c:cat>
            <c:numRef>
              <c:f>[4]Data!$B$2:$B$8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'HWC damage'!$C$2:$C$8</c:f>
              <c:numCache>
                <c:formatCode>General</c:formatCode>
                <c:ptCount val="7"/>
                <c:pt idx="0">
                  <c:v>508</c:v>
                </c:pt>
                <c:pt idx="1">
                  <c:v>494</c:v>
                </c:pt>
                <c:pt idx="2">
                  <c:v>586</c:v>
                </c:pt>
                <c:pt idx="3">
                  <c:v>750</c:v>
                </c:pt>
                <c:pt idx="4">
                  <c:v>493</c:v>
                </c:pt>
                <c:pt idx="5">
                  <c:v>470</c:v>
                </c:pt>
                <c:pt idx="6">
                  <c:v>439</c:v>
                </c:pt>
              </c:numCache>
            </c:numRef>
          </c:val>
        </c:ser>
        <c:ser>
          <c:idx val="1"/>
          <c:order val="1"/>
          <c:tx>
            <c:strRef>
              <c:f>'HWC damage'!$D$1</c:f>
              <c:strCache>
                <c:ptCount val="1"/>
                <c:pt idx="0">
                  <c:v>Human attack</c:v>
                </c:pt>
              </c:strCache>
            </c:strRef>
          </c:tx>
          <c:spPr>
            <a:ln w="28575">
              <a:noFill/>
            </a:ln>
          </c:spPr>
          <c:cat>
            <c:numRef>
              <c:f>[4]Data!$B$2:$B$8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'HWC damage'!$D$2:$D$8</c:f>
              <c:numCache>
                <c:formatCode>General</c:formatCode>
                <c:ptCount val="7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5">
                  <c:v>2</c:v>
                </c:pt>
                <c:pt idx="6">
                  <c:v>6</c:v>
                </c:pt>
              </c:numCache>
            </c:numRef>
          </c:val>
        </c:ser>
        <c:ser>
          <c:idx val="2"/>
          <c:order val="2"/>
          <c:tx>
            <c:strRef>
              <c:f>'HWC damage'!$E$1</c:f>
              <c:strCache>
                <c:ptCount val="1"/>
                <c:pt idx="0">
                  <c:v>Livestock attack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38100" h="38100"/>
              <a:bevelB w="38100" h="38100"/>
            </a:sp3d>
          </c:spPr>
          <c:cat>
            <c:numRef>
              <c:f>'HWC damage'!$B$2:$B$8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'HWC damage'!$E$2:$E$8</c:f>
              <c:numCache>
                <c:formatCode>General</c:formatCode>
                <c:ptCount val="7"/>
                <c:pt idx="0">
                  <c:v>20</c:v>
                </c:pt>
                <c:pt idx="1">
                  <c:v>53</c:v>
                </c:pt>
                <c:pt idx="2">
                  <c:v>32</c:v>
                </c:pt>
                <c:pt idx="3">
                  <c:v>25</c:v>
                </c:pt>
                <c:pt idx="4">
                  <c:v>9</c:v>
                </c:pt>
                <c:pt idx="5">
                  <c:v>3</c:v>
                </c:pt>
                <c:pt idx="6">
                  <c:v>15</c:v>
                </c:pt>
              </c:numCache>
            </c:numRef>
          </c:val>
        </c:ser>
        <c:ser>
          <c:idx val="3"/>
          <c:order val="3"/>
          <c:tx>
            <c:strRef>
              <c:f>'HWC damage'!$F$1</c:f>
              <c:strCache>
                <c:ptCount val="1"/>
                <c:pt idx="0">
                  <c:v>Other damage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8575">
              <a:noFill/>
            </a:ln>
            <a:scene3d>
              <a:camera prst="orthographicFront"/>
              <a:lightRig rig="threePt" dir="t"/>
            </a:scene3d>
            <a:sp3d>
              <a:bevelT w="38100" h="38100"/>
              <a:bevelB w="38100" h="38100"/>
            </a:sp3d>
          </c:spPr>
          <c:cat>
            <c:numRef>
              <c:f>[4]Data!$B$2:$B$8</c:f>
              <c:numCache>
                <c:formatCode>General</c:formatCode>
                <c:ptCount val="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</c:numCache>
            </c:numRef>
          </c:cat>
          <c:val>
            <c:numRef>
              <c:f>'HWC damage'!$F$2:$F$8</c:f>
              <c:numCache>
                <c:formatCode>General</c:formatCode>
                <c:ptCount val="7"/>
                <c:pt idx="0">
                  <c:v>7</c:v>
                </c:pt>
                <c:pt idx="2">
                  <c:v>3</c:v>
                </c:pt>
                <c:pt idx="5">
                  <c:v>3</c:v>
                </c:pt>
              </c:numCache>
            </c:numRef>
          </c:val>
        </c:ser>
        <c:shape val="box"/>
        <c:axId val="89012480"/>
        <c:axId val="89042944"/>
        <c:axId val="0"/>
      </c:bar3DChart>
      <c:catAx>
        <c:axId val="890124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89042944"/>
        <c:crosses val="autoZero"/>
        <c:auto val="1"/>
        <c:lblAlgn val="ctr"/>
        <c:lblOffset val="100"/>
      </c:catAx>
      <c:valAx>
        <c:axId val="890429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890124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lang="en-GB"/>
          </a:pPr>
          <a:endParaRPr lang="en-US"/>
        </a:p>
      </c:txPr>
    </c:legend>
    <c:plotVisOnly val="1"/>
  </c:chart>
  <c:spPr>
    <a:noFill/>
    <a:ln>
      <a:noFill/>
    </a:ln>
    <a:scene3d>
      <a:camera prst="orthographicFront"/>
      <a:lightRig rig="threePt" dir="t"/>
    </a:scene3d>
    <a:sp3d>
      <a:bevelT w="44450"/>
      <a:bevelB w="44450"/>
    </a:sp3d>
  </c:sp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depthPercent val="100"/>
      <c:rAngAx val="1"/>
    </c:view3D>
    <c:sideWall>
      <c:spPr>
        <a:solidFill>
          <a:srgbClr val="FFCCCC"/>
        </a:solidFill>
      </c:spPr>
    </c:sideWall>
    <c:backWall>
      <c:spPr>
        <a:solidFill>
          <a:srgbClr val="FFCCCC"/>
        </a:solidFill>
      </c:spPr>
    </c:backWall>
    <c:plotArea>
      <c:layout>
        <c:manualLayout>
          <c:layoutTarget val="inner"/>
          <c:xMode val="edge"/>
          <c:yMode val="edge"/>
          <c:x val="8.2829499253769798E-2"/>
          <c:y val="2.8252405949256338E-2"/>
          <c:w val="0.90478050056827064"/>
          <c:h val="0.71232465707621162"/>
        </c:manualLayout>
      </c:layout>
      <c:bar3DChart>
        <c:barDir val="col"/>
        <c:grouping val="stacked"/>
        <c:ser>
          <c:idx val="0"/>
          <c:order val="0"/>
          <c:tx>
            <c:strRef>
              <c:f>poaching_type!$C$1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 w="9525">
              <a:solidFill>
                <a:prstClr val="black"/>
              </a:solidFill>
            </a:ln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cat>
            <c:numRef>
              <c:f>[5]data!$B$2:$B$9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poaching_type!$C$2:$C$9</c:f>
              <c:numCache>
                <c:formatCode>General</c:formatCode>
                <c:ptCount val="8"/>
              </c:numCache>
            </c:numRef>
          </c:val>
        </c:ser>
        <c:ser>
          <c:idx val="1"/>
          <c:order val="1"/>
          <c:tx>
            <c:strRef>
              <c:f>poaching_type!$D$1</c:f>
              <c:strCache>
                <c:ptCount val="1"/>
                <c:pt idx="0">
                  <c:v>Subsistence</c:v>
                </c:pt>
              </c:strCache>
            </c:strRef>
          </c:tx>
          <c:spPr>
            <a:solidFill>
              <a:srgbClr val="A6A6A6"/>
            </a:solidFill>
            <a:ln w="952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cat>
            <c:numRef>
              <c:f>poaching_type!$B$2:$B$9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poaching_type!$D$2:$D$9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8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45</c:v>
                </c:pt>
              </c:numCache>
            </c:numRef>
          </c:val>
        </c:ser>
        <c:gapWidth val="55"/>
        <c:gapDepth val="90"/>
        <c:shape val="box"/>
        <c:axId val="89067904"/>
        <c:axId val="89069440"/>
        <c:axId val="0"/>
      </c:bar3DChart>
      <c:catAx>
        <c:axId val="890679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 sz="800"/>
            </a:pPr>
            <a:endParaRPr lang="en-US"/>
          </a:p>
        </c:txPr>
        <c:crossAx val="89069440"/>
        <c:crosses val="autoZero"/>
        <c:auto val="1"/>
        <c:lblAlgn val="ctr"/>
        <c:lblOffset val="100"/>
      </c:catAx>
      <c:valAx>
        <c:axId val="89069440"/>
        <c:scaling>
          <c:orientation val="minMax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89067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4974705367711452"/>
          <c:y val="0.9023939195100612"/>
          <c:w val="0.72445221472309362"/>
          <c:h val="9.7606522588931766E-2"/>
        </c:manualLayout>
      </c:layout>
      <c:txPr>
        <a:bodyPr/>
        <a:lstStyle/>
        <a:p>
          <a:pPr>
            <a:defRPr lang="en-GB"/>
          </a:pPr>
          <a:endParaRPr lang="en-US"/>
        </a:p>
      </c:txPr>
    </c:legend>
    <c:plotVisOnly val="1"/>
  </c:chart>
  <c:spPr>
    <a:noFill/>
    <a:ln>
      <a:noFill/>
    </a:ln>
    <a:scene3d>
      <a:camera prst="orthographicFront"/>
      <a:lightRig rig="threePt" dir="t"/>
    </a:scene3d>
    <a:sp3d>
      <a:bevelT w="25400"/>
      <a:bevelB w="25400"/>
    </a:sp3d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 sz="1400"/>
            </a:pPr>
            <a:r>
              <a:rPr lang="en-GB" sz="1200" b="0">
                <a:solidFill>
                  <a:sysClr val="windowText" lastClr="000000"/>
                </a:solidFill>
              </a:rPr>
              <a:t>Duiker</a:t>
            </a:r>
          </a:p>
        </c:rich>
      </c:tx>
      <c:layout>
        <c:manualLayout>
          <c:xMode val="edge"/>
          <c:yMode val="edge"/>
          <c:x val="0.40824136123059585"/>
          <c:y val="4.8964270973931405E-3"/>
        </c:manualLayout>
      </c:layout>
    </c:title>
    <c:view3D>
      <c:rotX val="20"/>
      <c:depthPercent val="100"/>
      <c:rAngAx val="1"/>
    </c:view3D>
    <c:floor>
      <c:spPr>
        <a:solidFill>
          <a:srgbClr val="C0504D">
            <a:lumMod val="40000"/>
            <a:lumOff val="60000"/>
          </a:srgbClr>
        </a:solidFill>
      </c:spPr>
    </c:floor>
    <c:sideWall>
      <c:spPr>
        <a:solidFill>
          <a:srgbClr val="C0504D">
            <a:lumMod val="60000"/>
            <a:lumOff val="40000"/>
          </a:srgbClr>
        </a:solidFill>
        <a:scene3d>
          <a:camera prst="orthographicFront"/>
          <a:lightRig rig="threePt" dir="t"/>
        </a:scene3d>
        <a:sp3d>
          <a:bevelT w="0"/>
        </a:sp3d>
      </c:spPr>
    </c:sideWall>
    <c:backWall>
      <c:spPr>
        <a:solidFill>
          <a:srgbClr val="FFCCCC"/>
        </a:solidFill>
        <a:scene3d>
          <a:camera prst="orthographicFront"/>
          <a:lightRig rig="threePt" dir="t"/>
        </a:scene3d>
        <a:sp3d>
          <a:bevelT w="0"/>
        </a:sp3d>
      </c:spPr>
    </c:backWall>
    <c:plotArea>
      <c:layout>
        <c:manualLayout>
          <c:layoutTarget val="inner"/>
          <c:xMode val="edge"/>
          <c:yMode val="edge"/>
          <c:x val="0.11529419592806305"/>
          <c:y val="0.10984020438896726"/>
          <c:w val="0.87568497941504364"/>
          <c:h val="0.75250569384762611"/>
        </c:manualLayout>
      </c:layout>
      <c:bar3DChart>
        <c:barDir val="col"/>
        <c:grouping val="stacked"/>
        <c:ser>
          <c:idx val="0"/>
          <c:order val="0"/>
          <c:tx>
            <c:strRef>
              <c:f>'[_templates_for_Powerpoint.xlsx]trend charts'!$D$2:$D$10</c:f>
              <c:strCache>
                <c:ptCount val="1"/>
                <c:pt idx="0">
                  <c:v>3.2 1.27 1.92 1.83 2.67 4.5 4.75 2.5 3.42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</c:spPr>
          <c:cat>
            <c:numRef>
              <c:f>'[_templates_for_Powerpoint.xlsx]trend charts'!$C$2:$C$10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'[_templates_for_Powerpoint.xlsx]trend charts'!$D$2:$D$10</c:f>
              <c:numCache>
                <c:formatCode>General</c:formatCode>
                <c:ptCount val="9"/>
                <c:pt idx="0">
                  <c:v>3.2</c:v>
                </c:pt>
                <c:pt idx="1">
                  <c:v>1.27</c:v>
                </c:pt>
                <c:pt idx="2">
                  <c:v>1.9200000000000017</c:v>
                </c:pt>
                <c:pt idx="3">
                  <c:v>1.83</c:v>
                </c:pt>
                <c:pt idx="4">
                  <c:v>2.67</c:v>
                </c:pt>
                <c:pt idx="5">
                  <c:v>4.5</c:v>
                </c:pt>
                <c:pt idx="6">
                  <c:v>4.75</c:v>
                </c:pt>
                <c:pt idx="7">
                  <c:v>2.5</c:v>
                </c:pt>
                <c:pt idx="8">
                  <c:v>3.42</c:v>
                </c:pt>
              </c:numCache>
            </c:numRef>
          </c:val>
        </c:ser>
        <c:gapWidth val="55"/>
        <c:gapDepth val="90"/>
        <c:shape val="box"/>
        <c:axId val="86421504"/>
        <c:axId val="86423040"/>
        <c:axId val="0"/>
      </c:bar3DChart>
      <c:catAx>
        <c:axId val="864215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 sz="600"/>
            </a:pPr>
            <a:endParaRPr lang="en-US"/>
          </a:p>
        </c:txPr>
        <c:crossAx val="86423040"/>
        <c:crosses val="autoZero"/>
        <c:auto val="1"/>
        <c:lblAlgn val="ctr"/>
        <c:lblOffset val="100"/>
      </c:catAx>
      <c:valAx>
        <c:axId val="86423040"/>
        <c:scaling>
          <c:orientation val="minMax"/>
          <c:max val="10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" sourceLinked="0"/>
        <c:tickLblPos val="nextTo"/>
        <c:spPr>
          <a:ln cmpd="sng"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en-GB" sz="800"/>
            </a:pPr>
            <a:endParaRPr lang="en-US"/>
          </a:p>
        </c:txPr>
        <c:crossAx val="86421504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depthPercent val="100"/>
      <c:rAngAx val="1"/>
    </c:view3D>
    <c:sideWall>
      <c:spPr>
        <a:solidFill>
          <a:srgbClr val="FFCCCC"/>
        </a:solidFill>
      </c:spPr>
    </c:sideWall>
    <c:backWall>
      <c:spPr>
        <a:solidFill>
          <a:srgbClr val="FFCCCC"/>
        </a:solidFill>
      </c:spPr>
    </c:backWall>
    <c:plotArea>
      <c:layout>
        <c:manualLayout>
          <c:layoutTarget val="inner"/>
          <c:xMode val="edge"/>
          <c:yMode val="edge"/>
          <c:x val="8.2829499253769798E-2"/>
          <c:y val="2.8252405949256338E-2"/>
          <c:w val="0.90478050056827064"/>
          <c:h val="0.59274319409625187"/>
        </c:manualLayout>
      </c:layout>
      <c:bar3DChart>
        <c:barDir val="col"/>
        <c:grouping val="stacked"/>
        <c:ser>
          <c:idx val="0"/>
          <c:order val="0"/>
          <c:tx>
            <c:strRef>
              <c:f>poaching_recoveries!$C$1</c:f>
              <c:strCache>
                <c:ptCount val="1"/>
                <c:pt idx="0">
                  <c:v>Snares and traps recovered</c:v>
                </c:pt>
              </c:strCache>
            </c:strRef>
          </c:tx>
          <c:spPr>
            <a:solidFill>
              <a:srgbClr val="A6A6A6"/>
            </a:solidFill>
            <a:ln>
              <a:solidFill>
                <a:prstClr val="black"/>
              </a:solidFill>
            </a:ln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c:spPr>
          <c:cat>
            <c:numRef>
              <c:f>poaching_recoveries!$B$2:$B$9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poaching_recoveries!$C$2:$C$9</c:f>
              <c:numCache>
                <c:formatCode>General</c:formatCode>
                <c:ptCount val="8"/>
                <c:pt idx="0">
                  <c:v>7</c:v>
                </c:pt>
                <c:pt idx="1">
                  <c:v>16</c:v>
                </c:pt>
                <c:pt idx="2">
                  <c:v>105</c:v>
                </c:pt>
                <c:pt idx="3">
                  <c:v>44</c:v>
                </c:pt>
                <c:pt idx="4">
                  <c:v>7</c:v>
                </c:pt>
                <c:pt idx="5">
                  <c:v>2</c:v>
                </c:pt>
                <c:pt idx="6">
                  <c:v>7</c:v>
                </c:pt>
                <c:pt idx="7">
                  <c:v>33</c:v>
                </c:pt>
              </c:numCache>
            </c:numRef>
          </c:val>
        </c:ser>
        <c:ser>
          <c:idx val="1"/>
          <c:order val="1"/>
          <c:tx>
            <c:strRef>
              <c:f>poaching_recoveries!$D$1</c:f>
              <c:strCache>
                <c:ptCount val="1"/>
                <c:pt idx="0">
                  <c:v>Firearms recovered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prstClr val="black"/>
              </a:solidFill>
            </a:ln>
            <a:scene3d>
              <a:camera prst="orthographicFront"/>
              <a:lightRig rig="threePt" dir="t"/>
            </a:scene3d>
            <a:sp3d>
              <a:bevelT w="0" h="0"/>
              <a:bevelB w="0" h="0"/>
              <a:contourClr>
                <a:srgbClr val="000000"/>
              </a:contourClr>
            </a:sp3d>
          </c:spPr>
          <c:cat>
            <c:numRef>
              <c:f>poaching_recoveries!$B$2:$B$9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poaching_recoveries!$D$2:$D$9</c:f>
              <c:numCache>
                <c:formatCode>General</c:formatCode>
                <c:ptCount val="8"/>
              </c:numCache>
            </c:numRef>
          </c:val>
        </c:ser>
        <c:gapWidth val="55"/>
        <c:gapDepth val="90"/>
        <c:shape val="box"/>
        <c:axId val="89094400"/>
        <c:axId val="89100288"/>
        <c:axId val="0"/>
      </c:bar3DChart>
      <c:catAx>
        <c:axId val="890944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 sz="800"/>
            </a:pPr>
            <a:endParaRPr lang="en-US"/>
          </a:p>
        </c:txPr>
        <c:crossAx val="89100288"/>
        <c:crosses val="autoZero"/>
        <c:auto val="1"/>
        <c:lblAlgn val="ctr"/>
        <c:lblOffset val="100"/>
      </c:catAx>
      <c:valAx>
        <c:axId val="89100288"/>
        <c:scaling>
          <c:orientation val="minMax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890944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2342374363316495E-2"/>
          <c:y val="0.76347539517201601"/>
          <c:w val="0.98765762563668369"/>
          <c:h val="0.14085943292962821"/>
        </c:manualLayout>
      </c:layout>
      <c:txPr>
        <a:bodyPr/>
        <a:lstStyle/>
        <a:p>
          <a:pPr>
            <a:defRPr lang="en-GB"/>
          </a:pPr>
          <a:endParaRPr lang="en-US"/>
        </a:p>
      </c:txPr>
    </c:legend>
    <c:plotVisOnly val="1"/>
  </c:chart>
  <c:spPr>
    <a:noFill/>
    <a:ln>
      <a:noFill/>
    </a:ln>
    <a:scene3d>
      <a:camera prst="orthographicFront"/>
      <a:lightRig rig="threePt" dir="t"/>
    </a:scene3d>
    <a:sp3d>
      <a:bevelT w="25400"/>
      <a:bevelB w="25400"/>
    </a:sp3d>
  </c:sp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8.2829499253769798E-2"/>
          <c:y val="2.8252405949256338E-2"/>
          <c:w val="0.90478050056827064"/>
          <c:h val="0.59274319409625165"/>
        </c:manualLayout>
      </c:layout>
      <c:lineChart>
        <c:grouping val="standard"/>
        <c:ser>
          <c:idx val="0"/>
          <c:order val="0"/>
          <c:tx>
            <c:strRef>
              <c:f>poaching_arrests!$C$1</c:f>
              <c:strCache>
                <c:ptCount val="1"/>
                <c:pt idx="0">
                  <c:v>Arrests</c:v>
                </c:pt>
              </c:strCache>
            </c:strRef>
          </c:tx>
          <c:spPr>
            <a:ln w="38100">
              <a:solidFill>
                <a:schemeClr val="bg1">
                  <a:lumMod val="65000"/>
                </a:schemeClr>
              </a:solidFill>
            </a:ln>
          </c:spPr>
          <c:marker>
            <c:symbol val="circle"/>
            <c:size val="6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poaching_arrests!$B$2:$B$9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poaching_arrests!$C$2:$C$9</c:f>
              <c:numCache>
                <c:formatCode>General</c:formatCode>
                <c:ptCount val="8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11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4</c:v>
                </c:pt>
              </c:numCache>
            </c:numRef>
          </c:val>
        </c:ser>
        <c:ser>
          <c:idx val="1"/>
          <c:order val="1"/>
          <c:tx>
            <c:strRef>
              <c:f>poaching_arrests!$D$1</c:f>
              <c:strCache>
                <c:ptCount val="1"/>
                <c:pt idx="0">
                  <c:v>Convictions</c:v>
                </c:pt>
              </c:strCache>
            </c:strRef>
          </c:tx>
          <c:spPr>
            <a:ln w="31750">
              <a:solidFill>
                <a:schemeClr val="accent2">
                  <a:lumMod val="75000"/>
                </a:schemeClr>
              </a:solidFill>
              <a:prstDash val="sysDot"/>
            </a:ln>
          </c:spPr>
          <c:marker>
            <c:symbol val="none"/>
          </c:marker>
          <c:cat>
            <c:numRef>
              <c:f>poaching_arrests!$B$2:$B$9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poaching_arrests!$D$2:$D$9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marker val="1"/>
        <c:axId val="89121152"/>
        <c:axId val="89122688"/>
      </c:lineChart>
      <c:catAx>
        <c:axId val="891211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 sz="800"/>
            </a:pPr>
            <a:endParaRPr lang="en-US"/>
          </a:p>
        </c:txPr>
        <c:crossAx val="89122688"/>
        <c:crosses val="autoZero"/>
        <c:auto val="1"/>
        <c:lblAlgn val="ctr"/>
        <c:lblOffset val="100"/>
      </c:catAx>
      <c:valAx>
        <c:axId val="89122688"/>
        <c:scaling>
          <c:orientation val="minMax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en-GB"/>
            </a:pPr>
            <a:endParaRPr lang="en-US"/>
          </a:p>
        </c:txPr>
        <c:crossAx val="89121152"/>
        <c:crosses val="autoZero"/>
        <c:crossBetween val="midCat"/>
      </c:valAx>
      <c:spPr>
        <a:solidFill>
          <a:srgbClr val="FFCCCC"/>
        </a:solidFill>
      </c:spPr>
    </c:plotArea>
    <c:legend>
      <c:legendPos val="b"/>
      <c:layout>
        <c:manualLayout>
          <c:xMode val="edge"/>
          <c:yMode val="edge"/>
          <c:x val="8.8678282814723314E-2"/>
          <c:y val="0.76347539517201601"/>
          <c:w val="0.84815325204994974"/>
          <c:h val="0.10811906359238707"/>
        </c:manualLayout>
      </c:layout>
      <c:txPr>
        <a:bodyPr/>
        <a:lstStyle/>
        <a:p>
          <a:pPr>
            <a:defRPr lang="en-GB"/>
          </a:pPr>
          <a:endParaRPr lang="en-US"/>
        </a:p>
      </c:txPr>
    </c:legend>
    <c:plotVisOnly val="1"/>
  </c:chart>
  <c:spPr>
    <a:noFill/>
    <a:ln>
      <a:noFill/>
    </a:ln>
    <a:scene3d>
      <a:camera prst="orthographicFront"/>
      <a:lightRig rig="threePt" dir="t"/>
    </a:scene3d>
    <a:sp3d>
      <a:bevelT w="25400"/>
      <a:bevelB w="25400"/>
    </a:sp3d>
  </c:sp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20"/>
      <c:depthPercent val="100"/>
      <c:rAngAx val="1"/>
    </c:view3D>
    <c:sideWall>
      <c:spPr>
        <a:solidFill>
          <a:srgbClr val="FFCCCC"/>
        </a:solidFill>
      </c:spPr>
    </c:sideWall>
    <c:backWall>
      <c:spPr>
        <a:solidFill>
          <a:srgbClr val="FFCCCC"/>
        </a:solidFill>
      </c:spPr>
    </c:backWall>
    <c:plotArea>
      <c:layout>
        <c:manualLayout>
          <c:layoutTarget val="inner"/>
          <c:xMode val="edge"/>
          <c:yMode val="edge"/>
          <c:x val="9.0827599450318569E-2"/>
          <c:y val="4.0683464566929117E-2"/>
          <c:w val="0.90023190857354662"/>
          <c:h val="0.77611076115485567"/>
        </c:manualLayout>
      </c:layout>
      <c:bar3DChart>
        <c:barDir val="col"/>
        <c:grouping val="clustered"/>
        <c:ser>
          <c:idx val="0"/>
          <c:order val="0"/>
          <c:tx>
            <c:strRef>
              <c:f>rainfall!$C$1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A6A6A6"/>
            </a:solidFill>
            <a:ln w="9525">
              <a:solidFill>
                <a:sysClr val="windowText" lastClr="000000"/>
              </a:solidFill>
            </a:ln>
          </c:spPr>
          <c:cat>
            <c:numRef>
              <c:f>[2]Rainfall!$B$2:$B$9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rainfall!$C$2:$C$9</c:f>
              <c:numCache>
                <c:formatCode>General</c:formatCode>
                <c:ptCount val="8"/>
                <c:pt idx="2">
                  <c:v>636.79998779296841</c:v>
                </c:pt>
                <c:pt idx="3">
                  <c:v>574</c:v>
                </c:pt>
                <c:pt idx="4">
                  <c:v>545.5999755859375</c:v>
                </c:pt>
                <c:pt idx="5">
                  <c:v>444.99996948242165</c:v>
                </c:pt>
                <c:pt idx="6">
                  <c:v>572.79998779296841</c:v>
                </c:pt>
                <c:pt idx="7">
                  <c:v>434</c:v>
                </c:pt>
              </c:numCache>
            </c:numRef>
          </c:val>
        </c:ser>
        <c:shape val="box"/>
        <c:axId val="89142784"/>
        <c:axId val="89144320"/>
        <c:axId val="0"/>
      </c:bar3DChart>
      <c:catAx>
        <c:axId val="891427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 sz="800"/>
            </a:pPr>
            <a:endParaRPr lang="en-US"/>
          </a:p>
        </c:txPr>
        <c:crossAx val="89144320"/>
        <c:crosses val="autoZero"/>
        <c:auto val="1"/>
        <c:lblAlgn val="ctr"/>
        <c:lblOffset val="100"/>
      </c:catAx>
      <c:valAx>
        <c:axId val="89144320"/>
        <c:scaling>
          <c:orientation val="minMax"/>
        </c:scaling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en-GB" sz="800"/>
            </a:pPr>
            <a:endParaRPr lang="en-US"/>
          </a:p>
        </c:txPr>
        <c:crossAx val="89142784"/>
        <c:crosses val="autoZero"/>
        <c:crossBetween val="between"/>
      </c:valAx>
    </c:plotArea>
    <c:plotVisOnly val="1"/>
  </c:chart>
  <c:spPr>
    <a:noFill/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 sz="1400"/>
            </a:pPr>
            <a:r>
              <a:rPr lang="en-GB" sz="1200" b="0">
                <a:solidFill>
                  <a:sysClr val="windowText" lastClr="000000"/>
                </a:solidFill>
              </a:rPr>
              <a:t>Steenbok</a:t>
            </a:r>
          </a:p>
        </c:rich>
      </c:tx>
      <c:layout>
        <c:manualLayout>
          <c:xMode val="edge"/>
          <c:yMode val="edge"/>
          <c:x val="0.40824136123059585"/>
          <c:y val="4.8964270973931405E-3"/>
        </c:manualLayout>
      </c:layout>
    </c:title>
    <c:view3D>
      <c:rotX val="20"/>
      <c:depthPercent val="100"/>
      <c:rAngAx val="1"/>
    </c:view3D>
    <c:floor>
      <c:spPr>
        <a:solidFill>
          <a:srgbClr val="C0504D">
            <a:lumMod val="40000"/>
            <a:lumOff val="60000"/>
          </a:srgbClr>
        </a:solidFill>
      </c:spPr>
    </c:floor>
    <c:sideWall>
      <c:spPr>
        <a:solidFill>
          <a:srgbClr val="C0504D">
            <a:lumMod val="60000"/>
            <a:lumOff val="40000"/>
          </a:srgbClr>
        </a:solidFill>
        <a:scene3d>
          <a:camera prst="orthographicFront"/>
          <a:lightRig rig="threePt" dir="t"/>
        </a:scene3d>
        <a:sp3d>
          <a:bevelT w="0"/>
        </a:sp3d>
      </c:spPr>
    </c:sideWall>
    <c:backWall>
      <c:spPr>
        <a:solidFill>
          <a:srgbClr val="FFCCCC"/>
        </a:solidFill>
        <a:scene3d>
          <a:camera prst="orthographicFront"/>
          <a:lightRig rig="threePt" dir="t"/>
        </a:scene3d>
        <a:sp3d>
          <a:bevelT w="0"/>
        </a:sp3d>
      </c:spPr>
    </c:backWall>
    <c:plotArea>
      <c:layout>
        <c:manualLayout>
          <c:layoutTarget val="inner"/>
          <c:xMode val="edge"/>
          <c:yMode val="edge"/>
          <c:x val="0.11529419592806305"/>
          <c:y val="0.10984020438896726"/>
          <c:w val="0.87568497941504364"/>
          <c:h val="0.75250569384762611"/>
        </c:manualLayout>
      </c:layout>
      <c:bar3DChart>
        <c:barDir val="col"/>
        <c:grouping val="stacked"/>
        <c:ser>
          <c:idx val="0"/>
          <c:order val="0"/>
          <c:tx>
            <c:strRef>
              <c:f>'[_templates_for_Powerpoint.xlsx]trend charts'!$D$2:$D$10</c:f>
              <c:strCache>
                <c:ptCount val="1"/>
                <c:pt idx="0">
                  <c:v>2001 0.08 0.25 0.33 0.25 0.25 2007 0.25 0.25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</c:spPr>
          <c:cat>
            <c:numRef>
              <c:f>'[_templates_for_Powerpoint.xlsx]trend charts'!$C$2:$C$10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'[_templates_for_Powerpoint.xlsx]trend charts'!$D$2:$D$10</c:f>
              <c:numCache>
                <c:formatCode>General</c:formatCode>
                <c:ptCount val="9"/>
                <c:pt idx="1">
                  <c:v>8.0000000000000043E-2</c:v>
                </c:pt>
                <c:pt idx="2">
                  <c:v>0.25</c:v>
                </c:pt>
                <c:pt idx="3">
                  <c:v>0.33000000000000057</c:v>
                </c:pt>
                <c:pt idx="4">
                  <c:v>0.25</c:v>
                </c:pt>
                <c:pt idx="5">
                  <c:v>0.25</c:v>
                </c:pt>
                <c:pt idx="7">
                  <c:v>0.25</c:v>
                </c:pt>
                <c:pt idx="8">
                  <c:v>0.25</c:v>
                </c:pt>
              </c:numCache>
            </c:numRef>
          </c:val>
        </c:ser>
        <c:gapWidth val="55"/>
        <c:gapDepth val="90"/>
        <c:shape val="box"/>
        <c:axId val="86312064"/>
        <c:axId val="86313600"/>
        <c:axId val="0"/>
      </c:bar3DChart>
      <c:catAx>
        <c:axId val="863120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 sz="600"/>
            </a:pPr>
            <a:endParaRPr lang="en-US"/>
          </a:p>
        </c:txPr>
        <c:crossAx val="86313600"/>
        <c:crosses val="autoZero"/>
        <c:auto val="1"/>
        <c:lblAlgn val="ctr"/>
        <c:lblOffset val="100"/>
      </c:catAx>
      <c:valAx>
        <c:axId val="86313600"/>
        <c:scaling>
          <c:orientation val="minMax"/>
          <c:max val="10"/>
          <c:min val="0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" sourceLinked="0"/>
        <c:tickLblPos val="nextTo"/>
        <c:spPr>
          <a:ln cmpd="sng"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en-GB" sz="800"/>
            </a:pPr>
            <a:endParaRPr lang="en-US"/>
          </a:p>
        </c:txPr>
        <c:crossAx val="86312064"/>
        <c:crosses val="autoZero"/>
        <c:crossBetween val="between"/>
        <c:majorUnit val="1"/>
      </c:valAx>
    </c:plotArea>
    <c:plotVisOnly val="1"/>
    <c:dispBlanksAs val="gap"/>
  </c:chart>
  <c:spPr>
    <a:noFill/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 sz="1400"/>
            </a:pPr>
            <a:r>
              <a:rPr lang="en-GB" sz="1200" b="0">
                <a:solidFill>
                  <a:sysClr val="windowText" lastClr="000000"/>
                </a:solidFill>
              </a:rPr>
              <a:t>Elephant</a:t>
            </a:r>
          </a:p>
        </c:rich>
      </c:tx>
      <c:layout>
        <c:manualLayout>
          <c:xMode val="edge"/>
          <c:yMode val="edge"/>
          <c:x val="0.40824136123059585"/>
          <c:y val="4.8964270973931405E-3"/>
        </c:manualLayout>
      </c:layout>
    </c:title>
    <c:view3D>
      <c:rotX val="20"/>
      <c:depthPercent val="100"/>
      <c:rAngAx val="1"/>
    </c:view3D>
    <c:floor>
      <c:spPr>
        <a:solidFill>
          <a:srgbClr val="C0504D">
            <a:lumMod val="40000"/>
            <a:lumOff val="60000"/>
          </a:srgbClr>
        </a:solidFill>
      </c:spPr>
    </c:floor>
    <c:sideWall>
      <c:spPr>
        <a:solidFill>
          <a:srgbClr val="C0504D">
            <a:lumMod val="60000"/>
            <a:lumOff val="40000"/>
          </a:srgbClr>
        </a:solidFill>
        <a:scene3d>
          <a:camera prst="orthographicFront"/>
          <a:lightRig rig="threePt" dir="t"/>
        </a:scene3d>
        <a:sp3d>
          <a:bevelT w="0"/>
        </a:sp3d>
      </c:spPr>
    </c:sideWall>
    <c:backWall>
      <c:spPr>
        <a:solidFill>
          <a:srgbClr val="FFCCCC"/>
        </a:solidFill>
        <a:scene3d>
          <a:camera prst="orthographicFront"/>
          <a:lightRig rig="threePt" dir="t"/>
        </a:scene3d>
        <a:sp3d>
          <a:bevelT w="0"/>
        </a:sp3d>
      </c:spPr>
    </c:backWall>
    <c:plotArea>
      <c:layout>
        <c:manualLayout>
          <c:layoutTarget val="inner"/>
          <c:xMode val="edge"/>
          <c:yMode val="edge"/>
          <c:x val="0.11529419592806305"/>
          <c:y val="0.10984020438896726"/>
          <c:w val="0.87568497941504364"/>
          <c:h val="0.75250569384762611"/>
        </c:manualLayout>
      </c:layout>
      <c:bar3DChart>
        <c:barDir val="col"/>
        <c:grouping val="stacked"/>
        <c:ser>
          <c:idx val="0"/>
          <c:order val="0"/>
          <c:tx>
            <c:strRef>
              <c:f>'[_templates_for_Powerpoint.xlsx]trend charts'!$D$2:$D$10</c:f>
              <c:strCache>
                <c:ptCount val="1"/>
                <c:pt idx="0">
                  <c:v>2001 2002 2003 0.67 1.42 1.17 0.92 0.33 0.92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</c:spPr>
          <c:cat>
            <c:numRef>
              <c:f>'[_templates_for_Powerpoint.xlsx]trend charts'!$C$2:$C$10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'[_templates_for_Powerpoint.xlsx]trend charts'!$D$2:$D$10</c:f>
              <c:numCache>
                <c:formatCode>General</c:formatCode>
                <c:ptCount val="9"/>
                <c:pt idx="3">
                  <c:v>0.67000000000000115</c:v>
                </c:pt>
                <c:pt idx="4">
                  <c:v>1.42</c:v>
                </c:pt>
                <c:pt idx="5">
                  <c:v>1.1700000000000017</c:v>
                </c:pt>
                <c:pt idx="6">
                  <c:v>0.92</c:v>
                </c:pt>
                <c:pt idx="7">
                  <c:v>0.33000000000000057</c:v>
                </c:pt>
                <c:pt idx="8">
                  <c:v>0.92</c:v>
                </c:pt>
              </c:numCache>
            </c:numRef>
          </c:val>
        </c:ser>
        <c:gapWidth val="55"/>
        <c:gapDepth val="90"/>
        <c:shape val="box"/>
        <c:axId val="86362368"/>
        <c:axId val="86368256"/>
        <c:axId val="0"/>
      </c:bar3DChart>
      <c:catAx>
        <c:axId val="863623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 sz="600"/>
            </a:pPr>
            <a:endParaRPr lang="en-US"/>
          </a:p>
        </c:txPr>
        <c:crossAx val="86368256"/>
        <c:crosses val="autoZero"/>
        <c:auto val="1"/>
        <c:lblAlgn val="ctr"/>
        <c:lblOffset val="100"/>
      </c:catAx>
      <c:valAx>
        <c:axId val="86368256"/>
        <c:scaling>
          <c:orientation val="minMax"/>
          <c:max val="10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" sourceLinked="0"/>
        <c:tickLblPos val="nextTo"/>
        <c:spPr>
          <a:ln cmpd="sng"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en-GB" sz="800"/>
            </a:pPr>
            <a:endParaRPr lang="en-US"/>
          </a:p>
        </c:txPr>
        <c:crossAx val="86362368"/>
        <c:crosses val="autoZero"/>
        <c:crossBetween val="between"/>
        <c:majorUnit val="1"/>
      </c:valAx>
    </c:plotArea>
    <c:plotVisOnly val="1"/>
    <c:dispBlanksAs val="gap"/>
  </c:chart>
  <c:spPr>
    <a:noFill/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 sz="1400"/>
            </a:pPr>
            <a:r>
              <a:rPr lang="en-GB" sz="1200" b="0">
                <a:solidFill>
                  <a:sysClr val="windowText" lastClr="000000"/>
                </a:solidFill>
              </a:rPr>
              <a:t>Hippo</a:t>
            </a:r>
          </a:p>
        </c:rich>
      </c:tx>
      <c:layout>
        <c:manualLayout>
          <c:xMode val="edge"/>
          <c:yMode val="edge"/>
          <c:x val="0.40824136123059585"/>
          <c:y val="4.8964270973931405E-3"/>
        </c:manualLayout>
      </c:layout>
    </c:title>
    <c:view3D>
      <c:rotX val="20"/>
      <c:depthPercent val="100"/>
      <c:rAngAx val="1"/>
    </c:view3D>
    <c:floor>
      <c:spPr>
        <a:solidFill>
          <a:srgbClr val="C0504D">
            <a:lumMod val="40000"/>
            <a:lumOff val="60000"/>
          </a:srgbClr>
        </a:solidFill>
      </c:spPr>
    </c:floor>
    <c:sideWall>
      <c:spPr>
        <a:solidFill>
          <a:srgbClr val="C0504D">
            <a:lumMod val="60000"/>
            <a:lumOff val="40000"/>
          </a:srgbClr>
        </a:solidFill>
        <a:scene3d>
          <a:camera prst="orthographicFront"/>
          <a:lightRig rig="threePt" dir="t"/>
        </a:scene3d>
        <a:sp3d>
          <a:bevelT w="0"/>
        </a:sp3d>
      </c:spPr>
    </c:sideWall>
    <c:backWall>
      <c:spPr>
        <a:solidFill>
          <a:srgbClr val="FFCCCC"/>
        </a:solidFill>
        <a:scene3d>
          <a:camera prst="orthographicFront"/>
          <a:lightRig rig="threePt" dir="t"/>
        </a:scene3d>
        <a:sp3d>
          <a:bevelT w="0"/>
        </a:sp3d>
      </c:spPr>
    </c:backWall>
    <c:plotArea>
      <c:layout>
        <c:manualLayout>
          <c:layoutTarget val="inner"/>
          <c:xMode val="edge"/>
          <c:yMode val="edge"/>
          <c:x val="0.11529419592806305"/>
          <c:y val="0.10984020438896726"/>
          <c:w val="0.87568497941504364"/>
          <c:h val="0.75250569384762611"/>
        </c:manualLayout>
      </c:layout>
      <c:bar3DChart>
        <c:barDir val="col"/>
        <c:grouping val="stacked"/>
        <c:ser>
          <c:idx val="0"/>
          <c:order val="0"/>
          <c:tx>
            <c:strRef>
              <c:f>'[_templates_for_Powerpoint.xlsx]trend charts'!$D$2:$D$10</c:f>
              <c:strCache>
                <c:ptCount val="1"/>
                <c:pt idx="0">
                  <c:v>11.1 10.65 8.17 1.17 0.08 0.42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</c:spPr>
          <c:cat>
            <c:numRef>
              <c:f>'[_templates_for_Powerpoint.xlsx]trend charts'!$C$2:$C$10</c:f>
              <c:numCache>
                <c:formatCode>General</c:formatCode>
                <c:ptCount val="9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</c:numCache>
            </c:numRef>
          </c:cat>
          <c:val>
            <c:numRef>
              <c:f>'[_templates_for_Powerpoint.xlsx]trend charts'!$D$2:$D$10</c:f>
              <c:numCache>
                <c:formatCode>General</c:formatCode>
                <c:ptCount val="9"/>
                <c:pt idx="0">
                  <c:v>11.1</c:v>
                </c:pt>
                <c:pt idx="1">
                  <c:v>10.65</c:v>
                </c:pt>
                <c:pt idx="4">
                  <c:v>8.17</c:v>
                </c:pt>
                <c:pt idx="5">
                  <c:v>1.1700000000000017</c:v>
                </c:pt>
                <c:pt idx="6">
                  <c:v>8.0000000000000043E-2</c:v>
                </c:pt>
                <c:pt idx="8">
                  <c:v>0.42000000000000032</c:v>
                </c:pt>
              </c:numCache>
            </c:numRef>
          </c:val>
        </c:ser>
        <c:gapWidth val="55"/>
        <c:gapDepth val="90"/>
        <c:shape val="box"/>
        <c:axId val="86580608"/>
        <c:axId val="86582400"/>
        <c:axId val="0"/>
      </c:bar3DChart>
      <c:catAx>
        <c:axId val="865806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 sz="600"/>
            </a:pPr>
            <a:endParaRPr lang="en-US"/>
          </a:p>
        </c:txPr>
        <c:crossAx val="86582400"/>
        <c:crosses val="autoZero"/>
        <c:auto val="1"/>
        <c:lblAlgn val="ctr"/>
        <c:lblOffset val="100"/>
      </c:catAx>
      <c:valAx>
        <c:axId val="86582400"/>
        <c:scaling>
          <c:orientation val="minMax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" sourceLinked="0"/>
        <c:tickLblPos val="nextTo"/>
        <c:spPr>
          <a:ln cmpd="sng"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en-GB" sz="800"/>
            </a:pPr>
            <a:endParaRPr lang="en-US"/>
          </a:p>
        </c:txPr>
        <c:crossAx val="86580608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 sz="1400"/>
            </a:pPr>
            <a:r>
              <a:rPr lang="en-GB" sz="1200" b="0">
                <a:solidFill>
                  <a:sysClr val="windowText" lastClr="000000"/>
                </a:solidFill>
              </a:rPr>
              <a:t>Cheetah</a:t>
            </a:r>
          </a:p>
        </c:rich>
      </c:tx>
      <c:layout>
        <c:manualLayout>
          <c:xMode val="edge"/>
          <c:yMode val="edge"/>
          <c:x val="0.40824136123059585"/>
          <c:y val="4.8964270973931457E-3"/>
        </c:manualLayout>
      </c:layout>
    </c:title>
    <c:view3D>
      <c:rotX val="20"/>
      <c:depthPercent val="100"/>
      <c:rAngAx val="1"/>
    </c:view3D>
    <c:floor>
      <c:spPr>
        <a:solidFill>
          <a:srgbClr val="C0504D">
            <a:lumMod val="40000"/>
            <a:lumOff val="60000"/>
          </a:srgbClr>
        </a:solidFill>
      </c:spPr>
    </c:floor>
    <c:sideWall>
      <c:spPr>
        <a:solidFill>
          <a:srgbClr val="C0504D">
            <a:lumMod val="60000"/>
            <a:lumOff val="40000"/>
          </a:srgbClr>
        </a:solidFill>
        <a:scene3d>
          <a:camera prst="orthographicFront"/>
          <a:lightRig rig="threePt" dir="t"/>
        </a:scene3d>
        <a:sp3d>
          <a:bevelT w="0"/>
        </a:sp3d>
      </c:spPr>
    </c:sideWall>
    <c:backWall>
      <c:spPr>
        <a:solidFill>
          <a:srgbClr val="FFCCCC"/>
        </a:solidFill>
        <a:scene3d>
          <a:camera prst="orthographicFront"/>
          <a:lightRig rig="threePt" dir="t"/>
        </a:scene3d>
        <a:sp3d>
          <a:bevelT w="0"/>
        </a:sp3d>
      </c:spPr>
    </c:backWall>
    <c:plotArea>
      <c:layout>
        <c:manualLayout>
          <c:layoutTarget val="inner"/>
          <c:xMode val="edge"/>
          <c:yMode val="edge"/>
          <c:x val="0.11529419592806311"/>
          <c:y val="0.10984020438896726"/>
          <c:w val="0.87568497941504364"/>
          <c:h val="0.75250569384762611"/>
        </c:manualLayout>
      </c:layout>
      <c:bar3DChart>
        <c:barDir val="col"/>
        <c:grouping val="stacked"/>
        <c:ser>
          <c:idx val="0"/>
          <c:order val="0"/>
          <c:tx>
            <c:strRef>
              <c:f>'[_templates_for_Powerpoint.xlsx]trend charts'!$D$3:$D$10</c:f>
              <c:strCache>
                <c:ptCount val="1"/>
                <c:pt idx="0">
                  <c:v>0.20 0.20 0.00 0.00 1.30 0.00 0.00 0.00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</c:spPr>
          <c:cat>
            <c:numRef>
              <c:f>'[_templates_for_Powerpoint.xlsx]trend charts'!$C$3:$C$10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'[_templates_for_Powerpoint.xlsx]trend charts'!$D$3:$D$10</c:f>
              <c:numCache>
                <c:formatCode>0.00</c:formatCode>
                <c:ptCount val="8"/>
                <c:pt idx="0">
                  <c:v>0.2</c:v>
                </c:pt>
                <c:pt idx="1">
                  <c:v>0.2</c:v>
                </c:pt>
                <c:pt idx="2">
                  <c:v>0</c:v>
                </c:pt>
                <c:pt idx="3">
                  <c:v>0</c:v>
                </c:pt>
                <c:pt idx="4">
                  <c:v>1.3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gapWidth val="55"/>
        <c:gapDepth val="90"/>
        <c:shape val="box"/>
        <c:axId val="86606592"/>
        <c:axId val="86608128"/>
        <c:axId val="0"/>
      </c:bar3DChart>
      <c:catAx>
        <c:axId val="866065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 sz="600"/>
            </a:pPr>
            <a:endParaRPr lang="en-US"/>
          </a:p>
        </c:txPr>
        <c:crossAx val="86608128"/>
        <c:crosses val="autoZero"/>
        <c:auto val="1"/>
        <c:lblAlgn val="ctr"/>
        <c:lblOffset val="100"/>
      </c:catAx>
      <c:valAx>
        <c:axId val="86608128"/>
        <c:scaling>
          <c:orientation val="minMax"/>
          <c:max val="10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" sourceLinked="0"/>
        <c:tickLblPos val="nextTo"/>
        <c:spPr>
          <a:ln cmpd="sng"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en-GB" sz="800"/>
            </a:pPr>
            <a:endParaRPr lang="en-US"/>
          </a:p>
        </c:txPr>
        <c:crossAx val="86606592"/>
        <c:crosses val="autoZero"/>
        <c:crossBetween val="between"/>
        <c:majorUnit val="1"/>
      </c:valAx>
    </c:plotArea>
    <c:plotVisOnly val="1"/>
    <c:dispBlanksAs val="gap"/>
  </c:chart>
  <c:spPr>
    <a:noFill/>
    <a:ln>
      <a:noFill/>
    </a:ln>
  </c:sp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 sz="1400"/>
            </a:pPr>
            <a:r>
              <a:rPr lang="en-GB" sz="1200" b="0" dirty="0" err="1" smtClean="0">
                <a:solidFill>
                  <a:sysClr val="windowText" lastClr="000000"/>
                </a:solidFill>
              </a:rPr>
              <a:t>Hyaena</a:t>
            </a:r>
            <a:endParaRPr lang="en-GB" sz="1200" b="0" dirty="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40824136123059585"/>
          <c:y val="4.8964270973931457E-3"/>
        </c:manualLayout>
      </c:layout>
    </c:title>
    <c:view3D>
      <c:rotX val="20"/>
      <c:depthPercent val="100"/>
      <c:rAngAx val="1"/>
    </c:view3D>
    <c:floor>
      <c:spPr>
        <a:solidFill>
          <a:srgbClr val="C0504D">
            <a:lumMod val="40000"/>
            <a:lumOff val="60000"/>
          </a:srgbClr>
        </a:solidFill>
      </c:spPr>
    </c:floor>
    <c:sideWall>
      <c:spPr>
        <a:solidFill>
          <a:srgbClr val="C0504D">
            <a:lumMod val="60000"/>
            <a:lumOff val="40000"/>
          </a:srgbClr>
        </a:solidFill>
        <a:scene3d>
          <a:camera prst="orthographicFront"/>
          <a:lightRig rig="threePt" dir="t"/>
        </a:scene3d>
        <a:sp3d>
          <a:bevelT w="0"/>
        </a:sp3d>
      </c:spPr>
    </c:sideWall>
    <c:backWall>
      <c:spPr>
        <a:solidFill>
          <a:srgbClr val="FFCCCC"/>
        </a:solidFill>
        <a:scene3d>
          <a:camera prst="orthographicFront"/>
          <a:lightRig rig="threePt" dir="t"/>
        </a:scene3d>
        <a:sp3d>
          <a:bevelT w="0"/>
        </a:sp3d>
      </c:spPr>
    </c:backWall>
    <c:plotArea>
      <c:layout>
        <c:manualLayout>
          <c:layoutTarget val="inner"/>
          <c:xMode val="edge"/>
          <c:yMode val="edge"/>
          <c:x val="0.11529419592806311"/>
          <c:y val="0.10984020438896726"/>
          <c:w val="0.87568497941504364"/>
          <c:h val="0.75250569384762611"/>
        </c:manualLayout>
      </c:layout>
      <c:bar3DChart>
        <c:barDir val="col"/>
        <c:grouping val="stacked"/>
        <c:ser>
          <c:idx val="0"/>
          <c:order val="0"/>
          <c:tx>
            <c:strRef>
              <c:f>'[_templates_for_Powerpoint.xlsx]trend charts'!$D$3:$D$10</c:f>
              <c:strCache>
                <c:ptCount val="1"/>
                <c:pt idx="0">
                  <c:v>12.60 7.80 13.14 7.80 3.90 4.30 2.20 2.62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</c:spPr>
          <c:cat>
            <c:numRef>
              <c:f>'[_templates_for_Powerpoint.xlsx]trend charts'!$C$3:$C$10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'[_templates_for_Powerpoint.xlsx]trend charts'!$D$3:$D$10</c:f>
              <c:numCache>
                <c:formatCode>0.00</c:formatCode>
                <c:ptCount val="8"/>
                <c:pt idx="0">
                  <c:v>12.6</c:v>
                </c:pt>
                <c:pt idx="1">
                  <c:v>7.8</c:v>
                </c:pt>
                <c:pt idx="2">
                  <c:v>13.142857142857141</c:v>
                </c:pt>
                <c:pt idx="3">
                  <c:v>7.8</c:v>
                </c:pt>
                <c:pt idx="4">
                  <c:v>3.9</c:v>
                </c:pt>
                <c:pt idx="5">
                  <c:v>4.3</c:v>
                </c:pt>
                <c:pt idx="6">
                  <c:v>2.2000000000000002</c:v>
                </c:pt>
                <c:pt idx="7">
                  <c:v>2.6153846153846154</c:v>
                </c:pt>
              </c:numCache>
            </c:numRef>
          </c:val>
        </c:ser>
        <c:gapWidth val="55"/>
        <c:gapDepth val="90"/>
        <c:shape val="box"/>
        <c:axId val="86652800"/>
        <c:axId val="86654336"/>
        <c:axId val="0"/>
      </c:bar3DChart>
      <c:catAx>
        <c:axId val="866528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 sz="600"/>
            </a:pPr>
            <a:endParaRPr lang="en-US"/>
          </a:p>
        </c:txPr>
        <c:crossAx val="86654336"/>
        <c:crosses val="autoZero"/>
        <c:auto val="1"/>
        <c:lblAlgn val="ctr"/>
        <c:lblOffset val="100"/>
      </c:catAx>
      <c:valAx>
        <c:axId val="86654336"/>
        <c:scaling>
          <c:orientation val="minMax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" sourceLinked="0"/>
        <c:tickLblPos val="nextTo"/>
        <c:spPr>
          <a:ln cmpd="sng"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en-GB" sz="800"/>
            </a:pPr>
            <a:endParaRPr lang="en-US"/>
          </a:p>
        </c:txPr>
        <c:crossAx val="86652800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 sz="1400"/>
            </a:pPr>
            <a:r>
              <a:rPr lang="en-GB" sz="1200" b="0">
                <a:solidFill>
                  <a:sysClr val="windowText" lastClr="000000"/>
                </a:solidFill>
              </a:rPr>
              <a:t>Leopard</a:t>
            </a:r>
          </a:p>
        </c:rich>
      </c:tx>
      <c:layout>
        <c:manualLayout>
          <c:xMode val="edge"/>
          <c:yMode val="edge"/>
          <c:x val="0.40824136123059585"/>
          <c:y val="4.8964270973931457E-3"/>
        </c:manualLayout>
      </c:layout>
    </c:title>
    <c:view3D>
      <c:rotX val="20"/>
      <c:depthPercent val="100"/>
      <c:rAngAx val="1"/>
    </c:view3D>
    <c:floor>
      <c:spPr>
        <a:solidFill>
          <a:srgbClr val="C0504D">
            <a:lumMod val="40000"/>
            <a:lumOff val="60000"/>
          </a:srgbClr>
        </a:solidFill>
      </c:spPr>
    </c:floor>
    <c:sideWall>
      <c:spPr>
        <a:solidFill>
          <a:srgbClr val="C0504D">
            <a:lumMod val="60000"/>
            <a:lumOff val="40000"/>
          </a:srgbClr>
        </a:solidFill>
        <a:scene3d>
          <a:camera prst="orthographicFront"/>
          <a:lightRig rig="threePt" dir="t"/>
        </a:scene3d>
        <a:sp3d>
          <a:bevelT w="0"/>
        </a:sp3d>
      </c:spPr>
    </c:sideWall>
    <c:backWall>
      <c:spPr>
        <a:solidFill>
          <a:srgbClr val="FFCCCC"/>
        </a:solidFill>
        <a:scene3d>
          <a:camera prst="orthographicFront"/>
          <a:lightRig rig="threePt" dir="t"/>
        </a:scene3d>
        <a:sp3d>
          <a:bevelT w="0"/>
        </a:sp3d>
      </c:spPr>
    </c:backWall>
    <c:plotArea>
      <c:layout>
        <c:manualLayout>
          <c:layoutTarget val="inner"/>
          <c:xMode val="edge"/>
          <c:yMode val="edge"/>
          <c:x val="0.11529419592806311"/>
          <c:y val="0.10984020438896726"/>
          <c:w val="0.87568497941504364"/>
          <c:h val="0.75250569384762611"/>
        </c:manualLayout>
      </c:layout>
      <c:bar3DChart>
        <c:barDir val="col"/>
        <c:grouping val="stacked"/>
        <c:ser>
          <c:idx val="0"/>
          <c:order val="0"/>
          <c:tx>
            <c:strRef>
              <c:f>'[_templates_for_Powerpoint.xlsx]trend charts'!$D$3:$D$10</c:f>
              <c:strCache>
                <c:ptCount val="1"/>
                <c:pt idx="0">
                  <c:v>6.60 5.60 5.14 6.30 4.60 4.20 2.30 3.08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</c:spPr>
          <c:cat>
            <c:numRef>
              <c:f>'[_templates_for_Powerpoint.xlsx]trend charts'!$C$3:$C$10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'[_templates_for_Powerpoint.xlsx]trend charts'!$D$3:$D$10</c:f>
              <c:numCache>
                <c:formatCode>0.00</c:formatCode>
                <c:ptCount val="8"/>
                <c:pt idx="0">
                  <c:v>6.6</c:v>
                </c:pt>
                <c:pt idx="1">
                  <c:v>5.6</c:v>
                </c:pt>
                <c:pt idx="2">
                  <c:v>5.1428571428571415</c:v>
                </c:pt>
                <c:pt idx="3">
                  <c:v>6.3</c:v>
                </c:pt>
                <c:pt idx="4">
                  <c:v>4.5999999999999996</c:v>
                </c:pt>
                <c:pt idx="5">
                  <c:v>4.2</c:v>
                </c:pt>
                <c:pt idx="6">
                  <c:v>2.2999999999999998</c:v>
                </c:pt>
                <c:pt idx="7">
                  <c:v>3.0769230769230771</c:v>
                </c:pt>
              </c:numCache>
            </c:numRef>
          </c:val>
        </c:ser>
        <c:gapWidth val="55"/>
        <c:gapDepth val="90"/>
        <c:shape val="box"/>
        <c:axId val="86666240"/>
        <c:axId val="86688512"/>
        <c:axId val="0"/>
      </c:bar3DChart>
      <c:catAx>
        <c:axId val="866662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 sz="600"/>
            </a:pPr>
            <a:endParaRPr lang="en-US"/>
          </a:p>
        </c:txPr>
        <c:crossAx val="86688512"/>
        <c:crosses val="autoZero"/>
        <c:auto val="1"/>
        <c:lblAlgn val="ctr"/>
        <c:lblOffset val="100"/>
      </c:catAx>
      <c:valAx>
        <c:axId val="86688512"/>
        <c:scaling>
          <c:orientation val="minMax"/>
          <c:max val="10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" sourceLinked="0"/>
        <c:tickLblPos val="nextTo"/>
        <c:spPr>
          <a:ln cmpd="sng"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en-GB" sz="800"/>
            </a:pPr>
            <a:endParaRPr lang="en-US"/>
          </a:p>
        </c:txPr>
        <c:crossAx val="86666240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GB" sz="1400"/>
            </a:pPr>
            <a:r>
              <a:rPr lang="en-GB" sz="1200" b="0">
                <a:solidFill>
                  <a:sysClr val="windowText" lastClr="000000"/>
                </a:solidFill>
              </a:rPr>
              <a:t>Lion</a:t>
            </a:r>
          </a:p>
        </c:rich>
      </c:tx>
      <c:layout>
        <c:manualLayout>
          <c:xMode val="edge"/>
          <c:yMode val="edge"/>
          <c:x val="0.40824136123059585"/>
          <c:y val="4.8964270973931457E-3"/>
        </c:manualLayout>
      </c:layout>
    </c:title>
    <c:view3D>
      <c:rotX val="20"/>
      <c:depthPercent val="100"/>
      <c:rAngAx val="1"/>
    </c:view3D>
    <c:floor>
      <c:spPr>
        <a:solidFill>
          <a:srgbClr val="C0504D">
            <a:lumMod val="40000"/>
            <a:lumOff val="60000"/>
          </a:srgbClr>
        </a:solidFill>
      </c:spPr>
    </c:floor>
    <c:sideWall>
      <c:spPr>
        <a:solidFill>
          <a:srgbClr val="C0504D">
            <a:lumMod val="60000"/>
            <a:lumOff val="40000"/>
          </a:srgbClr>
        </a:solidFill>
        <a:scene3d>
          <a:camera prst="orthographicFront"/>
          <a:lightRig rig="threePt" dir="t"/>
        </a:scene3d>
        <a:sp3d>
          <a:bevelT w="0"/>
        </a:sp3d>
      </c:spPr>
    </c:sideWall>
    <c:backWall>
      <c:spPr>
        <a:solidFill>
          <a:srgbClr val="FFCCCC"/>
        </a:solidFill>
        <a:scene3d>
          <a:camera prst="orthographicFront"/>
          <a:lightRig rig="threePt" dir="t"/>
        </a:scene3d>
        <a:sp3d>
          <a:bevelT w="0"/>
        </a:sp3d>
      </c:spPr>
    </c:backWall>
    <c:plotArea>
      <c:layout>
        <c:manualLayout>
          <c:layoutTarget val="inner"/>
          <c:xMode val="edge"/>
          <c:yMode val="edge"/>
          <c:x val="0.11529419592806311"/>
          <c:y val="0.10984020438896726"/>
          <c:w val="0.87568497941504364"/>
          <c:h val="0.75250569384762611"/>
        </c:manualLayout>
      </c:layout>
      <c:bar3DChart>
        <c:barDir val="col"/>
        <c:grouping val="stacked"/>
        <c:ser>
          <c:idx val="0"/>
          <c:order val="0"/>
          <c:tx>
            <c:strRef>
              <c:f>'[_templates_for_Powerpoint.xlsx]trend charts'!$D$3:$D$10</c:f>
              <c:strCache>
                <c:ptCount val="1"/>
                <c:pt idx="0">
                  <c:v>17.20 9.00 4.43 0.90 0.00 0.10 0.00 0.15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ysClr val="windowText" lastClr="000000"/>
              </a:solidFill>
            </a:ln>
          </c:spPr>
          <c:cat>
            <c:numRef>
              <c:f>'[_templates_for_Powerpoint.xlsx]trend charts'!$C$3:$C$10</c:f>
              <c:numCache>
                <c:formatCode>General</c:formatCode>
                <c:ptCount val="8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</c:numCache>
            </c:numRef>
          </c:cat>
          <c:val>
            <c:numRef>
              <c:f>'[_templates_for_Powerpoint.xlsx]trend charts'!$D$3:$D$10</c:f>
              <c:numCache>
                <c:formatCode>0.00</c:formatCode>
                <c:ptCount val="8"/>
                <c:pt idx="0">
                  <c:v>17.2</c:v>
                </c:pt>
                <c:pt idx="1">
                  <c:v>9</c:v>
                </c:pt>
                <c:pt idx="2">
                  <c:v>4.4285714285714288</c:v>
                </c:pt>
                <c:pt idx="3">
                  <c:v>0.9</c:v>
                </c:pt>
                <c:pt idx="4">
                  <c:v>0</c:v>
                </c:pt>
                <c:pt idx="5">
                  <c:v>0.1</c:v>
                </c:pt>
                <c:pt idx="6">
                  <c:v>0</c:v>
                </c:pt>
                <c:pt idx="7">
                  <c:v>0.15384615384615424</c:v>
                </c:pt>
              </c:numCache>
            </c:numRef>
          </c:val>
        </c:ser>
        <c:gapWidth val="55"/>
        <c:gapDepth val="90"/>
        <c:shape val="box"/>
        <c:axId val="86774144"/>
        <c:axId val="86775680"/>
        <c:axId val="0"/>
      </c:bar3DChart>
      <c:catAx>
        <c:axId val="867741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GB" sz="600"/>
            </a:pPr>
            <a:endParaRPr lang="en-US"/>
          </a:p>
        </c:txPr>
        <c:crossAx val="86775680"/>
        <c:crosses val="autoZero"/>
        <c:auto val="1"/>
        <c:lblAlgn val="ctr"/>
        <c:lblOffset val="100"/>
      </c:catAx>
      <c:valAx>
        <c:axId val="86775680"/>
        <c:scaling>
          <c:orientation val="minMax"/>
        </c:scaling>
        <c:axPos val="l"/>
        <c:majorGridlines>
          <c:spPr>
            <a:ln>
              <a:solidFill>
                <a:sysClr val="window" lastClr="FFFFFF">
                  <a:lumMod val="85000"/>
                </a:sysClr>
              </a:solidFill>
            </a:ln>
          </c:spPr>
        </c:majorGridlines>
        <c:numFmt formatCode="0" sourceLinked="0"/>
        <c:tickLblPos val="nextTo"/>
        <c:spPr>
          <a:ln cmpd="sng">
            <a:solidFill>
              <a:sysClr val="windowText" lastClr="000000"/>
            </a:solidFill>
          </a:ln>
        </c:spPr>
        <c:txPr>
          <a:bodyPr/>
          <a:lstStyle/>
          <a:p>
            <a:pPr>
              <a:defRPr lang="en-GB" sz="800"/>
            </a:pPr>
            <a:endParaRPr lang="en-US"/>
          </a:p>
        </c:txPr>
        <c:crossAx val="86774144"/>
        <c:crosses val="autoZero"/>
        <c:crossBetween val="between"/>
      </c:valAx>
    </c:plotArea>
    <c:plotVisOnly val="1"/>
    <c:dispBlanksAs val="gap"/>
  </c:chart>
  <c:spPr>
    <a:noFill/>
    <a:ln>
      <a:noFill/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4697788"/>
            <a:ext cx="9089390" cy="3241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8569431"/>
            <a:ext cx="748538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5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2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50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5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2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90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0A1D-9D18-4ADA-9A52-D75FA9A85B2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8EA-7411-4ED1-9BE5-9FEA1C67A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0A1D-9D18-4ADA-9A52-D75FA9A85B2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8EA-7411-4ED1-9BE5-9FEA1C67A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14536" y="808636"/>
            <a:ext cx="1804512" cy="172018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1004" y="808636"/>
            <a:ext cx="5235311" cy="172018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0A1D-9D18-4ADA-9A52-D75FA9A85B2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8EA-7411-4ED1-9BE5-9FEA1C67A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0A1D-9D18-4ADA-9A52-D75FA9A85B2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8EA-7411-4ED1-9BE5-9FEA1C67A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9717624"/>
            <a:ext cx="9089390" cy="3003501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6409574"/>
            <a:ext cx="9089390" cy="3308051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56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512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2126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502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782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538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294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90051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0A1D-9D18-4ADA-9A52-D75FA9A85B2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8EA-7411-4ED1-9BE5-9FEA1C67A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1004" y="4704787"/>
            <a:ext cx="3519911" cy="13305723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99138" y="4704787"/>
            <a:ext cx="3519911" cy="13305723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0A1D-9D18-4ADA-9A52-D75FA9A85B2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8EA-7411-4ED1-9BE5-9FEA1C67A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605603"/>
            <a:ext cx="9624060" cy="252042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2" y="3385066"/>
            <a:ext cx="4724775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64" indent="0">
              <a:buNone/>
              <a:defRPr sz="3200" b="1"/>
            </a:lvl2pPr>
            <a:lvl3pPr marL="1475128" indent="0">
              <a:buNone/>
              <a:defRPr sz="2900" b="1"/>
            </a:lvl3pPr>
            <a:lvl4pPr marL="2212693" indent="0">
              <a:buNone/>
              <a:defRPr sz="2500" b="1"/>
            </a:lvl4pPr>
            <a:lvl5pPr marL="2950257" indent="0">
              <a:buNone/>
              <a:defRPr sz="2500" b="1"/>
            </a:lvl5pPr>
            <a:lvl6pPr marL="3687821" indent="0">
              <a:buNone/>
              <a:defRPr sz="2500" b="1"/>
            </a:lvl6pPr>
            <a:lvl7pPr marL="4425385" indent="0">
              <a:buNone/>
              <a:defRPr sz="2500" b="1"/>
            </a:lvl7pPr>
            <a:lvl8pPr marL="5162949" indent="0">
              <a:buNone/>
              <a:defRPr sz="2500" b="1"/>
            </a:lvl8pPr>
            <a:lvl9pPr marL="590051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2" y="4795800"/>
            <a:ext cx="4724775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101" y="3385066"/>
            <a:ext cx="4726630" cy="1410734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564" indent="0">
              <a:buNone/>
              <a:defRPr sz="3200" b="1"/>
            </a:lvl2pPr>
            <a:lvl3pPr marL="1475128" indent="0">
              <a:buNone/>
              <a:defRPr sz="2900" b="1"/>
            </a:lvl3pPr>
            <a:lvl4pPr marL="2212693" indent="0">
              <a:buNone/>
              <a:defRPr sz="2500" b="1"/>
            </a:lvl4pPr>
            <a:lvl5pPr marL="2950257" indent="0">
              <a:buNone/>
              <a:defRPr sz="2500" b="1"/>
            </a:lvl5pPr>
            <a:lvl6pPr marL="3687821" indent="0">
              <a:buNone/>
              <a:defRPr sz="2500" b="1"/>
            </a:lvl6pPr>
            <a:lvl7pPr marL="4425385" indent="0">
              <a:buNone/>
              <a:defRPr sz="2500" b="1"/>
            </a:lvl7pPr>
            <a:lvl8pPr marL="5162949" indent="0">
              <a:buNone/>
              <a:defRPr sz="2500" b="1"/>
            </a:lvl8pPr>
            <a:lvl9pPr marL="590051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101" y="4795800"/>
            <a:ext cx="4726630" cy="8712956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0A1D-9D18-4ADA-9A52-D75FA9A85B2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8EA-7411-4ED1-9BE5-9FEA1C67A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0A1D-9D18-4ADA-9A52-D75FA9A85B2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8EA-7411-4ED1-9BE5-9FEA1C67A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0A1D-9D18-4ADA-9A52-D75FA9A85B2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8EA-7411-4ED1-9BE5-9FEA1C67A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2" y="602101"/>
            <a:ext cx="3518055" cy="256242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3" y="602103"/>
            <a:ext cx="5977908" cy="12906656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2" y="3164531"/>
            <a:ext cx="3518055" cy="10344228"/>
          </a:xfrm>
        </p:spPr>
        <p:txBody>
          <a:bodyPr/>
          <a:lstStyle>
            <a:lvl1pPr marL="0" indent="0">
              <a:buNone/>
              <a:defRPr sz="2300"/>
            </a:lvl1pPr>
            <a:lvl2pPr marL="737564" indent="0">
              <a:buNone/>
              <a:defRPr sz="2000"/>
            </a:lvl2pPr>
            <a:lvl3pPr marL="1475128" indent="0">
              <a:buNone/>
              <a:defRPr sz="1600"/>
            </a:lvl3pPr>
            <a:lvl4pPr marL="2212693" indent="0">
              <a:buNone/>
              <a:defRPr sz="1500"/>
            </a:lvl4pPr>
            <a:lvl5pPr marL="2950257" indent="0">
              <a:buNone/>
              <a:defRPr sz="1500"/>
            </a:lvl5pPr>
            <a:lvl6pPr marL="3687821" indent="0">
              <a:buNone/>
              <a:defRPr sz="1500"/>
            </a:lvl6pPr>
            <a:lvl7pPr marL="4425385" indent="0">
              <a:buNone/>
              <a:defRPr sz="1500"/>
            </a:lvl7pPr>
            <a:lvl8pPr marL="5162949" indent="0">
              <a:buNone/>
              <a:defRPr sz="1500"/>
            </a:lvl8pPr>
            <a:lvl9pPr marL="5900513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0A1D-9D18-4ADA-9A52-D75FA9A85B2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8EA-7411-4ED1-9BE5-9FEA1C67A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10585769"/>
            <a:ext cx="6416040" cy="124971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1351225"/>
            <a:ext cx="6416040" cy="9073515"/>
          </a:xfrm>
        </p:spPr>
        <p:txBody>
          <a:bodyPr/>
          <a:lstStyle>
            <a:lvl1pPr marL="0" indent="0">
              <a:buNone/>
              <a:defRPr sz="5200"/>
            </a:lvl1pPr>
            <a:lvl2pPr marL="737564" indent="0">
              <a:buNone/>
              <a:defRPr sz="4500"/>
            </a:lvl2pPr>
            <a:lvl3pPr marL="1475128" indent="0">
              <a:buNone/>
              <a:defRPr sz="3900"/>
            </a:lvl3pPr>
            <a:lvl4pPr marL="2212693" indent="0">
              <a:buNone/>
              <a:defRPr sz="3200"/>
            </a:lvl4pPr>
            <a:lvl5pPr marL="2950257" indent="0">
              <a:buNone/>
              <a:defRPr sz="3200"/>
            </a:lvl5pPr>
            <a:lvl6pPr marL="3687821" indent="0">
              <a:buNone/>
              <a:defRPr sz="3200"/>
            </a:lvl6pPr>
            <a:lvl7pPr marL="4425385" indent="0">
              <a:buNone/>
              <a:defRPr sz="3200"/>
            </a:lvl7pPr>
            <a:lvl8pPr marL="5162949" indent="0">
              <a:buNone/>
              <a:defRPr sz="3200"/>
            </a:lvl8pPr>
            <a:lvl9pPr marL="5900513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11835479"/>
            <a:ext cx="6416040" cy="1774795"/>
          </a:xfrm>
        </p:spPr>
        <p:txBody>
          <a:bodyPr/>
          <a:lstStyle>
            <a:lvl1pPr marL="0" indent="0">
              <a:buNone/>
              <a:defRPr sz="2300"/>
            </a:lvl1pPr>
            <a:lvl2pPr marL="737564" indent="0">
              <a:buNone/>
              <a:defRPr sz="2000"/>
            </a:lvl2pPr>
            <a:lvl3pPr marL="1475128" indent="0">
              <a:buNone/>
              <a:defRPr sz="1600"/>
            </a:lvl3pPr>
            <a:lvl4pPr marL="2212693" indent="0">
              <a:buNone/>
              <a:defRPr sz="1500"/>
            </a:lvl4pPr>
            <a:lvl5pPr marL="2950257" indent="0">
              <a:buNone/>
              <a:defRPr sz="1500"/>
            </a:lvl5pPr>
            <a:lvl6pPr marL="3687821" indent="0">
              <a:buNone/>
              <a:defRPr sz="1500"/>
            </a:lvl6pPr>
            <a:lvl7pPr marL="4425385" indent="0">
              <a:buNone/>
              <a:defRPr sz="1500"/>
            </a:lvl7pPr>
            <a:lvl8pPr marL="5162949" indent="0">
              <a:buNone/>
              <a:defRPr sz="1500"/>
            </a:lvl8pPr>
            <a:lvl9pPr marL="5900513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0A1D-9D18-4ADA-9A52-D75FA9A85B2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88EA-7411-4ED1-9BE5-9FEA1C67A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605603"/>
            <a:ext cx="9624060" cy="2520421"/>
          </a:xfrm>
          <a:prstGeom prst="rect">
            <a:avLst/>
          </a:prstGeom>
        </p:spPr>
        <p:txBody>
          <a:bodyPr vert="horz" lIns="147513" tIns="73756" rIns="147513" bIns="737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3528592"/>
            <a:ext cx="9624060" cy="9980167"/>
          </a:xfrm>
          <a:prstGeom prst="rect">
            <a:avLst/>
          </a:prstGeom>
        </p:spPr>
        <p:txBody>
          <a:bodyPr vert="horz" lIns="147513" tIns="73756" rIns="147513" bIns="737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14016342"/>
            <a:ext cx="2495127" cy="805134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80A1D-9D18-4ADA-9A52-D75FA9A85B2D}" type="datetimeFigureOut">
              <a:rPr lang="en-US" smtClean="0"/>
              <a:pPr/>
              <a:t>8/9/2010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14016342"/>
            <a:ext cx="3386243" cy="805134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14016342"/>
            <a:ext cx="2495127" cy="805134"/>
          </a:xfrm>
          <a:prstGeom prst="rect">
            <a:avLst/>
          </a:prstGeom>
        </p:spPr>
        <p:txBody>
          <a:bodyPr vert="horz" lIns="147513" tIns="73756" rIns="147513" bIns="73756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488EA-7411-4ED1-9BE5-9FEA1C67A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75128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3173" indent="-553173" algn="l" defTabSz="1475128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542" indent="-460978" algn="l" defTabSz="1475128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910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1475" indent="-368782" algn="l" defTabSz="1475128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9039" indent="-368782" algn="l" defTabSz="1475128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6603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4167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31731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96" indent="-368782" algn="l" defTabSz="147512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564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5128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2693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50257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7821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5385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2949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900513" algn="l" defTabSz="1475128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26" Type="http://schemas.openxmlformats.org/officeDocument/2006/relationships/image" Target="../media/image13.jpeg"/><Relationship Id="rId3" Type="http://schemas.openxmlformats.org/officeDocument/2006/relationships/chart" Target="../charts/chart2.xml"/><Relationship Id="rId21" Type="http://schemas.openxmlformats.org/officeDocument/2006/relationships/image" Target="../media/image10.png"/><Relationship Id="rId7" Type="http://schemas.openxmlformats.org/officeDocument/2006/relationships/chart" Target="../charts/chart6.xml"/><Relationship Id="rId12" Type="http://schemas.openxmlformats.org/officeDocument/2006/relationships/chart" Target="../charts/chart10.xml"/><Relationship Id="rId17" Type="http://schemas.openxmlformats.org/officeDocument/2006/relationships/image" Target="../media/image6.png"/><Relationship Id="rId25" Type="http://schemas.openxmlformats.org/officeDocument/2006/relationships/image" Target="../media/image12.jpeg"/><Relationship Id="rId2" Type="http://schemas.openxmlformats.org/officeDocument/2006/relationships/chart" Target="../charts/chart1.xml"/><Relationship Id="rId16" Type="http://schemas.openxmlformats.org/officeDocument/2006/relationships/image" Target="../media/image5.png"/><Relationship Id="rId20" Type="http://schemas.openxmlformats.org/officeDocument/2006/relationships/image" Target="../media/image9.png"/><Relationship Id="rId29" Type="http://schemas.openxmlformats.org/officeDocument/2006/relationships/chart" Target="../charts/chart1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11" Type="http://schemas.openxmlformats.org/officeDocument/2006/relationships/image" Target="../media/image1.png"/><Relationship Id="rId24" Type="http://schemas.openxmlformats.org/officeDocument/2006/relationships/chart" Target="../charts/chart12.xml"/><Relationship Id="rId5" Type="http://schemas.openxmlformats.org/officeDocument/2006/relationships/chart" Target="../charts/chart4.xml"/><Relationship Id="rId15" Type="http://schemas.openxmlformats.org/officeDocument/2006/relationships/image" Target="../media/image4.png"/><Relationship Id="rId23" Type="http://schemas.openxmlformats.org/officeDocument/2006/relationships/chart" Target="../charts/chart11.xml"/><Relationship Id="rId28" Type="http://schemas.openxmlformats.org/officeDocument/2006/relationships/image" Target="../media/image15.jpeg"/><Relationship Id="rId10" Type="http://schemas.openxmlformats.org/officeDocument/2006/relationships/chart" Target="../charts/chart9.xml"/><Relationship Id="rId19" Type="http://schemas.openxmlformats.org/officeDocument/2006/relationships/image" Target="../media/image8.png"/><Relationship Id="rId4" Type="http://schemas.openxmlformats.org/officeDocument/2006/relationships/chart" Target="../charts/chart3.xml"/><Relationship Id="rId9" Type="http://schemas.openxmlformats.org/officeDocument/2006/relationships/chart" Target="../charts/chart8.xml"/><Relationship Id="rId14" Type="http://schemas.openxmlformats.org/officeDocument/2006/relationships/image" Target="../media/image3.png"/><Relationship Id="rId22" Type="http://schemas.openxmlformats.org/officeDocument/2006/relationships/image" Target="../media/image11.png"/><Relationship Id="rId27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8.xml"/><Relationship Id="rId11" Type="http://schemas.openxmlformats.org/officeDocument/2006/relationships/image" Target="../media/image16.jpeg"/><Relationship Id="rId5" Type="http://schemas.openxmlformats.org/officeDocument/2006/relationships/chart" Target="../charts/chart17.xml"/><Relationship Id="rId10" Type="http://schemas.openxmlformats.org/officeDocument/2006/relationships/chart" Target="../charts/chart22.xml"/><Relationship Id="rId4" Type="http://schemas.openxmlformats.org/officeDocument/2006/relationships/chart" Target="../charts/chart16.xml"/><Relationship Id="rId9" Type="http://schemas.openxmlformats.org/officeDocument/2006/relationships/chart" Target="../charts/char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 flipH="1">
            <a:off x="0" y="0"/>
            <a:ext cx="10693400" cy="7925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70C0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Rectangle 70"/>
          <p:cNvSpPr/>
          <p:nvPr/>
        </p:nvSpPr>
        <p:spPr>
          <a:xfrm flipH="1">
            <a:off x="0" y="14832000"/>
            <a:ext cx="10693400" cy="28845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70C0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60000" y="72430"/>
            <a:ext cx="7234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schemeClr val="tx1">
                      <a:alpha val="70000"/>
                    </a:schemeClr>
                  </a:outerShdw>
                </a:effectLst>
                <a:latin typeface="Bradley Hand ITC" pitchFamily="66" charset="0"/>
              </a:rPr>
              <a:t>Annual Natural Resource Report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schemeClr val="tx1">
                    <a:alpha val="70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180232" y="1008534"/>
            <a:ext cx="10225136" cy="6768752"/>
          </a:xfrm>
          <a:prstGeom prst="roundRect">
            <a:avLst>
              <a:gd name="adj" fmla="val 4629"/>
            </a:avLst>
          </a:prstGeom>
          <a:gradFill flip="none" rotWithShape="1">
            <a:gsLst>
              <a:gs pos="100000">
                <a:schemeClr val="accent1">
                  <a:lumMod val="20000"/>
                  <a:lumOff val="80000"/>
                  <a:alpha val="60000"/>
                </a:schemeClr>
              </a:gs>
              <a:gs pos="5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ounded Rectangle 118"/>
          <p:cNvSpPr/>
          <p:nvPr/>
        </p:nvSpPr>
        <p:spPr>
          <a:xfrm>
            <a:off x="216024" y="7993310"/>
            <a:ext cx="10224000" cy="2520280"/>
          </a:xfrm>
          <a:prstGeom prst="roundRect">
            <a:avLst>
              <a:gd name="adj" fmla="val 4629"/>
            </a:avLst>
          </a:prstGeom>
          <a:gradFill flip="none" rotWithShape="1">
            <a:gsLst>
              <a:gs pos="100000">
                <a:schemeClr val="accent1">
                  <a:lumMod val="20000"/>
                  <a:lumOff val="80000"/>
                  <a:alpha val="60000"/>
                </a:schemeClr>
              </a:gs>
              <a:gs pos="5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ounded Rectangle 119"/>
          <p:cNvSpPr/>
          <p:nvPr/>
        </p:nvSpPr>
        <p:spPr>
          <a:xfrm>
            <a:off x="216024" y="10801622"/>
            <a:ext cx="5364808" cy="3816424"/>
          </a:xfrm>
          <a:prstGeom prst="roundRect">
            <a:avLst>
              <a:gd name="adj" fmla="val 4629"/>
            </a:avLst>
          </a:prstGeom>
          <a:gradFill flip="none" rotWithShape="1">
            <a:gsLst>
              <a:gs pos="100000">
                <a:schemeClr val="accent1">
                  <a:lumMod val="20000"/>
                  <a:lumOff val="80000"/>
                  <a:alpha val="60000"/>
                </a:schemeClr>
              </a:gs>
              <a:gs pos="5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120"/>
          <p:cNvSpPr txBox="1"/>
          <p:nvPr/>
        </p:nvSpPr>
        <p:spPr>
          <a:xfrm>
            <a:off x="324248" y="8084368"/>
            <a:ext cx="150310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</a:rPr>
              <a:t>Predator sightings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24248" y="10877486"/>
            <a:ext cx="160075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cs typeface="Calibri" pitchFamily="34" charset="0"/>
              </a:rPr>
              <a:t>Locally rare species</a:t>
            </a:r>
            <a:endParaRPr lang="en-GB" sz="1600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24248" y="1410385"/>
            <a:ext cx="114249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cs typeface="Calibri" pitchFamily="34" charset="0"/>
              </a:rPr>
              <a:t>Game counts </a:t>
            </a:r>
            <a:endParaRPr lang="en-GB" sz="1600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018735" y="3633920"/>
            <a:ext cx="3528392" cy="42688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rmAutofit/>
          </a:bodyPr>
          <a:lstStyle/>
          <a:p>
            <a:pPr algn="r">
              <a:lnSpc>
                <a:spcPts val="1300"/>
              </a:lnSpc>
            </a:pPr>
            <a:r>
              <a:rPr lang="en-US" sz="1200" i="1" dirty="0" smtClean="0">
                <a:solidFill>
                  <a:schemeClr val="accent1"/>
                </a:solidFill>
              </a:rPr>
              <a:t>Data from monthly fixed foot patrols. Index calculated as number of sightings per patrol.</a:t>
            </a:r>
            <a:endParaRPr lang="en-GB" sz="1200" i="1" dirty="0" smtClean="0">
              <a:solidFill>
                <a:schemeClr val="accent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8602911" y="10347344"/>
            <a:ext cx="1944216" cy="40582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00"/>
              </a:lnSpc>
            </a:pPr>
            <a:r>
              <a:rPr lang="en-US" sz="1200" i="1" dirty="0" smtClean="0">
                <a:solidFill>
                  <a:schemeClr val="accent1"/>
                </a:solidFill>
              </a:rPr>
              <a:t>Index calculated as number of sightings per event book.</a:t>
            </a:r>
            <a:endParaRPr lang="en-GB" sz="1200" i="1" dirty="0" smtClean="0">
              <a:solidFill>
                <a:schemeClr val="accent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68264" y="13471048"/>
            <a:ext cx="2160000" cy="545979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</a:pPr>
            <a:r>
              <a:rPr lang="en-US" sz="1200" i="1" dirty="0" smtClean="0">
                <a:solidFill>
                  <a:schemeClr val="accent1"/>
                </a:solidFill>
              </a:rPr>
              <a:t>Locally rare species are those which are currently infrequently observed in the conservancy</a:t>
            </a:r>
            <a:endParaRPr lang="en-GB" sz="1200" i="1" dirty="0" smtClean="0">
              <a:solidFill>
                <a:schemeClr val="accent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2988544" y="10877486"/>
            <a:ext cx="91121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cs typeface="Calibri" pitchFamily="34" charset="0"/>
              </a:rPr>
              <a:t>Mortalities</a:t>
            </a:r>
            <a:endParaRPr lang="en-GB" sz="1600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5580832" y="10801622"/>
            <a:ext cx="4896544" cy="3816000"/>
          </a:xfrm>
          <a:prstGeom prst="roundRect">
            <a:avLst>
              <a:gd name="adj" fmla="val 4629"/>
            </a:avLst>
          </a:prstGeom>
          <a:gradFill flip="none" rotWithShape="1">
            <a:gsLst>
              <a:gs pos="100000">
                <a:schemeClr val="accent1">
                  <a:lumMod val="20000"/>
                  <a:lumOff val="80000"/>
                  <a:alpha val="60000"/>
                </a:schemeClr>
              </a:gs>
              <a:gs pos="5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TextBox 130"/>
          <p:cNvSpPr txBox="1"/>
          <p:nvPr/>
        </p:nvSpPr>
        <p:spPr>
          <a:xfrm>
            <a:off x="5724848" y="11275481"/>
            <a:ext cx="89947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cs typeface="Calibri" pitchFamily="34" charset="0"/>
              </a:rPr>
              <a:t>Vegetation</a:t>
            </a:r>
            <a:endParaRPr lang="en-GB" sz="1600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24248" y="3775048"/>
            <a:ext cx="166237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cs typeface="Calibri" pitchFamily="34" charset="0"/>
              </a:rPr>
              <a:t>Wildlife Populations</a:t>
            </a:r>
            <a:endParaRPr lang="en-GB" sz="1600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24248" y="1080542"/>
            <a:ext cx="1274003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u="sng" dirty="0" smtClean="0">
                <a:solidFill>
                  <a:schemeClr val="accent1"/>
                </a:solidFill>
                <a:cs typeface="Calibri" pitchFamily="34" charset="0"/>
              </a:rPr>
              <a:t>Wildlife Trends</a:t>
            </a:r>
            <a:endParaRPr lang="en-GB" sz="1600" b="1" u="sng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724848" y="10877486"/>
            <a:ext cx="223933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u="sng" dirty="0" smtClean="0">
                <a:solidFill>
                  <a:schemeClr val="accent1"/>
                </a:solidFill>
                <a:cs typeface="Calibri" pitchFamily="34" charset="0"/>
              </a:rPr>
              <a:t>Environmental monitoring</a:t>
            </a:r>
            <a:endParaRPr lang="en-GB" sz="1600" b="1" u="sng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369974" y="4392910"/>
            <a:ext cx="2160000" cy="88233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</a:pPr>
            <a:r>
              <a:rPr lang="en-US" sz="1200" i="1" dirty="0" smtClean="0">
                <a:solidFill>
                  <a:schemeClr val="accent1"/>
                </a:solidFill>
              </a:rPr>
              <a:t>Sightings are animals seen in the conservancy during the annual game count. Estimates are for the local area and include </a:t>
            </a:r>
            <a:r>
              <a:rPr lang="en-US" sz="1200" i="1" dirty="0" err="1" smtClean="0">
                <a:solidFill>
                  <a:schemeClr val="accent1"/>
                </a:solidFill>
              </a:rPr>
              <a:t>Kwandu</a:t>
            </a:r>
            <a:r>
              <a:rPr lang="en-US" sz="1200" i="1" dirty="0" smtClean="0">
                <a:solidFill>
                  <a:schemeClr val="accent1"/>
                </a:solidFill>
              </a:rPr>
              <a:t>, </a:t>
            </a:r>
            <a:r>
              <a:rPr lang="en-US" sz="1200" i="1" dirty="0" err="1" smtClean="0">
                <a:solidFill>
                  <a:schemeClr val="accent1"/>
                </a:solidFill>
              </a:rPr>
              <a:t>Mashi</a:t>
            </a:r>
            <a:r>
              <a:rPr lang="en-US" sz="1200" i="1" dirty="0" smtClean="0">
                <a:solidFill>
                  <a:schemeClr val="accent1"/>
                </a:solidFill>
              </a:rPr>
              <a:t>, </a:t>
            </a:r>
            <a:r>
              <a:rPr lang="en-US" sz="1200" i="1" dirty="0" err="1" smtClean="0">
                <a:solidFill>
                  <a:schemeClr val="accent1"/>
                </a:solidFill>
              </a:rPr>
              <a:t>Mayuni</a:t>
            </a:r>
            <a:r>
              <a:rPr lang="en-US" sz="1200" i="1" dirty="0" smtClean="0">
                <a:solidFill>
                  <a:schemeClr val="accent1"/>
                </a:solidFill>
              </a:rPr>
              <a:t> &amp; </a:t>
            </a:r>
            <a:r>
              <a:rPr lang="en-US" sz="1200" i="1" dirty="0" err="1" smtClean="0">
                <a:solidFill>
                  <a:schemeClr val="accent1"/>
                </a:solidFill>
              </a:rPr>
              <a:t>Sobbe</a:t>
            </a:r>
            <a:r>
              <a:rPr lang="en-US" sz="1200" i="1" dirty="0" smtClean="0">
                <a:solidFill>
                  <a:schemeClr val="accent1"/>
                </a:solidFill>
              </a:rPr>
              <a:t>.</a:t>
            </a:r>
            <a:endParaRPr lang="en-GB" sz="1200" i="1" dirty="0" smtClean="0">
              <a:solidFill>
                <a:schemeClr val="accent1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3060552" y="13471048"/>
            <a:ext cx="2160000" cy="519634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</a:pPr>
            <a:r>
              <a:rPr lang="en-US" sz="1200" i="1" dirty="0" smtClean="0">
                <a:solidFill>
                  <a:schemeClr val="accent1"/>
                </a:solidFill>
              </a:rPr>
              <a:t>Mortalities are animals found dead during patrols and opportunistic sightings</a:t>
            </a:r>
            <a:endParaRPr lang="en-GB" sz="1200" i="1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139" name="Chart 138"/>
          <p:cNvGraphicFramePr>
            <a:graphicFrameLocks/>
          </p:cNvGraphicFramePr>
          <p:nvPr/>
        </p:nvGraphicFramePr>
        <p:xfrm>
          <a:off x="324248" y="1656606"/>
          <a:ext cx="2085975" cy="199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0" name="Chart 139"/>
          <p:cNvGraphicFramePr>
            <a:graphicFrameLocks/>
          </p:cNvGraphicFramePr>
          <p:nvPr/>
        </p:nvGraphicFramePr>
        <p:xfrm>
          <a:off x="2358474" y="1656606"/>
          <a:ext cx="2085975" cy="199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1" name="Chart 140"/>
          <p:cNvGraphicFramePr>
            <a:graphicFrameLocks/>
          </p:cNvGraphicFramePr>
          <p:nvPr/>
        </p:nvGraphicFramePr>
        <p:xfrm>
          <a:off x="4392700" y="1656606"/>
          <a:ext cx="2085975" cy="199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2" name="Chart 141"/>
          <p:cNvGraphicFramePr>
            <a:graphicFrameLocks/>
          </p:cNvGraphicFramePr>
          <p:nvPr/>
        </p:nvGraphicFramePr>
        <p:xfrm>
          <a:off x="6426926" y="1656606"/>
          <a:ext cx="2085975" cy="199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3" name="Chart 142"/>
          <p:cNvGraphicFramePr>
            <a:graphicFrameLocks/>
          </p:cNvGraphicFramePr>
          <p:nvPr/>
        </p:nvGraphicFramePr>
        <p:xfrm>
          <a:off x="8461152" y="1656606"/>
          <a:ext cx="2085975" cy="199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4" name="Chart 143"/>
          <p:cNvGraphicFramePr>
            <a:graphicFrameLocks/>
          </p:cNvGraphicFramePr>
          <p:nvPr/>
        </p:nvGraphicFramePr>
        <p:xfrm>
          <a:off x="324248" y="8353350"/>
          <a:ext cx="2085975" cy="199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5" name="Chart 144"/>
          <p:cNvGraphicFramePr>
            <a:graphicFrameLocks/>
          </p:cNvGraphicFramePr>
          <p:nvPr/>
        </p:nvGraphicFramePr>
        <p:xfrm>
          <a:off x="2358474" y="8353350"/>
          <a:ext cx="2085975" cy="199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6" name="Chart 145"/>
          <p:cNvGraphicFramePr>
            <a:graphicFrameLocks/>
          </p:cNvGraphicFramePr>
          <p:nvPr/>
        </p:nvGraphicFramePr>
        <p:xfrm>
          <a:off x="4392700" y="8353350"/>
          <a:ext cx="2085975" cy="199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7" name="Chart 146"/>
          <p:cNvGraphicFramePr>
            <a:graphicFrameLocks/>
          </p:cNvGraphicFramePr>
          <p:nvPr/>
        </p:nvGraphicFramePr>
        <p:xfrm>
          <a:off x="6426926" y="8353350"/>
          <a:ext cx="2085975" cy="199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pSp>
        <p:nvGrpSpPr>
          <p:cNvPr id="74" name="Group 73"/>
          <p:cNvGrpSpPr/>
          <p:nvPr/>
        </p:nvGrpSpPr>
        <p:grpSpPr>
          <a:xfrm>
            <a:off x="8966230" y="4218854"/>
            <a:ext cx="1533600" cy="3880372"/>
            <a:chOff x="8966230" y="4218854"/>
            <a:chExt cx="1533600" cy="3880372"/>
          </a:xfrm>
        </p:grpSpPr>
        <p:pic>
          <p:nvPicPr>
            <p:cNvPr id="149" name="Picture 148" descr="JarvisM_hippo.pn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>
            <a:xfrm>
              <a:off x="8966230" y="4218854"/>
              <a:ext cx="1533600" cy="3880372"/>
            </a:xfrm>
            <a:prstGeom prst="rect">
              <a:avLst/>
            </a:prstGeom>
          </p:spPr>
        </p:pic>
        <p:sp>
          <p:nvSpPr>
            <p:cNvPr id="150" name="TextBox 149"/>
            <p:cNvSpPr txBox="1"/>
            <p:nvPr/>
          </p:nvSpPr>
          <p:spPr>
            <a:xfrm>
              <a:off x="9763484" y="7903412"/>
              <a:ext cx="736346" cy="195814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r"/>
              <a:r>
                <a:rPr lang="en-US" sz="800" dirty="0" smtClean="0">
                  <a:solidFill>
                    <a:schemeClr val="bg1"/>
                  </a:solidFill>
                </a:rPr>
                <a:t>Photo: M. Jarvis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51" name="Chart 150"/>
          <p:cNvGraphicFramePr>
            <a:graphicFrameLocks/>
          </p:cNvGraphicFramePr>
          <p:nvPr/>
        </p:nvGraphicFramePr>
        <p:xfrm>
          <a:off x="8461152" y="8353350"/>
          <a:ext cx="2085975" cy="199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pic>
        <p:nvPicPr>
          <p:cNvPr id="152" name="Picture 151" descr="cheetah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018902" y="8395510"/>
            <a:ext cx="304801" cy="195072"/>
          </a:xfrm>
          <a:prstGeom prst="rect">
            <a:avLst/>
          </a:prstGeom>
        </p:spPr>
      </p:pic>
      <p:pic>
        <p:nvPicPr>
          <p:cNvPr id="153" name="Picture 152" descr="hyaena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051895" y="8343693"/>
            <a:ext cx="304801" cy="246889"/>
          </a:xfrm>
          <a:prstGeom prst="rect">
            <a:avLst/>
          </a:prstGeom>
        </p:spPr>
      </p:pic>
      <p:pic>
        <p:nvPicPr>
          <p:cNvPr id="154" name="Picture 153" descr="leopard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068119" y="8413798"/>
            <a:ext cx="304801" cy="176784"/>
          </a:xfrm>
          <a:prstGeom prst="rect">
            <a:avLst/>
          </a:prstGeom>
        </p:spPr>
      </p:pic>
      <p:pic>
        <p:nvPicPr>
          <p:cNvPr id="155" name="Picture 154" descr="lion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8101112" y="8444278"/>
            <a:ext cx="304801" cy="146304"/>
          </a:xfrm>
          <a:prstGeom prst="rect">
            <a:avLst/>
          </a:prstGeom>
        </p:spPr>
      </p:pic>
      <p:pic>
        <p:nvPicPr>
          <p:cNvPr id="156" name="Picture 155" descr="wild_dog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0117336" y="8398558"/>
            <a:ext cx="304801" cy="192024"/>
          </a:xfrm>
          <a:prstGeom prst="rect">
            <a:avLst/>
          </a:prstGeom>
        </p:spPr>
      </p:pic>
      <p:pic>
        <p:nvPicPr>
          <p:cNvPr id="157" name="Picture 156" descr="kudu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980432" y="1567829"/>
            <a:ext cx="243840" cy="304801"/>
          </a:xfrm>
          <a:prstGeom prst="rect">
            <a:avLst/>
          </a:prstGeom>
        </p:spPr>
      </p:pic>
      <p:pic>
        <p:nvPicPr>
          <p:cNvPr id="158" name="Picture 157" descr="duiker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051895" y="1637934"/>
            <a:ext cx="304801" cy="234696"/>
          </a:xfrm>
          <a:prstGeom prst="rect">
            <a:avLst/>
          </a:prstGeom>
        </p:spPr>
      </p:pic>
      <p:pic>
        <p:nvPicPr>
          <p:cNvPr id="159" name="Picture 158" descr="impala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144320" y="1629933"/>
            <a:ext cx="228600" cy="180593"/>
          </a:xfrm>
          <a:prstGeom prst="rect">
            <a:avLst/>
          </a:prstGeom>
        </p:spPr>
      </p:pic>
      <p:pic>
        <p:nvPicPr>
          <p:cNvPr id="160" name="Picture 159" descr="zebra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8124394" y="1640982"/>
            <a:ext cx="224698" cy="231648"/>
          </a:xfrm>
          <a:prstGeom prst="rect">
            <a:avLst/>
          </a:prstGeom>
        </p:spPr>
      </p:pic>
      <p:pic>
        <p:nvPicPr>
          <p:cNvPr id="161" name="Picture 160" descr="hippo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10100567" y="1708038"/>
            <a:ext cx="304801" cy="164592"/>
          </a:xfrm>
          <a:prstGeom prst="rect">
            <a:avLst/>
          </a:prstGeom>
        </p:spPr>
      </p:pic>
      <p:graphicFrame>
        <p:nvGraphicFramePr>
          <p:cNvPr id="162" name="Chart 161"/>
          <p:cNvGraphicFramePr/>
          <p:nvPr/>
        </p:nvGraphicFramePr>
        <p:xfrm>
          <a:off x="5724848" y="12458046"/>
          <a:ext cx="219075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graphicFrame>
        <p:nvGraphicFramePr>
          <p:cNvPr id="163" name="Chart 162"/>
          <p:cNvGraphicFramePr/>
          <p:nvPr/>
        </p:nvGraphicFramePr>
        <p:xfrm>
          <a:off x="8275658" y="12419046"/>
          <a:ext cx="2028825" cy="2247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pic>
        <p:nvPicPr>
          <p:cNvPr id="53" name="Picture 52" descr="grpkwand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489708" y="5680598"/>
            <a:ext cx="1801368" cy="195376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488916" y="4445361"/>
          <a:ext cx="1777475" cy="1571625"/>
        </p:xfrm>
        <a:graphic>
          <a:graphicData uri="http://schemas.openxmlformats.org/drawingml/2006/table">
            <a:tbl>
              <a:tblPr/>
              <a:tblGrid>
                <a:gridCol w="1063095"/>
                <a:gridCol w="714380"/>
              </a:tblGrid>
              <a:tr h="4762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Species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Animals  seen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Duiker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Impala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Kudu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Lechwe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Warthog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417478" y="4189246"/>
            <a:ext cx="55643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>
                <a:solidFill>
                  <a:schemeClr val="accent1"/>
                </a:solidFill>
                <a:cs typeface="Calibri" pitchFamily="34" charset="0"/>
              </a:rPr>
              <a:t>Sightings</a:t>
            </a:r>
            <a:endParaRPr lang="en-GB" sz="1600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74998" y="4189246"/>
            <a:ext cx="60433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 dirty="0" smtClean="0">
                <a:solidFill>
                  <a:schemeClr val="accent1"/>
                </a:solidFill>
                <a:cs typeface="Calibri" pitchFamily="34" charset="0"/>
              </a:rPr>
              <a:t>Estimates</a:t>
            </a:r>
            <a:endParaRPr lang="en-GB" sz="1600" dirty="0">
              <a:solidFill>
                <a:schemeClr val="accent1"/>
              </a:solidFill>
              <a:cs typeface="Calibri" pitchFamily="34" charset="0"/>
            </a:endParaRPr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3346436" y="4445361"/>
          <a:ext cx="2057400" cy="914400"/>
        </p:xfrm>
        <a:graphic>
          <a:graphicData uri="http://schemas.openxmlformats.org/drawingml/2006/table">
            <a:tbl>
              <a:tblPr/>
              <a:tblGrid>
                <a:gridCol w="1143000"/>
                <a:gridCol w="914400"/>
              </a:tblGrid>
              <a:tr h="4762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Species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Likely estimate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Duiker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1239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Kudu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pic>
        <p:nvPicPr>
          <p:cNvPr id="58" name="Picture 57" descr="Symonds_elephants.JPG"/>
          <p:cNvPicPr>
            <a:picLocks noChangeAspect="1"/>
          </p:cNvPicPr>
          <p:nvPr/>
        </p:nvPicPr>
        <p:blipFill>
          <a:blip r:embed="rId26" cstate="print"/>
          <a:srcRect l="11074" t="28863" r="26787" b="11106"/>
          <a:stretch>
            <a:fillRect/>
          </a:stretch>
        </p:blipFill>
        <p:spPr>
          <a:xfrm>
            <a:off x="3534970" y="6203172"/>
            <a:ext cx="1987420" cy="14400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4652980" y="7446020"/>
            <a:ext cx="818143" cy="1866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/>
                </a:solidFill>
              </a:rPr>
              <a:t>Photo: A. Symonds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59" name="Picture 58" descr="simon_buffalo.JPG"/>
          <p:cNvPicPr>
            <a:picLocks noChangeAspect="1"/>
          </p:cNvPicPr>
          <p:nvPr/>
        </p:nvPicPr>
        <p:blipFill>
          <a:blip r:embed="rId27" cstate="print"/>
          <a:srcRect l="59078" t="20478" r="1077" b="28096"/>
          <a:stretch>
            <a:fillRect/>
          </a:stretch>
        </p:blipFill>
        <p:spPr>
          <a:xfrm>
            <a:off x="488916" y="6203172"/>
            <a:ext cx="1488066" cy="14400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203296" y="7436886"/>
            <a:ext cx="742758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/>
                </a:solidFill>
              </a:rPr>
              <a:t>Photo: S. Mayes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65" name="Picture 64" descr="Linder_leopard.JPG"/>
          <p:cNvPicPr>
            <a:picLocks noChangeAspect="1"/>
          </p:cNvPicPr>
          <p:nvPr/>
        </p:nvPicPr>
        <p:blipFill>
          <a:blip r:embed="rId28" cstate="print"/>
          <a:srcRect l="18930" t="23811" r="35715" b="15717"/>
          <a:stretch>
            <a:fillRect/>
          </a:stretch>
        </p:blipFill>
        <p:spPr>
          <a:xfrm>
            <a:off x="2045299" y="6203940"/>
            <a:ext cx="1438563" cy="144000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2751978" y="7446020"/>
            <a:ext cx="695884" cy="18668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/>
                </a:solidFill>
              </a:rPr>
              <a:t>Photo: S. Linder</a:t>
            </a:r>
            <a:endParaRPr lang="en-GB" sz="800" dirty="0">
              <a:solidFill>
                <a:schemeClr val="bg1"/>
              </a:solidFill>
            </a:endParaRP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346040" y="11266527"/>
          <a:ext cx="2214578" cy="2009775"/>
        </p:xfrm>
        <a:graphic>
          <a:graphicData uri="http://schemas.openxmlformats.org/drawingml/2006/table">
            <a:tbl>
              <a:tblPr/>
              <a:tblGrid>
                <a:gridCol w="1498600"/>
                <a:gridCol w="715978"/>
              </a:tblGrid>
              <a:tr h="4762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Species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Animals  seen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Eland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Ground Hornbill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Impala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Lechwe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Reedbuck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Roan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Wild dog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2989246" y="11266527"/>
          <a:ext cx="2143140" cy="914400"/>
        </p:xfrm>
        <a:graphic>
          <a:graphicData uri="http://schemas.openxmlformats.org/drawingml/2006/table">
            <a:tbl>
              <a:tblPr/>
              <a:tblGrid>
                <a:gridCol w="1290620"/>
                <a:gridCol w="852520"/>
              </a:tblGrid>
              <a:tr h="4762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Species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Animals  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dead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Hippopotamus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Impala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5846766" y="11633228"/>
            <a:ext cx="1071570" cy="642942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</a:pPr>
            <a:r>
              <a:rPr lang="en-US" sz="1200" i="1" dirty="0" smtClean="0">
                <a:solidFill>
                  <a:schemeClr val="accent1"/>
                </a:solidFill>
              </a:rPr>
              <a:t>Pie indicates change in bush cover between 2007 and 2009</a:t>
            </a:r>
            <a:endParaRPr lang="en-GB" sz="1200" i="1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63" name="Chart 62"/>
          <p:cNvGraphicFramePr/>
          <p:nvPr/>
        </p:nvGraphicFramePr>
        <p:xfrm>
          <a:off x="6845300" y="11061724"/>
          <a:ext cx="3848100" cy="171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147814" y="14935845"/>
            <a:ext cx="412540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/>
            <a:r>
              <a:rPr lang="en-US" sz="800" i="1" dirty="0" err="1" smtClean="0">
                <a:solidFill>
                  <a:schemeClr val="bg1"/>
                </a:solidFill>
              </a:rPr>
              <a:t>Kwandu</a:t>
            </a:r>
            <a:endParaRPr lang="en-GB" sz="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 flipH="1">
            <a:off x="0" y="0"/>
            <a:ext cx="10729192" cy="79251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0070C0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 flipH="1">
            <a:off x="0" y="14832000"/>
            <a:ext cx="10729192" cy="28845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0070C0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TextBox 71"/>
          <p:cNvSpPr txBox="1"/>
          <p:nvPr/>
        </p:nvSpPr>
        <p:spPr>
          <a:xfrm>
            <a:off x="203164" y="72430"/>
            <a:ext cx="1033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schemeClr val="tx1">
                      <a:alpha val="60000"/>
                    </a:schemeClr>
                  </a:outerShdw>
                </a:effectLst>
                <a:latin typeface="Bradley Hand ITC" pitchFamily="66" charset="0"/>
              </a:rPr>
              <a:t>Kwandu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schemeClr val="tx1">
                      <a:alpha val="60000"/>
                    </a:schemeClr>
                  </a:outerShdw>
                </a:effectLst>
                <a:latin typeface="Bradley Hand ITC" pitchFamily="66" charset="0"/>
              </a:rPr>
              <a:t> - 2009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0007" dist="310007" dir="7680000" sy="30000" kx="1300200" algn="ctr" rotWithShape="0">
                  <a:schemeClr val="tx1">
                    <a:alpha val="60000"/>
                  </a:scheme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4347138" y="6193110"/>
            <a:ext cx="6084888" cy="8496944"/>
          </a:xfrm>
          <a:prstGeom prst="roundRect">
            <a:avLst>
              <a:gd name="adj" fmla="val 4629"/>
            </a:avLst>
          </a:prstGeom>
          <a:gradFill flip="none" rotWithShape="1">
            <a:gsLst>
              <a:gs pos="100000">
                <a:schemeClr val="accent1">
                  <a:lumMod val="20000"/>
                  <a:lumOff val="80000"/>
                  <a:alpha val="60000"/>
                </a:schemeClr>
              </a:gs>
              <a:gs pos="5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Rounded Rectangle 73"/>
          <p:cNvSpPr/>
          <p:nvPr/>
        </p:nvSpPr>
        <p:spPr>
          <a:xfrm>
            <a:off x="131726" y="1008534"/>
            <a:ext cx="10404480" cy="5112568"/>
          </a:xfrm>
          <a:prstGeom prst="roundRect">
            <a:avLst>
              <a:gd name="adj" fmla="val 4629"/>
            </a:avLst>
          </a:prstGeom>
          <a:gradFill flip="none" rotWithShape="1">
            <a:gsLst>
              <a:gs pos="100000">
                <a:schemeClr val="accent1">
                  <a:lumMod val="20000"/>
                  <a:lumOff val="80000"/>
                  <a:alpha val="60000"/>
                </a:schemeClr>
              </a:gs>
              <a:gs pos="5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ounded Rectangle 74"/>
          <p:cNvSpPr/>
          <p:nvPr/>
        </p:nvSpPr>
        <p:spPr>
          <a:xfrm>
            <a:off x="131726" y="6193110"/>
            <a:ext cx="4212000" cy="5400600"/>
          </a:xfrm>
          <a:prstGeom prst="roundRect">
            <a:avLst>
              <a:gd name="adj" fmla="val 4629"/>
            </a:avLst>
          </a:prstGeom>
          <a:gradFill flip="none" rotWithShape="1">
            <a:gsLst>
              <a:gs pos="100000">
                <a:schemeClr val="accent1">
                  <a:lumMod val="20000"/>
                  <a:lumOff val="80000"/>
                  <a:alpha val="60000"/>
                </a:schemeClr>
              </a:gs>
              <a:gs pos="5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>
            <a:off x="275742" y="6337126"/>
            <a:ext cx="264457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u="sng" dirty="0" smtClean="0">
                <a:solidFill>
                  <a:schemeClr val="accent1"/>
                </a:solidFill>
                <a:cs typeface="Calibri" pitchFamily="34" charset="0"/>
              </a:rPr>
              <a:t>Natural Resource Management</a:t>
            </a:r>
            <a:endParaRPr lang="en-GB" sz="1600" b="1" u="sng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75742" y="10561658"/>
            <a:ext cx="3816424" cy="475556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</a:pPr>
            <a:r>
              <a:rPr lang="en-US" sz="1200" i="1" dirty="0" smtClean="0">
                <a:solidFill>
                  <a:schemeClr val="accent1"/>
                </a:solidFill>
              </a:rPr>
              <a:t>Red bars indicate weak areas in the conservancy management performance which need to be addressed. Green bars indicate positive management performance.</a:t>
            </a:r>
            <a:endParaRPr lang="en-GB" sz="1200" i="1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78" name="Table 77"/>
          <p:cNvGraphicFramePr>
            <a:graphicFrameLocks noGrp="1"/>
          </p:cNvGraphicFramePr>
          <p:nvPr/>
        </p:nvGraphicFramePr>
        <p:xfrm>
          <a:off x="851806" y="11161662"/>
          <a:ext cx="3168352" cy="27648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825827"/>
                <a:gridCol w="342525"/>
              </a:tblGrid>
              <a:tr h="2549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Number of Community Game Guards:</a:t>
                      </a:r>
                      <a:endParaRPr lang="en-GB" sz="1200" dirty="0"/>
                    </a:p>
                  </a:txBody>
                  <a:tcPr marT="46800" marB="468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GB" sz="1200" dirty="0"/>
                    </a:p>
                  </a:txBody>
                  <a:tcPr marT="46800" marB="46800" anchor="ctr"/>
                </a:tc>
              </a:tr>
            </a:tbl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275742" y="11161662"/>
            <a:ext cx="51789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cs typeface="Calibri" pitchFamily="34" charset="0"/>
              </a:rPr>
              <a:t>Effort:</a:t>
            </a:r>
            <a:endParaRPr lang="en-GB" sz="1600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38696" y="11779537"/>
            <a:ext cx="111043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cs typeface="Calibri" pitchFamily="34" charset="0"/>
              </a:rPr>
              <a:t>Rainfall (mm)</a:t>
            </a:r>
            <a:endParaRPr lang="en-GB" sz="1600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491154" y="6553150"/>
            <a:ext cx="1984582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cs typeface="Calibri" pitchFamily="34" charset="0"/>
              </a:rPr>
              <a:t>Human-Wildlife Conflict</a:t>
            </a:r>
            <a:endParaRPr lang="en-GB" sz="1600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490858" y="6265118"/>
            <a:ext cx="63696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u="sng" dirty="0" smtClean="0">
                <a:solidFill>
                  <a:schemeClr val="accent1"/>
                </a:solidFill>
                <a:cs typeface="Calibri" pitchFamily="34" charset="0"/>
              </a:rPr>
              <a:t>Threats</a:t>
            </a:r>
            <a:endParaRPr lang="en-GB" sz="1600" b="1" u="sng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8244000" y="6473417"/>
            <a:ext cx="2417742" cy="6336704"/>
          </a:xfrm>
          <a:prstGeom prst="roundRect">
            <a:avLst>
              <a:gd name="adj" fmla="val 4629"/>
            </a:avLst>
          </a:prstGeom>
          <a:gradFill flip="none" rotWithShape="1">
            <a:gsLst>
              <a:gs pos="100000">
                <a:schemeClr val="accent1">
                  <a:lumMod val="20000"/>
                  <a:lumOff val="80000"/>
                  <a:alpha val="60000"/>
                </a:schemeClr>
              </a:gs>
              <a:gs pos="5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TextBox 87"/>
          <p:cNvSpPr txBox="1"/>
          <p:nvPr/>
        </p:nvSpPr>
        <p:spPr>
          <a:xfrm>
            <a:off x="275742" y="6666969"/>
            <a:ext cx="112812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cs typeface="Calibri" pitchFamily="34" charset="0"/>
              </a:rPr>
              <a:t>Performance:</a:t>
            </a:r>
            <a:endParaRPr lang="en-GB" sz="1600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347096" y="6545425"/>
            <a:ext cx="75251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cs typeface="Calibri" pitchFamily="34" charset="0"/>
              </a:rPr>
              <a:t>Poaching</a:t>
            </a:r>
            <a:endParaRPr lang="en-GB" sz="1600" dirty="0">
              <a:solidFill>
                <a:schemeClr val="accent1"/>
              </a:solidFill>
              <a:cs typeface="Calibri" pitchFamily="34" charset="0"/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2488041" y="6728148"/>
            <a:ext cx="1214446" cy="261610"/>
            <a:chOff x="13193731" y="6561130"/>
            <a:chExt cx="1214446" cy="261610"/>
          </a:xfrm>
        </p:grpSpPr>
        <p:sp>
          <p:nvSpPr>
            <p:cNvPr id="112" name="Text Box 3"/>
            <p:cNvSpPr txBox="1">
              <a:spLocks noChangeArrowheads="1"/>
            </p:cNvSpPr>
            <p:nvPr/>
          </p:nvSpPr>
          <p:spPr bwMode="auto">
            <a:xfrm>
              <a:off x="13193731" y="6561130"/>
              <a:ext cx="1214446" cy="26161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     Weak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         </a:t>
              </a: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Good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13" name="AutoShape 4"/>
            <p:cNvCxnSpPr>
              <a:cxnSpLocks noChangeShapeType="1"/>
            </p:cNvCxnSpPr>
            <p:nvPr/>
          </p:nvCxnSpPr>
          <p:spPr bwMode="auto">
            <a:xfrm rot="10800000">
              <a:off x="13296766" y="6775444"/>
              <a:ext cx="397030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14" name="AutoShape 5"/>
            <p:cNvCxnSpPr>
              <a:cxnSpLocks noChangeShapeType="1"/>
            </p:cNvCxnSpPr>
            <p:nvPr/>
          </p:nvCxnSpPr>
          <p:spPr bwMode="auto">
            <a:xfrm>
              <a:off x="13908110" y="6775444"/>
              <a:ext cx="428628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graphicFrame>
        <p:nvGraphicFramePr>
          <p:cNvPr id="47" name="Table 46"/>
          <p:cNvGraphicFramePr>
            <a:graphicFrameLocks noGrp="1"/>
          </p:cNvGraphicFramePr>
          <p:nvPr/>
        </p:nvGraphicFramePr>
        <p:xfrm>
          <a:off x="417478" y="1493815"/>
          <a:ext cx="5500726" cy="2495544"/>
        </p:xfrm>
        <a:graphic>
          <a:graphicData uri="http://schemas.openxmlformats.org/drawingml/2006/table">
            <a:tbl>
              <a:tblPr/>
              <a:tblGrid>
                <a:gridCol w="975802"/>
                <a:gridCol w="551041"/>
                <a:gridCol w="551041"/>
                <a:gridCol w="551041"/>
                <a:gridCol w="551041"/>
                <a:gridCol w="642881"/>
                <a:gridCol w="642881"/>
                <a:gridCol w="551041"/>
                <a:gridCol w="483957"/>
              </a:tblGrid>
              <a:tr h="17092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Species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Quota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Type of Utilisation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Total used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418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Own 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Trophy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Capture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Shoot &amp; Sell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Traditional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Problem animal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94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Elephant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94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Hippo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794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Crocodile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94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Lechwe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794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Impala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94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Bush pig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794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Kudu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94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Hyaena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794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Leopard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880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Duiker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1794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Reedbuck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346040" y="1131842"/>
            <a:ext cx="102553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u="sng" dirty="0" smtClean="0">
                <a:solidFill>
                  <a:schemeClr val="accent1"/>
                </a:solidFill>
                <a:cs typeface="Calibri" pitchFamily="34" charset="0"/>
              </a:rPr>
              <a:t>Wildlife Use</a:t>
            </a:r>
            <a:endParaRPr lang="en-GB" sz="1600" b="1" u="sng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6040" y="4489428"/>
            <a:ext cx="185307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u="sng" dirty="0" smtClean="0">
                <a:solidFill>
                  <a:schemeClr val="accent1"/>
                </a:solidFill>
                <a:cs typeface="Calibri" pitchFamily="34" charset="0"/>
              </a:rPr>
              <a:t>Wildlife Introductions</a:t>
            </a:r>
            <a:endParaRPr lang="en-GB" sz="1600" b="1" u="sng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61278" y="1131842"/>
            <a:ext cx="1337097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b="1" u="sng" dirty="0" smtClean="0">
                <a:solidFill>
                  <a:schemeClr val="accent1"/>
                </a:solidFill>
                <a:cs typeface="Calibri" pitchFamily="34" charset="0"/>
              </a:rPr>
              <a:t>Wildlife Income</a:t>
            </a:r>
            <a:endParaRPr lang="en-GB" sz="1600" b="1" u="sng" dirty="0">
              <a:solidFill>
                <a:schemeClr val="accent1"/>
              </a:solidFill>
              <a:cs typeface="Calibri" pitchFamily="34" charset="0"/>
            </a:endParaRPr>
          </a:p>
        </p:txBody>
      </p:sp>
      <p:graphicFrame>
        <p:nvGraphicFramePr>
          <p:cNvPr id="54" name="Chart 53"/>
          <p:cNvGraphicFramePr/>
          <p:nvPr/>
        </p:nvGraphicFramePr>
        <p:xfrm>
          <a:off x="7132650" y="4060800"/>
          <a:ext cx="3124200" cy="178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7" name="Chart 36"/>
          <p:cNvGraphicFramePr/>
          <p:nvPr/>
        </p:nvGraphicFramePr>
        <p:xfrm>
          <a:off x="5918204" y="1493815"/>
          <a:ext cx="463232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8" name="AutoShape 5"/>
          <p:cNvCxnSpPr>
            <a:cxnSpLocks noChangeShapeType="1"/>
          </p:cNvCxnSpPr>
          <p:nvPr/>
        </p:nvCxnSpPr>
        <p:spPr bwMode="auto">
          <a:xfrm rot="5400000">
            <a:off x="9132914" y="3560734"/>
            <a:ext cx="857256" cy="57150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graphicFrame>
        <p:nvGraphicFramePr>
          <p:cNvPr id="39" name="Table 38"/>
          <p:cNvGraphicFramePr>
            <a:graphicFrameLocks noGrp="1"/>
          </p:cNvGraphicFramePr>
          <p:nvPr/>
        </p:nvGraphicFramePr>
        <p:xfrm>
          <a:off x="417478" y="4918056"/>
          <a:ext cx="2324100" cy="504827"/>
        </p:xfrm>
        <a:graphic>
          <a:graphicData uri="http://schemas.openxmlformats.org/drawingml/2006/table">
            <a:tbl>
              <a:tblPr/>
              <a:tblGrid>
                <a:gridCol w="609600"/>
                <a:gridCol w="1117600"/>
                <a:gridCol w="596900"/>
              </a:tblGrid>
              <a:tr h="28575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Species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Number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Impala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5" name="Chart 44"/>
          <p:cNvGraphicFramePr>
            <a:graphicFrameLocks noChangeAspect="1"/>
          </p:cNvGraphicFramePr>
          <p:nvPr/>
        </p:nvGraphicFramePr>
        <p:xfrm>
          <a:off x="346040" y="6846882"/>
          <a:ext cx="3980497" cy="3547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4418006" y="7132634"/>
          <a:ext cx="3784604" cy="2400300"/>
        </p:xfrm>
        <a:graphic>
          <a:graphicData uri="http://schemas.openxmlformats.org/drawingml/2006/table">
            <a:tbl>
              <a:tblPr/>
              <a:tblGrid>
                <a:gridCol w="709613"/>
                <a:gridCol w="378460"/>
                <a:gridCol w="378460"/>
                <a:gridCol w="331153"/>
                <a:gridCol w="331153"/>
                <a:gridCol w="331153"/>
                <a:gridCol w="331153"/>
                <a:gridCol w="331153"/>
                <a:gridCol w="331153"/>
                <a:gridCol w="331153"/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Species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Baboon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Cheetah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Crocodile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Elephant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227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Hippo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Hyaena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Jackal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Leopard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Lion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Pigs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Porcupine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114300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" name="Chart 52"/>
          <p:cNvGraphicFramePr>
            <a:graphicFrameLocks/>
          </p:cNvGraphicFramePr>
          <p:nvPr/>
        </p:nvGraphicFramePr>
        <p:xfrm>
          <a:off x="4418006" y="9847278"/>
          <a:ext cx="3848101" cy="2224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4491154" y="6876530"/>
            <a:ext cx="56765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cs typeface="Calibri" pitchFamily="34" charset="0"/>
              </a:rPr>
              <a:t>Incidents</a:t>
            </a:r>
            <a:endParaRPr lang="en-GB" sz="1600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491154" y="11948628"/>
            <a:ext cx="51328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cs typeface="Calibri" pitchFamily="34" charset="0"/>
              </a:rPr>
              <a:t>Damage</a:t>
            </a:r>
            <a:endParaRPr lang="en-GB" sz="1600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91154" y="9734050"/>
            <a:ext cx="81592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cs typeface="Calibri" pitchFamily="34" charset="0"/>
              </a:rPr>
              <a:t>Species 2009</a:t>
            </a:r>
            <a:endParaRPr lang="en-GB" sz="1600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51024" y="13393910"/>
            <a:ext cx="2088232" cy="1152128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</a:pPr>
            <a:r>
              <a:rPr lang="en-US" sz="1200" i="1" dirty="0" smtClean="0">
                <a:solidFill>
                  <a:schemeClr val="accent1"/>
                </a:solidFill>
              </a:rPr>
              <a:t>The species chart indicates the </a:t>
            </a:r>
            <a:r>
              <a:rPr lang="en-US" sz="1200" i="1" u="sng" dirty="0" smtClean="0">
                <a:solidFill>
                  <a:schemeClr val="accent1"/>
                </a:solidFill>
              </a:rPr>
              <a:t>most</a:t>
            </a:r>
            <a:r>
              <a:rPr lang="en-US" sz="1200" i="1" dirty="0" smtClean="0">
                <a:solidFill>
                  <a:schemeClr val="accent1"/>
                </a:solidFill>
              </a:rPr>
              <a:t> troublesome to </a:t>
            </a:r>
            <a:r>
              <a:rPr lang="en-US" sz="1200" i="1" u="sng" dirty="0" smtClean="0">
                <a:solidFill>
                  <a:schemeClr val="accent1"/>
                </a:solidFill>
              </a:rPr>
              <a:t>least</a:t>
            </a:r>
            <a:r>
              <a:rPr lang="en-US" sz="1200" i="1" dirty="0" smtClean="0">
                <a:solidFill>
                  <a:schemeClr val="accent1"/>
                </a:solidFill>
              </a:rPr>
              <a:t> troublesome conflict species in the conservancy. The Y-axis in HWC and poaching charts represents number of incidents.</a:t>
            </a:r>
            <a:endParaRPr lang="en-GB" sz="1200" i="1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59" name="Chart 58"/>
          <p:cNvGraphicFramePr/>
          <p:nvPr/>
        </p:nvGraphicFramePr>
        <p:xfrm>
          <a:off x="4418006" y="12133294"/>
          <a:ext cx="3914775" cy="256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0" name="Chart 59"/>
          <p:cNvGraphicFramePr/>
          <p:nvPr/>
        </p:nvGraphicFramePr>
        <p:xfrm>
          <a:off x="8197851" y="7061196"/>
          <a:ext cx="2495549" cy="179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61" name="Chart 60"/>
          <p:cNvGraphicFramePr/>
          <p:nvPr/>
        </p:nvGraphicFramePr>
        <p:xfrm>
          <a:off x="8197851" y="8918584"/>
          <a:ext cx="2495549" cy="212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8347096" y="6876530"/>
            <a:ext cx="56765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cs typeface="Calibri" pitchFamily="34" charset="0"/>
              </a:rPr>
              <a:t>Incidents</a:t>
            </a:r>
            <a:endParaRPr lang="en-GB" sz="1600" dirty="0">
              <a:solidFill>
                <a:schemeClr val="accent1"/>
              </a:solidFill>
              <a:cs typeface="Calibri" pitchFamily="34" charset="0"/>
            </a:endParaRPr>
          </a:p>
        </p:txBody>
      </p:sp>
      <p:graphicFrame>
        <p:nvGraphicFramePr>
          <p:cNvPr id="63" name="Chart 62"/>
          <p:cNvGraphicFramePr/>
          <p:nvPr/>
        </p:nvGraphicFramePr>
        <p:xfrm>
          <a:off x="8197851" y="10918848"/>
          <a:ext cx="2495549" cy="212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64" name="Chart 63"/>
          <p:cNvGraphicFramePr/>
          <p:nvPr/>
        </p:nvGraphicFramePr>
        <p:xfrm>
          <a:off x="131726" y="12133294"/>
          <a:ext cx="3733799" cy="1800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488916" y="14133558"/>
            <a:ext cx="3286148" cy="285752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0"/>
              </a:lnSpc>
            </a:pPr>
            <a:r>
              <a:rPr lang="en-US" sz="1200" i="1" dirty="0" smtClean="0">
                <a:solidFill>
                  <a:schemeClr val="accent1"/>
                </a:solidFill>
              </a:rPr>
              <a:t>Years with no bars indicate gaps in data collection</a:t>
            </a:r>
            <a:endParaRPr lang="en-GB" sz="1200" i="1" dirty="0" smtClean="0">
              <a:solidFill>
                <a:schemeClr val="accent1"/>
              </a:solidFill>
            </a:endParaRPr>
          </a:p>
        </p:txBody>
      </p:sp>
      <p:pic>
        <p:nvPicPr>
          <p:cNvPr id="68" name="Picture 67" descr="Kudu-caprivi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89378" y="4346552"/>
            <a:ext cx="2016557" cy="1543507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5084988" y="5703874"/>
            <a:ext cx="904662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/>
            <a:r>
              <a:rPr lang="en-US" sz="800" dirty="0" smtClean="0">
                <a:solidFill>
                  <a:schemeClr val="bg1"/>
                </a:solidFill>
              </a:rPr>
              <a:t>Photo: </a:t>
            </a:r>
            <a:r>
              <a:rPr lang="en-US" sz="800" dirty="0" smtClean="0">
                <a:solidFill>
                  <a:schemeClr val="bg1"/>
                </a:solidFill>
              </a:rPr>
              <a:t>T. Robertson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149134" y="14926711"/>
            <a:ext cx="412540" cy="195814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r"/>
            <a:r>
              <a:rPr lang="en-US" sz="800" i="1" dirty="0" err="1" smtClean="0">
                <a:solidFill>
                  <a:schemeClr val="bg1"/>
                </a:solidFill>
              </a:rPr>
              <a:t>Kwandu</a:t>
            </a:r>
            <a:endParaRPr lang="en-GB" sz="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464</Words>
  <Application>Microsoft Office PowerPoint</Application>
  <PresentationFormat>Custom</PresentationFormat>
  <Paragraphs>334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Tony</dc:creator>
  <cp:lastModifiedBy> Tony</cp:lastModifiedBy>
  <cp:revision>31</cp:revision>
  <dcterms:created xsi:type="dcterms:W3CDTF">2010-07-26T10:37:01Z</dcterms:created>
  <dcterms:modified xsi:type="dcterms:W3CDTF">2010-08-09T15:18:37Z</dcterms:modified>
</cp:coreProperties>
</file>