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8" r:id="rId2"/>
    <p:sldId id="400" r:id="rId3"/>
    <p:sldId id="402" r:id="rId4"/>
    <p:sldId id="396" r:id="rId5"/>
    <p:sldId id="399" r:id="rId6"/>
    <p:sldId id="397" r:id="rId7"/>
    <p:sldId id="393" r:id="rId8"/>
    <p:sldId id="401" r:id="rId9"/>
    <p:sldId id="394" r:id="rId10"/>
    <p:sldId id="395" r:id="rId11"/>
    <p:sldId id="398" r:id="rId1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ona Olivier" initials="FO" lastIdx="1" clrIdx="0">
    <p:extLst>
      <p:ext uri="{19B8F6BF-5375-455C-9EA6-DF929625EA0E}">
        <p15:presenceInfo xmlns:p15="http://schemas.microsoft.com/office/powerpoint/2012/main" userId="S-1-5-21-1501824524-238900422-1801227094-92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CC"/>
    <a:srgbClr val="99FFCC"/>
    <a:srgbClr val="FF7C80"/>
    <a:srgbClr val="FF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764" autoAdjust="0"/>
  </p:normalViewPr>
  <p:slideViewPr>
    <p:cSldViewPr>
      <p:cViewPr varScale="1">
        <p:scale>
          <a:sx n="67" d="100"/>
          <a:sy n="67" d="100"/>
        </p:scale>
        <p:origin x="1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3A390-97A4-42BB-862A-453CDBD621C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188B8F-C404-459C-BB12-4401C5D5E6D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Manager</a:t>
          </a:r>
        </a:p>
      </dgm:t>
    </dgm:pt>
    <dgm:pt modelId="{33647523-9B47-49DF-A74F-EF03128F2D74}" type="parTrans" cxnId="{5A2995EF-D68F-46D3-AF00-30349FB784E0}">
      <dgm:prSet/>
      <dgm:spPr/>
      <dgm:t>
        <a:bodyPr/>
        <a:lstStyle/>
        <a:p>
          <a:endParaRPr lang="en-US"/>
        </a:p>
      </dgm:t>
    </dgm:pt>
    <dgm:pt modelId="{5F795196-6B6C-46FE-83FA-974CFA2D43DE}" type="sibTrans" cxnId="{5A2995EF-D68F-46D3-AF00-30349FB784E0}">
      <dgm:prSet/>
      <dgm:spPr/>
      <dgm:t>
        <a:bodyPr/>
        <a:lstStyle/>
        <a:p>
          <a:endParaRPr lang="en-US"/>
        </a:p>
      </dgm:t>
    </dgm:pt>
    <dgm:pt modelId="{3703CAF2-7C7A-46D9-AB90-C22FAB35562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Risk management</a:t>
          </a:r>
        </a:p>
      </dgm:t>
    </dgm:pt>
    <dgm:pt modelId="{54E6A182-FBED-4D1C-8E8B-762B9282750C}" type="parTrans" cxnId="{A2E3491F-14FE-4F93-8B5B-DFF555DB0FC4}">
      <dgm:prSet/>
      <dgm:spPr/>
      <dgm:t>
        <a:bodyPr/>
        <a:lstStyle/>
        <a:p>
          <a:endParaRPr lang="en-US"/>
        </a:p>
      </dgm:t>
    </dgm:pt>
    <dgm:pt modelId="{6607FE71-9E30-4300-ABBC-7E8019B493C1}" type="sibTrans" cxnId="{A2E3491F-14FE-4F93-8B5B-DFF555DB0FC4}">
      <dgm:prSet/>
      <dgm:spPr/>
      <dgm:t>
        <a:bodyPr/>
        <a:lstStyle/>
        <a:p>
          <a:endParaRPr lang="en-US"/>
        </a:p>
      </dgm:t>
    </dgm:pt>
    <dgm:pt modelId="{F9DDFD82-3892-41D2-A9E6-EC6C4A586717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Compliance management</a:t>
          </a:r>
        </a:p>
      </dgm:t>
    </dgm:pt>
    <dgm:pt modelId="{6C59A963-4087-416D-8F23-65DFD34E58D2}" type="parTrans" cxnId="{CD2847C4-1B12-4A2D-A097-902D75D6A3DA}">
      <dgm:prSet/>
      <dgm:spPr/>
      <dgm:t>
        <a:bodyPr/>
        <a:lstStyle/>
        <a:p>
          <a:endParaRPr lang="en-US"/>
        </a:p>
      </dgm:t>
    </dgm:pt>
    <dgm:pt modelId="{6EA3D691-7365-4C02-89D9-5F645635A10D}" type="sibTrans" cxnId="{CD2847C4-1B12-4A2D-A097-902D75D6A3DA}">
      <dgm:prSet/>
      <dgm:spPr/>
      <dgm:t>
        <a:bodyPr/>
        <a:lstStyle/>
        <a:p>
          <a:endParaRPr lang="en-US"/>
        </a:p>
      </dgm:t>
    </dgm:pt>
    <dgm:pt modelId="{75A881F1-A362-4EF3-9E86-3F1B18706841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Specialist</a:t>
          </a:r>
        </a:p>
      </dgm:t>
    </dgm:pt>
    <dgm:pt modelId="{92108B1B-FFD2-4A25-8EB3-01B75367A057}" type="parTrans" cxnId="{C45A0E9F-35E6-490C-AFC8-8E2F962A672B}">
      <dgm:prSet/>
      <dgm:spPr/>
      <dgm:t>
        <a:bodyPr/>
        <a:lstStyle/>
        <a:p>
          <a:endParaRPr lang="en-US"/>
        </a:p>
      </dgm:t>
    </dgm:pt>
    <dgm:pt modelId="{DBEBF341-45F2-4642-BAEB-EEB15BD50807}" type="sibTrans" cxnId="{C45A0E9F-35E6-490C-AFC8-8E2F962A672B}">
      <dgm:prSet/>
      <dgm:spPr/>
      <dgm:t>
        <a:bodyPr/>
        <a:lstStyle/>
        <a:p>
          <a:endParaRPr lang="en-US"/>
        </a:p>
      </dgm:t>
    </dgm:pt>
    <dgm:pt modelId="{ECB9D531-105C-44E3-AAE3-C38232FDD5C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EMS implementation</a:t>
          </a:r>
        </a:p>
      </dgm:t>
    </dgm:pt>
    <dgm:pt modelId="{D0A72AF0-2615-4A3E-80AF-00354F36089C}" type="parTrans" cxnId="{B0A5998D-245D-4FAC-8EE6-2E3A28BC6C09}">
      <dgm:prSet/>
      <dgm:spPr/>
      <dgm:t>
        <a:bodyPr/>
        <a:lstStyle/>
        <a:p>
          <a:endParaRPr lang="en-US"/>
        </a:p>
      </dgm:t>
    </dgm:pt>
    <dgm:pt modelId="{38C87F4F-519A-4964-9947-DCE9ED620876}" type="sibTrans" cxnId="{B0A5998D-245D-4FAC-8EE6-2E3A28BC6C09}">
      <dgm:prSet/>
      <dgm:spPr/>
      <dgm:t>
        <a:bodyPr/>
        <a:lstStyle/>
        <a:p>
          <a:endParaRPr lang="en-US"/>
        </a:p>
      </dgm:t>
    </dgm:pt>
    <dgm:pt modelId="{BC1D8FA7-45AF-4EE4-AA1A-61D0978D1F8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EMP/EB standards implementation</a:t>
          </a:r>
        </a:p>
      </dgm:t>
    </dgm:pt>
    <dgm:pt modelId="{7372B20F-59C7-4AFF-93F9-CC73E0596310}" type="parTrans" cxnId="{60B1BFCF-21CB-4520-BFDE-EF631D5329BB}">
      <dgm:prSet/>
      <dgm:spPr/>
      <dgm:t>
        <a:bodyPr/>
        <a:lstStyle/>
        <a:p>
          <a:endParaRPr lang="en-US"/>
        </a:p>
      </dgm:t>
    </dgm:pt>
    <dgm:pt modelId="{91B28C1B-00EB-4162-AD36-2C66B22468D9}" type="sibTrans" cxnId="{60B1BFCF-21CB-4520-BFDE-EF631D5329BB}">
      <dgm:prSet/>
      <dgm:spPr/>
      <dgm:t>
        <a:bodyPr/>
        <a:lstStyle/>
        <a:p>
          <a:endParaRPr lang="en-US"/>
        </a:p>
      </dgm:t>
    </dgm:pt>
    <dgm:pt modelId="{556A307A-E02A-4CF3-A8C9-4A3EFFC01CD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</a:rPr>
            <a:t>Officer</a:t>
          </a:r>
        </a:p>
      </dgm:t>
    </dgm:pt>
    <dgm:pt modelId="{A8BDDBD8-33BB-4B1F-9199-5B0C816E15A0}" type="parTrans" cxnId="{FFE82BD7-8C96-49C0-9052-EA7801DF80C8}">
      <dgm:prSet/>
      <dgm:spPr/>
      <dgm:t>
        <a:bodyPr/>
        <a:lstStyle/>
        <a:p>
          <a:endParaRPr lang="en-US"/>
        </a:p>
      </dgm:t>
    </dgm:pt>
    <dgm:pt modelId="{B635422C-4321-49DB-89DB-CE6895356DDD}" type="sibTrans" cxnId="{FFE82BD7-8C96-49C0-9052-EA7801DF80C8}">
      <dgm:prSet/>
      <dgm:spPr/>
      <dgm:t>
        <a:bodyPr/>
        <a:lstStyle/>
        <a:p>
          <a:endParaRPr lang="en-US"/>
        </a:p>
      </dgm:t>
    </dgm:pt>
    <dgm:pt modelId="{F80DE497-6C8D-4FEB-B656-15449919C5AE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</a:rPr>
            <a:t>Aspect technical/EMS monitoring</a:t>
          </a:r>
        </a:p>
      </dgm:t>
    </dgm:pt>
    <dgm:pt modelId="{F175346D-B909-4FA7-B9FA-A045D139D845}" type="parTrans" cxnId="{129F0D91-B2A6-41F8-AFE8-F9B644B21E97}">
      <dgm:prSet/>
      <dgm:spPr/>
      <dgm:t>
        <a:bodyPr/>
        <a:lstStyle/>
        <a:p>
          <a:endParaRPr lang="en-US"/>
        </a:p>
      </dgm:t>
    </dgm:pt>
    <dgm:pt modelId="{774AE03E-987A-4CE9-B040-34D785515738}" type="sibTrans" cxnId="{129F0D91-B2A6-41F8-AFE8-F9B644B21E97}">
      <dgm:prSet/>
      <dgm:spPr/>
      <dgm:t>
        <a:bodyPr/>
        <a:lstStyle/>
        <a:p>
          <a:endParaRPr lang="en-US"/>
        </a:p>
      </dgm:t>
    </dgm:pt>
    <dgm:pt modelId="{B3220FA0-CA5F-41B1-8B5D-1E117FA6CBB1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</a:rPr>
            <a:t>Data, records, CA – coordination/Management</a:t>
          </a:r>
        </a:p>
      </dgm:t>
    </dgm:pt>
    <dgm:pt modelId="{94DD7610-DB4D-486B-A303-B70A944B0397}" type="parTrans" cxnId="{79CC41BF-F3E2-4C6B-9E15-D8744F2AED1B}">
      <dgm:prSet/>
      <dgm:spPr/>
      <dgm:t>
        <a:bodyPr/>
        <a:lstStyle/>
        <a:p>
          <a:endParaRPr lang="en-US"/>
        </a:p>
      </dgm:t>
    </dgm:pt>
    <dgm:pt modelId="{B32C6987-E6E6-4E4D-A2A3-1A41D1070D0A}" type="sibTrans" cxnId="{79CC41BF-F3E2-4C6B-9E15-D8744F2AED1B}">
      <dgm:prSet/>
      <dgm:spPr/>
      <dgm:t>
        <a:bodyPr/>
        <a:lstStyle/>
        <a:p>
          <a:endParaRPr lang="en-US"/>
        </a:p>
      </dgm:t>
    </dgm:pt>
    <dgm:pt modelId="{2B54FBE3-8588-49C0-B30C-187571025D9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</a:rPr>
            <a:t>Support staff x 6</a:t>
          </a:r>
        </a:p>
      </dgm:t>
    </dgm:pt>
    <dgm:pt modelId="{8254C102-1390-40AF-A05D-749558EB4F49}" type="parTrans" cxnId="{0B012D2D-2574-4F6B-B695-609360395627}">
      <dgm:prSet/>
      <dgm:spPr/>
      <dgm:t>
        <a:bodyPr/>
        <a:lstStyle/>
        <a:p>
          <a:endParaRPr lang="en-US"/>
        </a:p>
      </dgm:t>
    </dgm:pt>
    <dgm:pt modelId="{BFFB5324-4E94-4922-A5FC-2B5270C0CE9E}" type="sibTrans" cxnId="{0B012D2D-2574-4F6B-B695-609360395627}">
      <dgm:prSet/>
      <dgm:spPr/>
      <dgm:t>
        <a:bodyPr/>
        <a:lstStyle/>
        <a:p>
          <a:endParaRPr lang="en-US"/>
        </a:p>
      </dgm:t>
    </dgm:pt>
    <dgm:pt modelId="{A1B7C7F4-C67E-4756-8ACD-3118EA3DFBB4}">
      <dgm:prSet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</a:rPr>
            <a:t>Daily operational support services</a:t>
          </a:r>
        </a:p>
      </dgm:t>
    </dgm:pt>
    <dgm:pt modelId="{045000DE-98C9-434A-9594-1622AA56A507}" type="parTrans" cxnId="{2E601DDB-7D1C-46BA-8AD3-E415EDFC75B8}">
      <dgm:prSet/>
      <dgm:spPr/>
      <dgm:t>
        <a:bodyPr/>
        <a:lstStyle/>
        <a:p>
          <a:endParaRPr lang="en-US"/>
        </a:p>
      </dgm:t>
    </dgm:pt>
    <dgm:pt modelId="{6403F107-D8F3-4125-AC20-4FA5DEE9FAC8}" type="sibTrans" cxnId="{2E601DDB-7D1C-46BA-8AD3-E415EDFC75B8}">
      <dgm:prSet/>
      <dgm:spPr/>
      <dgm:t>
        <a:bodyPr/>
        <a:lstStyle/>
        <a:p>
          <a:endParaRPr lang="en-US"/>
        </a:p>
      </dgm:t>
    </dgm:pt>
    <dgm:pt modelId="{E8A7BB15-CCC6-4DFD-9328-5899C6F24FCC}" type="pres">
      <dgm:prSet presAssocID="{C4C3A390-97A4-42BB-862A-453CDBD621C8}" presName="linear" presStyleCnt="0">
        <dgm:presLayoutVars>
          <dgm:dir/>
          <dgm:resizeHandles val="exact"/>
        </dgm:presLayoutVars>
      </dgm:prSet>
      <dgm:spPr/>
    </dgm:pt>
    <dgm:pt modelId="{D69DC484-9C63-4350-8A45-07570BAD8838}" type="pres">
      <dgm:prSet presAssocID="{50188B8F-C404-459C-BB12-4401C5D5E6DA}" presName="comp" presStyleCnt="0"/>
      <dgm:spPr/>
    </dgm:pt>
    <dgm:pt modelId="{35694BD3-F237-4ADA-A387-B714FB2A7CBD}" type="pres">
      <dgm:prSet presAssocID="{50188B8F-C404-459C-BB12-4401C5D5E6DA}" presName="box" presStyleLbl="node1" presStyleIdx="0" presStyleCnt="4"/>
      <dgm:spPr/>
    </dgm:pt>
    <dgm:pt modelId="{99F4E88B-2903-405D-A187-58184C24E690}" type="pres">
      <dgm:prSet presAssocID="{50188B8F-C404-459C-BB12-4401C5D5E6DA}" presName="img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531D43A2-F8E7-4BB9-BC21-0586EF5D58D5}" type="pres">
      <dgm:prSet presAssocID="{50188B8F-C404-459C-BB12-4401C5D5E6DA}" presName="text" presStyleLbl="node1" presStyleIdx="0" presStyleCnt="4">
        <dgm:presLayoutVars>
          <dgm:bulletEnabled val="1"/>
        </dgm:presLayoutVars>
      </dgm:prSet>
      <dgm:spPr/>
    </dgm:pt>
    <dgm:pt modelId="{94F45E29-F343-4FDD-96A6-4BE62A1B0162}" type="pres">
      <dgm:prSet presAssocID="{5F795196-6B6C-46FE-83FA-974CFA2D43DE}" presName="spacer" presStyleCnt="0"/>
      <dgm:spPr/>
    </dgm:pt>
    <dgm:pt modelId="{6BEC1D0A-CF8C-4625-A95A-DC51EDEA13AC}" type="pres">
      <dgm:prSet presAssocID="{75A881F1-A362-4EF3-9E86-3F1B18706841}" presName="comp" presStyleCnt="0"/>
      <dgm:spPr/>
    </dgm:pt>
    <dgm:pt modelId="{DEC3F961-F6F2-42F0-A2DC-62F474D72941}" type="pres">
      <dgm:prSet presAssocID="{75A881F1-A362-4EF3-9E86-3F1B18706841}" presName="box" presStyleLbl="node1" presStyleIdx="1" presStyleCnt="4"/>
      <dgm:spPr/>
    </dgm:pt>
    <dgm:pt modelId="{003F9B3A-29FC-42CA-90D2-A48526DB8215}" type="pres">
      <dgm:prSet presAssocID="{75A881F1-A362-4EF3-9E86-3F1B18706841}" presName="img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43FCAB9-BE4C-47E5-8E1F-F2D3EB6ECD07}" type="pres">
      <dgm:prSet presAssocID="{75A881F1-A362-4EF3-9E86-3F1B18706841}" presName="text" presStyleLbl="node1" presStyleIdx="1" presStyleCnt="4">
        <dgm:presLayoutVars>
          <dgm:bulletEnabled val="1"/>
        </dgm:presLayoutVars>
      </dgm:prSet>
      <dgm:spPr/>
    </dgm:pt>
    <dgm:pt modelId="{A8CBD040-0FC3-49AA-8569-E88E02F634F8}" type="pres">
      <dgm:prSet presAssocID="{DBEBF341-45F2-4642-BAEB-EEB15BD50807}" presName="spacer" presStyleCnt="0"/>
      <dgm:spPr/>
    </dgm:pt>
    <dgm:pt modelId="{7999DA8C-1B00-42FB-B866-57A6004F8086}" type="pres">
      <dgm:prSet presAssocID="{556A307A-E02A-4CF3-A8C9-4A3EFFC01CD2}" presName="comp" presStyleCnt="0"/>
      <dgm:spPr/>
    </dgm:pt>
    <dgm:pt modelId="{CC257E4B-0E72-41E0-9C9C-ACD3BFAA67B9}" type="pres">
      <dgm:prSet presAssocID="{556A307A-E02A-4CF3-A8C9-4A3EFFC01CD2}" presName="box" presStyleLbl="node1" presStyleIdx="2" presStyleCnt="4" custLinFactNeighborX="1262" custLinFactNeighborY="1092"/>
      <dgm:spPr/>
    </dgm:pt>
    <dgm:pt modelId="{2E9D1103-AEDC-4833-9AF5-07FC01312E7C}" type="pres">
      <dgm:prSet presAssocID="{556A307A-E02A-4CF3-A8C9-4A3EFFC01CD2}" presName="img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26D9C2B-F969-4A2F-9A6F-A6A6D4442B8E}" type="pres">
      <dgm:prSet presAssocID="{556A307A-E02A-4CF3-A8C9-4A3EFFC01CD2}" presName="text" presStyleLbl="node1" presStyleIdx="2" presStyleCnt="4">
        <dgm:presLayoutVars>
          <dgm:bulletEnabled val="1"/>
        </dgm:presLayoutVars>
      </dgm:prSet>
      <dgm:spPr/>
    </dgm:pt>
    <dgm:pt modelId="{AFDF09BD-741C-4235-8E68-ADA71F306F0F}" type="pres">
      <dgm:prSet presAssocID="{B635422C-4321-49DB-89DB-CE6895356DDD}" presName="spacer" presStyleCnt="0"/>
      <dgm:spPr/>
    </dgm:pt>
    <dgm:pt modelId="{BCC15C1B-4F32-4E98-AA21-7046BDE470C6}" type="pres">
      <dgm:prSet presAssocID="{2B54FBE3-8588-49C0-B30C-187571025D90}" presName="comp" presStyleCnt="0"/>
      <dgm:spPr/>
    </dgm:pt>
    <dgm:pt modelId="{6E6F92B0-4889-45A5-ACFE-EECA916F87AB}" type="pres">
      <dgm:prSet presAssocID="{2B54FBE3-8588-49C0-B30C-187571025D90}" presName="box" presStyleLbl="node1" presStyleIdx="3" presStyleCnt="4"/>
      <dgm:spPr/>
    </dgm:pt>
    <dgm:pt modelId="{88C21A7C-174F-4F37-A894-E167B6702F3C}" type="pres">
      <dgm:prSet presAssocID="{2B54FBE3-8588-49C0-B30C-187571025D90}" presName="img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4C9438A7-ADA2-4289-B147-68C09D9BD35A}" type="pres">
      <dgm:prSet presAssocID="{2B54FBE3-8588-49C0-B30C-187571025D90}" presName="text" presStyleLbl="node1" presStyleIdx="3" presStyleCnt="4">
        <dgm:presLayoutVars>
          <dgm:bulletEnabled val="1"/>
        </dgm:presLayoutVars>
      </dgm:prSet>
      <dgm:spPr/>
    </dgm:pt>
  </dgm:ptLst>
  <dgm:cxnLst>
    <dgm:cxn modelId="{4D6CD108-24AA-4C75-9125-595CCE050228}" type="presOf" srcId="{F80DE497-6C8D-4FEB-B656-15449919C5AE}" destId="{A26D9C2B-F969-4A2F-9A6F-A6A6D4442B8E}" srcOrd="1" destOrd="1" presId="urn:microsoft.com/office/officeart/2005/8/layout/vList4"/>
    <dgm:cxn modelId="{9CA37A14-6183-4B59-8423-C013609A4B8F}" type="presOf" srcId="{ECB9D531-105C-44E3-AAE3-C38232FDD5C4}" destId="{DEC3F961-F6F2-42F0-A2DC-62F474D72941}" srcOrd="0" destOrd="1" presId="urn:microsoft.com/office/officeart/2005/8/layout/vList4"/>
    <dgm:cxn modelId="{E639AC1A-095B-4977-8CD5-772337D54493}" type="presOf" srcId="{A1B7C7F4-C67E-4756-8ACD-3118EA3DFBB4}" destId="{6E6F92B0-4889-45A5-ACFE-EECA916F87AB}" srcOrd="0" destOrd="1" presId="urn:microsoft.com/office/officeart/2005/8/layout/vList4"/>
    <dgm:cxn modelId="{A2E3491F-14FE-4F93-8B5B-DFF555DB0FC4}" srcId="{50188B8F-C404-459C-BB12-4401C5D5E6DA}" destId="{3703CAF2-7C7A-46D9-AB90-C22FAB35562A}" srcOrd="0" destOrd="0" parTransId="{54E6A182-FBED-4D1C-8E8B-762B9282750C}" sibTransId="{6607FE71-9E30-4300-ABBC-7E8019B493C1}"/>
    <dgm:cxn modelId="{4222CD29-85F6-491C-91E4-44AE1AB30194}" type="presOf" srcId="{556A307A-E02A-4CF3-A8C9-4A3EFFC01CD2}" destId="{A26D9C2B-F969-4A2F-9A6F-A6A6D4442B8E}" srcOrd="1" destOrd="0" presId="urn:microsoft.com/office/officeart/2005/8/layout/vList4"/>
    <dgm:cxn modelId="{0B012D2D-2574-4F6B-B695-609360395627}" srcId="{C4C3A390-97A4-42BB-862A-453CDBD621C8}" destId="{2B54FBE3-8588-49C0-B30C-187571025D90}" srcOrd="3" destOrd="0" parTransId="{8254C102-1390-40AF-A05D-749558EB4F49}" sibTransId="{BFFB5324-4E94-4922-A5FC-2B5270C0CE9E}"/>
    <dgm:cxn modelId="{BAD18430-DE68-4696-9440-5D14A6D3803B}" type="presOf" srcId="{BC1D8FA7-45AF-4EE4-AA1A-61D0978D1F80}" destId="{443FCAB9-BE4C-47E5-8E1F-F2D3EB6ECD07}" srcOrd="1" destOrd="2" presId="urn:microsoft.com/office/officeart/2005/8/layout/vList4"/>
    <dgm:cxn modelId="{D0ED0E3C-F0AC-4444-94B6-C75A3C3FCC45}" type="presOf" srcId="{ECB9D531-105C-44E3-AAE3-C38232FDD5C4}" destId="{443FCAB9-BE4C-47E5-8E1F-F2D3EB6ECD07}" srcOrd="1" destOrd="1" presId="urn:microsoft.com/office/officeart/2005/8/layout/vList4"/>
    <dgm:cxn modelId="{03047C5B-B31F-4E04-86C5-8A5FA7BCA01D}" type="presOf" srcId="{3703CAF2-7C7A-46D9-AB90-C22FAB35562A}" destId="{531D43A2-F8E7-4BB9-BC21-0586EF5D58D5}" srcOrd="1" destOrd="1" presId="urn:microsoft.com/office/officeart/2005/8/layout/vList4"/>
    <dgm:cxn modelId="{43C4CB5C-9D22-4600-B45B-B8AA29FEAB8F}" type="presOf" srcId="{75A881F1-A362-4EF3-9E86-3F1B18706841}" destId="{443FCAB9-BE4C-47E5-8E1F-F2D3EB6ECD07}" srcOrd="1" destOrd="0" presId="urn:microsoft.com/office/officeart/2005/8/layout/vList4"/>
    <dgm:cxn modelId="{83B8F55E-DE75-4B0F-AE8A-CF04C7F2FEED}" type="presOf" srcId="{F9DDFD82-3892-41D2-A9E6-EC6C4A586717}" destId="{531D43A2-F8E7-4BB9-BC21-0586EF5D58D5}" srcOrd="1" destOrd="2" presId="urn:microsoft.com/office/officeart/2005/8/layout/vList4"/>
    <dgm:cxn modelId="{460B6B45-54E7-4906-92B7-2CB547288EB8}" type="presOf" srcId="{A1B7C7F4-C67E-4756-8ACD-3118EA3DFBB4}" destId="{4C9438A7-ADA2-4289-B147-68C09D9BD35A}" srcOrd="1" destOrd="1" presId="urn:microsoft.com/office/officeart/2005/8/layout/vList4"/>
    <dgm:cxn modelId="{E580E045-6F25-4746-B06A-3FC347EEF92E}" type="presOf" srcId="{75A881F1-A362-4EF3-9E86-3F1B18706841}" destId="{DEC3F961-F6F2-42F0-A2DC-62F474D72941}" srcOrd="0" destOrd="0" presId="urn:microsoft.com/office/officeart/2005/8/layout/vList4"/>
    <dgm:cxn modelId="{2EFE7E54-672C-4BDD-89BD-14DBFEA12544}" type="presOf" srcId="{3703CAF2-7C7A-46D9-AB90-C22FAB35562A}" destId="{35694BD3-F237-4ADA-A387-B714FB2A7CBD}" srcOrd="0" destOrd="1" presId="urn:microsoft.com/office/officeart/2005/8/layout/vList4"/>
    <dgm:cxn modelId="{B0A5998D-245D-4FAC-8EE6-2E3A28BC6C09}" srcId="{75A881F1-A362-4EF3-9E86-3F1B18706841}" destId="{ECB9D531-105C-44E3-AAE3-C38232FDD5C4}" srcOrd="0" destOrd="0" parTransId="{D0A72AF0-2615-4A3E-80AF-00354F36089C}" sibTransId="{38C87F4F-519A-4964-9947-DCE9ED620876}"/>
    <dgm:cxn modelId="{86B08C8E-E95F-43E2-B135-5836802B8266}" type="presOf" srcId="{50188B8F-C404-459C-BB12-4401C5D5E6DA}" destId="{531D43A2-F8E7-4BB9-BC21-0586EF5D58D5}" srcOrd="1" destOrd="0" presId="urn:microsoft.com/office/officeart/2005/8/layout/vList4"/>
    <dgm:cxn modelId="{129F0D91-B2A6-41F8-AFE8-F9B644B21E97}" srcId="{556A307A-E02A-4CF3-A8C9-4A3EFFC01CD2}" destId="{F80DE497-6C8D-4FEB-B656-15449919C5AE}" srcOrd="0" destOrd="0" parTransId="{F175346D-B909-4FA7-B9FA-A045D139D845}" sibTransId="{774AE03E-987A-4CE9-B040-34D785515738}"/>
    <dgm:cxn modelId="{49E45B95-73A8-4F3B-AF0A-EB843F3350F0}" type="presOf" srcId="{B3220FA0-CA5F-41B1-8B5D-1E117FA6CBB1}" destId="{CC257E4B-0E72-41E0-9C9C-ACD3BFAA67B9}" srcOrd="0" destOrd="2" presId="urn:microsoft.com/office/officeart/2005/8/layout/vList4"/>
    <dgm:cxn modelId="{64894F9A-66F1-4FB6-8951-1A477C312EA7}" type="presOf" srcId="{2B54FBE3-8588-49C0-B30C-187571025D90}" destId="{6E6F92B0-4889-45A5-ACFE-EECA916F87AB}" srcOrd="0" destOrd="0" presId="urn:microsoft.com/office/officeart/2005/8/layout/vList4"/>
    <dgm:cxn modelId="{C45A0E9F-35E6-490C-AFC8-8E2F962A672B}" srcId="{C4C3A390-97A4-42BB-862A-453CDBD621C8}" destId="{75A881F1-A362-4EF3-9E86-3F1B18706841}" srcOrd="1" destOrd="0" parTransId="{92108B1B-FFD2-4A25-8EB3-01B75367A057}" sibTransId="{DBEBF341-45F2-4642-BAEB-EEB15BD50807}"/>
    <dgm:cxn modelId="{B962E99F-2AB1-4D29-B762-AF7E312BDE1D}" type="presOf" srcId="{BC1D8FA7-45AF-4EE4-AA1A-61D0978D1F80}" destId="{DEC3F961-F6F2-42F0-A2DC-62F474D72941}" srcOrd="0" destOrd="2" presId="urn:microsoft.com/office/officeart/2005/8/layout/vList4"/>
    <dgm:cxn modelId="{F8F59DB8-8628-4092-BF6F-FF483D558FE3}" type="presOf" srcId="{C4C3A390-97A4-42BB-862A-453CDBD621C8}" destId="{E8A7BB15-CCC6-4DFD-9328-5899C6F24FCC}" srcOrd="0" destOrd="0" presId="urn:microsoft.com/office/officeart/2005/8/layout/vList4"/>
    <dgm:cxn modelId="{79CC41BF-F3E2-4C6B-9E15-D8744F2AED1B}" srcId="{556A307A-E02A-4CF3-A8C9-4A3EFFC01CD2}" destId="{B3220FA0-CA5F-41B1-8B5D-1E117FA6CBB1}" srcOrd="1" destOrd="0" parTransId="{94DD7610-DB4D-486B-A303-B70A944B0397}" sibTransId="{B32C6987-E6E6-4E4D-A2A3-1A41D1070D0A}"/>
    <dgm:cxn modelId="{564AFDBF-16A0-4EBE-A69D-6493D43275EA}" type="presOf" srcId="{F9DDFD82-3892-41D2-A9E6-EC6C4A586717}" destId="{35694BD3-F237-4ADA-A387-B714FB2A7CBD}" srcOrd="0" destOrd="2" presId="urn:microsoft.com/office/officeart/2005/8/layout/vList4"/>
    <dgm:cxn modelId="{CD2847C4-1B12-4A2D-A097-902D75D6A3DA}" srcId="{50188B8F-C404-459C-BB12-4401C5D5E6DA}" destId="{F9DDFD82-3892-41D2-A9E6-EC6C4A586717}" srcOrd="1" destOrd="0" parTransId="{6C59A963-4087-416D-8F23-65DFD34E58D2}" sibTransId="{6EA3D691-7365-4C02-89D9-5F645635A10D}"/>
    <dgm:cxn modelId="{60B1BFCF-21CB-4520-BFDE-EF631D5329BB}" srcId="{75A881F1-A362-4EF3-9E86-3F1B18706841}" destId="{BC1D8FA7-45AF-4EE4-AA1A-61D0978D1F80}" srcOrd="1" destOrd="0" parTransId="{7372B20F-59C7-4AFF-93F9-CC73E0596310}" sibTransId="{91B28C1B-00EB-4162-AD36-2C66B22468D9}"/>
    <dgm:cxn modelId="{FFE82BD7-8C96-49C0-9052-EA7801DF80C8}" srcId="{C4C3A390-97A4-42BB-862A-453CDBD621C8}" destId="{556A307A-E02A-4CF3-A8C9-4A3EFFC01CD2}" srcOrd="2" destOrd="0" parTransId="{A8BDDBD8-33BB-4B1F-9199-5B0C816E15A0}" sibTransId="{B635422C-4321-49DB-89DB-CE6895356DDD}"/>
    <dgm:cxn modelId="{2E601DDB-7D1C-46BA-8AD3-E415EDFC75B8}" srcId="{2B54FBE3-8588-49C0-B30C-187571025D90}" destId="{A1B7C7F4-C67E-4756-8ACD-3118EA3DFBB4}" srcOrd="0" destOrd="0" parTransId="{045000DE-98C9-434A-9594-1622AA56A507}" sibTransId="{6403F107-D8F3-4125-AC20-4FA5DEE9FAC8}"/>
    <dgm:cxn modelId="{96E99CDB-0768-4075-A362-8B420B7A6FAF}" type="presOf" srcId="{50188B8F-C404-459C-BB12-4401C5D5E6DA}" destId="{35694BD3-F237-4ADA-A387-B714FB2A7CBD}" srcOrd="0" destOrd="0" presId="urn:microsoft.com/office/officeart/2005/8/layout/vList4"/>
    <dgm:cxn modelId="{7ACC14E0-EC40-4086-A402-5B3A1137833D}" type="presOf" srcId="{F80DE497-6C8D-4FEB-B656-15449919C5AE}" destId="{CC257E4B-0E72-41E0-9C9C-ACD3BFAA67B9}" srcOrd="0" destOrd="1" presId="urn:microsoft.com/office/officeart/2005/8/layout/vList4"/>
    <dgm:cxn modelId="{C96556E6-A861-4EFB-9DCA-39B998425214}" type="presOf" srcId="{2B54FBE3-8588-49C0-B30C-187571025D90}" destId="{4C9438A7-ADA2-4289-B147-68C09D9BD35A}" srcOrd="1" destOrd="0" presId="urn:microsoft.com/office/officeart/2005/8/layout/vList4"/>
    <dgm:cxn modelId="{5A2995EF-D68F-46D3-AF00-30349FB784E0}" srcId="{C4C3A390-97A4-42BB-862A-453CDBD621C8}" destId="{50188B8F-C404-459C-BB12-4401C5D5E6DA}" srcOrd="0" destOrd="0" parTransId="{33647523-9B47-49DF-A74F-EF03128F2D74}" sibTransId="{5F795196-6B6C-46FE-83FA-974CFA2D43DE}"/>
    <dgm:cxn modelId="{9E5B5AF8-00A9-42F4-8A61-E63355C2CD6C}" type="presOf" srcId="{B3220FA0-CA5F-41B1-8B5D-1E117FA6CBB1}" destId="{A26D9C2B-F969-4A2F-9A6F-A6A6D4442B8E}" srcOrd="1" destOrd="2" presId="urn:microsoft.com/office/officeart/2005/8/layout/vList4"/>
    <dgm:cxn modelId="{20A838FE-3BBF-4A17-AEBF-30DF8ADE3BB4}" type="presOf" srcId="{556A307A-E02A-4CF3-A8C9-4A3EFFC01CD2}" destId="{CC257E4B-0E72-41E0-9C9C-ACD3BFAA67B9}" srcOrd="0" destOrd="0" presId="urn:microsoft.com/office/officeart/2005/8/layout/vList4"/>
    <dgm:cxn modelId="{7BF1AF61-B371-4C16-85F9-21ABD9A12CE0}" type="presParOf" srcId="{E8A7BB15-CCC6-4DFD-9328-5899C6F24FCC}" destId="{D69DC484-9C63-4350-8A45-07570BAD8838}" srcOrd="0" destOrd="0" presId="urn:microsoft.com/office/officeart/2005/8/layout/vList4"/>
    <dgm:cxn modelId="{B7A8B8BC-B3C3-46FD-A0F2-A8D7E64D7933}" type="presParOf" srcId="{D69DC484-9C63-4350-8A45-07570BAD8838}" destId="{35694BD3-F237-4ADA-A387-B714FB2A7CBD}" srcOrd="0" destOrd="0" presId="urn:microsoft.com/office/officeart/2005/8/layout/vList4"/>
    <dgm:cxn modelId="{6DDC8D46-7029-47F0-AE60-A617BA034F30}" type="presParOf" srcId="{D69DC484-9C63-4350-8A45-07570BAD8838}" destId="{99F4E88B-2903-405D-A187-58184C24E690}" srcOrd="1" destOrd="0" presId="urn:microsoft.com/office/officeart/2005/8/layout/vList4"/>
    <dgm:cxn modelId="{512702D5-CD9F-4FDF-B370-B802BBAF076C}" type="presParOf" srcId="{D69DC484-9C63-4350-8A45-07570BAD8838}" destId="{531D43A2-F8E7-4BB9-BC21-0586EF5D58D5}" srcOrd="2" destOrd="0" presId="urn:microsoft.com/office/officeart/2005/8/layout/vList4"/>
    <dgm:cxn modelId="{CF0215ED-8375-4F7A-9CBE-8A9A6E3C56B9}" type="presParOf" srcId="{E8A7BB15-CCC6-4DFD-9328-5899C6F24FCC}" destId="{94F45E29-F343-4FDD-96A6-4BE62A1B0162}" srcOrd="1" destOrd="0" presId="urn:microsoft.com/office/officeart/2005/8/layout/vList4"/>
    <dgm:cxn modelId="{0CA754BA-5D6D-44AE-9AC6-ABE143A40745}" type="presParOf" srcId="{E8A7BB15-CCC6-4DFD-9328-5899C6F24FCC}" destId="{6BEC1D0A-CF8C-4625-A95A-DC51EDEA13AC}" srcOrd="2" destOrd="0" presId="urn:microsoft.com/office/officeart/2005/8/layout/vList4"/>
    <dgm:cxn modelId="{18FB837E-4E88-4337-A6F2-3DDD650C818B}" type="presParOf" srcId="{6BEC1D0A-CF8C-4625-A95A-DC51EDEA13AC}" destId="{DEC3F961-F6F2-42F0-A2DC-62F474D72941}" srcOrd="0" destOrd="0" presId="urn:microsoft.com/office/officeart/2005/8/layout/vList4"/>
    <dgm:cxn modelId="{70488D9F-A667-4825-87AF-4DAD760E577D}" type="presParOf" srcId="{6BEC1D0A-CF8C-4625-A95A-DC51EDEA13AC}" destId="{003F9B3A-29FC-42CA-90D2-A48526DB8215}" srcOrd="1" destOrd="0" presId="urn:microsoft.com/office/officeart/2005/8/layout/vList4"/>
    <dgm:cxn modelId="{0A10910A-37B2-43CA-8E56-A23ABA6B6EC8}" type="presParOf" srcId="{6BEC1D0A-CF8C-4625-A95A-DC51EDEA13AC}" destId="{443FCAB9-BE4C-47E5-8E1F-F2D3EB6ECD07}" srcOrd="2" destOrd="0" presId="urn:microsoft.com/office/officeart/2005/8/layout/vList4"/>
    <dgm:cxn modelId="{BDB4F43B-1A12-4544-84EB-12DBD8E512B9}" type="presParOf" srcId="{E8A7BB15-CCC6-4DFD-9328-5899C6F24FCC}" destId="{A8CBD040-0FC3-49AA-8569-E88E02F634F8}" srcOrd="3" destOrd="0" presId="urn:microsoft.com/office/officeart/2005/8/layout/vList4"/>
    <dgm:cxn modelId="{8ED4552E-B8EB-4C7C-8955-B7D2094BAC2C}" type="presParOf" srcId="{E8A7BB15-CCC6-4DFD-9328-5899C6F24FCC}" destId="{7999DA8C-1B00-42FB-B866-57A6004F8086}" srcOrd="4" destOrd="0" presId="urn:microsoft.com/office/officeart/2005/8/layout/vList4"/>
    <dgm:cxn modelId="{581348AC-C9E0-4D13-A9C3-900BE56D96AD}" type="presParOf" srcId="{7999DA8C-1B00-42FB-B866-57A6004F8086}" destId="{CC257E4B-0E72-41E0-9C9C-ACD3BFAA67B9}" srcOrd="0" destOrd="0" presId="urn:microsoft.com/office/officeart/2005/8/layout/vList4"/>
    <dgm:cxn modelId="{9F899991-EE29-4D3A-BAB5-BE3195AA3C84}" type="presParOf" srcId="{7999DA8C-1B00-42FB-B866-57A6004F8086}" destId="{2E9D1103-AEDC-4833-9AF5-07FC01312E7C}" srcOrd="1" destOrd="0" presId="urn:microsoft.com/office/officeart/2005/8/layout/vList4"/>
    <dgm:cxn modelId="{FB84784E-B6EC-435B-821C-21251AEF1F90}" type="presParOf" srcId="{7999DA8C-1B00-42FB-B866-57A6004F8086}" destId="{A26D9C2B-F969-4A2F-9A6F-A6A6D4442B8E}" srcOrd="2" destOrd="0" presId="urn:microsoft.com/office/officeart/2005/8/layout/vList4"/>
    <dgm:cxn modelId="{A70F1162-FB9C-409C-A7E3-39FE2B76FCC7}" type="presParOf" srcId="{E8A7BB15-CCC6-4DFD-9328-5899C6F24FCC}" destId="{AFDF09BD-741C-4235-8E68-ADA71F306F0F}" srcOrd="5" destOrd="0" presId="urn:microsoft.com/office/officeart/2005/8/layout/vList4"/>
    <dgm:cxn modelId="{BB2A098A-723C-4F73-AFED-632F47E92B3F}" type="presParOf" srcId="{E8A7BB15-CCC6-4DFD-9328-5899C6F24FCC}" destId="{BCC15C1B-4F32-4E98-AA21-7046BDE470C6}" srcOrd="6" destOrd="0" presId="urn:microsoft.com/office/officeart/2005/8/layout/vList4"/>
    <dgm:cxn modelId="{75E87D6E-EDE4-491D-A2B7-8503BD7892F9}" type="presParOf" srcId="{BCC15C1B-4F32-4E98-AA21-7046BDE470C6}" destId="{6E6F92B0-4889-45A5-ACFE-EECA916F87AB}" srcOrd="0" destOrd="0" presId="urn:microsoft.com/office/officeart/2005/8/layout/vList4"/>
    <dgm:cxn modelId="{36429467-88B4-48C7-B839-D25F210920F8}" type="presParOf" srcId="{BCC15C1B-4F32-4E98-AA21-7046BDE470C6}" destId="{88C21A7C-174F-4F37-A894-E167B6702F3C}" srcOrd="1" destOrd="0" presId="urn:microsoft.com/office/officeart/2005/8/layout/vList4"/>
    <dgm:cxn modelId="{4669E577-2F9A-492C-B3B5-B59FDC0A9E91}" type="presParOf" srcId="{BCC15C1B-4F32-4E98-AA21-7046BDE470C6}" destId="{4C9438A7-ADA2-4289-B147-68C09D9BD35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94BD3-F237-4ADA-A387-B714FB2A7CBD}">
      <dsp:nvSpPr>
        <dsp:cNvPr id="0" name=""/>
        <dsp:cNvSpPr/>
      </dsp:nvSpPr>
      <dsp:spPr>
        <a:xfrm>
          <a:off x="0" y="0"/>
          <a:ext cx="4886200" cy="107478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Manager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Risk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Compliance management</a:t>
          </a:r>
        </a:p>
      </dsp:txBody>
      <dsp:txXfrm>
        <a:off x="1084718" y="0"/>
        <a:ext cx="3801481" cy="1074785"/>
      </dsp:txXfrm>
    </dsp:sp>
    <dsp:sp modelId="{99F4E88B-2903-405D-A187-58184C24E690}">
      <dsp:nvSpPr>
        <dsp:cNvPr id="0" name=""/>
        <dsp:cNvSpPr/>
      </dsp:nvSpPr>
      <dsp:spPr>
        <a:xfrm>
          <a:off x="107478" y="107478"/>
          <a:ext cx="977240" cy="8598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3F961-F6F2-42F0-A2DC-62F474D72941}">
      <dsp:nvSpPr>
        <dsp:cNvPr id="0" name=""/>
        <dsp:cNvSpPr/>
      </dsp:nvSpPr>
      <dsp:spPr>
        <a:xfrm>
          <a:off x="0" y="1182264"/>
          <a:ext cx="4886200" cy="107478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Specialist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EMS implementation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EMP/EB standards implementation</a:t>
          </a:r>
        </a:p>
      </dsp:txBody>
      <dsp:txXfrm>
        <a:off x="1084718" y="1182264"/>
        <a:ext cx="3801481" cy="1074785"/>
      </dsp:txXfrm>
    </dsp:sp>
    <dsp:sp modelId="{003F9B3A-29FC-42CA-90D2-A48526DB8215}">
      <dsp:nvSpPr>
        <dsp:cNvPr id="0" name=""/>
        <dsp:cNvSpPr/>
      </dsp:nvSpPr>
      <dsp:spPr>
        <a:xfrm>
          <a:off x="107478" y="1289742"/>
          <a:ext cx="977240" cy="8598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57E4B-0E72-41E0-9C9C-ACD3BFAA67B9}">
      <dsp:nvSpPr>
        <dsp:cNvPr id="0" name=""/>
        <dsp:cNvSpPr/>
      </dsp:nvSpPr>
      <dsp:spPr>
        <a:xfrm>
          <a:off x="0" y="2376265"/>
          <a:ext cx="4886200" cy="107478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Officer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Aspect technical/EMS monitoring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Data, records, CA – coordination/Management</a:t>
          </a:r>
        </a:p>
      </dsp:txBody>
      <dsp:txXfrm>
        <a:off x="1084718" y="2376265"/>
        <a:ext cx="3801481" cy="1074785"/>
      </dsp:txXfrm>
    </dsp:sp>
    <dsp:sp modelId="{2E9D1103-AEDC-4833-9AF5-07FC01312E7C}">
      <dsp:nvSpPr>
        <dsp:cNvPr id="0" name=""/>
        <dsp:cNvSpPr/>
      </dsp:nvSpPr>
      <dsp:spPr>
        <a:xfrm>
          <a:off x="107478" y="2472007"/>
          <a:ext cx="977240" cy="8598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F92B0-4889-45A5-ACFE-EECA916F87AB}">
      <dsp:nvSpPr>
        <dsp:cNvPr id="0" name=""/>
        <dsp:cNvSpPr/>
      </dsp:nvSpPr>
      <dsp:spPr>
        <a:xfrm>
          <a:off x="0" y="3546792"/>
          <a:ext cx="4886200" cy="107478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Support staff x 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Daily operational support services</a:t>
          </a:r>
        </a:p>
      </dsp:txBody>
      <dsp:txXfrm>
        <a:off x="1084718" y="3546792"/>
        <a:ext cx="3801481" cy="1074785"/>
      </dsp:txXfrm>
    </dsp:sp>
    <dsp:sp modelId="{88C21A7C-174F-4F37-A894-E167B6702F3C}">
      <dsp:nvSpPr>
        <dsp:cNvPr id="0" name=""/>
        <dsp:cNvSpPr/>
      </dsp:nvSpPr>
      <dsp:spPr>
        <a:xfrm>
          <a:off x="107478" y="3654271"/>
          <a:ext cx="977240" cy="8598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ECC8E-4EB4-4900-A257-6D0217C520A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E3D3-4A99-470E-9680-B976A4455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596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EF9B71-424E-449D-81C7-B95BBBC236E8}" type="datetimeFigureOut">
              <a:rPr lang="en-CA" smtClean="0"/>
              <a:t>2017-09-08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0A5FFC-3FB3-4EEB-81BE-1F8FFAC61D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17991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7227A-EC63-4EF0-9342-E90248C89E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784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394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7BB00-3D49-45A5-8D51-6907A8FAA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966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242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82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318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78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17907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8600"/>
            <a:ext cx="52197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927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52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81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2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66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17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80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22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24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 bkgnd3.jpg                                                 0121D882Shilo                          C006D9D3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2860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7162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932057" cy="677416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227687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kern="0" dirty="0">
                <a:latin typeface="Calibri" panose="020F0502020204030204" pitchFamily="34" charset="0"/>
              </a:rPr>
              <a:t>Environmental Management</a:t>
            </a:r>
            <a:endParaRPr lang="en-CA" kern="0" dirty="0">
              <a:latin typeface="Calibri" panose="020F050202020403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371600" y="4005064"/>
            <a:ext cx="64008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latin typeface="Calibri" panose="020F0502020204030204" pitchFamily="34" charset="0"/>
              </a:rPr>
              <a:t>Otjikoto Gold Mine</a:t>
            </a:r>
          </a:p>
          <a:p>
            <a:endParaRPr lang="en-US" sz="1600" kern="0" dirty="0">
              <a:latin typeface="Calibri" panose="020F0502020204030204" pitchFamily="34" charset="0"/>
            </a:endParaRPr>
          </a:p>
          <a:p>
            <a:r>
              <a:rPr lang="en-US" sz="2000" kern="0" dirty="0">
                <a:latin typeface="Calibri" panose="020F0502020204030204" pitchFamily="34" charset="0"/>
              </a:rPr>
              <a:t>June 2017</a:t>
            </a:r>
          </a:p>
          <a:p>
            <a:r>
              <a:rPr lang="en-US" sz="2000" kern="0" dirty="0">
                <a:latin typeface="Calibri" panose="020F0502020204030204" pitchFamily="34" charset="0"/>
              </a:rPr>
              <a:t>Environmental Committee – Chamber of Mines</a:t>
            </a:r>
          </a:p>
          <a:p>
            <a:endParaRPr lang="en-US" sz="2000" kern="0" dirty="0">
              <a:latin typeface="Calibri" panose="020F0502020204030204" pitchFamily="34" charset="0"/>
            </a:endParaRPr>
          </a:p>
          <a:p>
            <a:r>
              <a:rPr lang="en-US" sz="1600" b="1" i="1" kern="0" dirty="0">
                <a:latin typeface="Calibri" panose="020F0502020204030204" pitchFamily="34" charset="0"/>
              </a:rPr>
              <a:t>Angie Kanandjembo</a:t>
            </a:r>
            <a:endParaRPr lang="en-CA" sz="1600" b="1" i="1" kern="0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87156-D56C-4018-AD38-8967EF196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293096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3CD740-8A96-4EEE-AEFF-075BF9730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157192"/>
            <a:ext cx="3104121" cy="1676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7C756-BDDD-4E07-AEBC-39EF9EE3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What could be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B222F-9CAC-4287-AB74-FA2A4D91A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44824"/>
            <a:ext cx="8820472" cy="3600400"/>
          </a:xfr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Invest in environmental management  to improve performance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critical legislation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Enforce the laws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Proactive engagement with all stakeholders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Establish partnerships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Networking, knowledge sharing/collaboration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Benchmarking - comparatively</a:t>
            </a:r>
          </a:p>
          <a:p>
            <a:r>
              <a:rPr lang="en-ZA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environmental management peer support in the industry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1EE5-32C8-4548-A11F-F1167D6D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60648"/>
            <a:ext cx="5450160" cy="53340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Strategic Plan for E-COM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FB907-410A-4511-A171-4D83CF6FB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680520"/>
          </a:xfr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</a:rPr>
              <a:t>Influence and contribute to development of critical legislation to support the industry</a:t>
            </a:r>
          </a:p>
          <a:p>
            <a:r>
              <a:rPr lang="en-GB" sz="2400" dirty="0">
                <a:latin typeface="Calibri" panose="020F0502020204030204" pitchFamily="34" charset="0"/>
              </a:rPr>
              <a:t>Improve GRN understanding of the industry / business</a:t>
            </a:r>
          </a:p>
          <a:p>
            <a:r>
              <a:rPr lang="en-GB" sz="2400" dirty="0">
                <a:latin typeface="Calibri" panose="020F0502020204030204" pitchFamily="34" charset="0"/>
              </a:rPr>
              <a:t>Enforcement of and Compliance to law</a:t>
            </a:r>
          </a:p>
          <a:p>
            <a:r>
              <a:rPr lang="en-GB" sz="2400" dirty="0">
                <a:latin typeface="Calibri" panose="020F0502020204030204" pitchFamily="34" charset="0"/>
              </a:rPr>
              <a:t>Joint capacity building with GRN to support industry</a:t>
            </a:r>
          </a:p>
          <a:p>
            <a:r>
              <a:rPr lang="en-GB" sz="2400" dirty="0">
                <a:latin typeface="Calibri" panose="020F0502020204030204" pitchFamily="34" charset="0"/>
              </a:rPr>
              <a:t>Proactive engagement with GRN</a:t>
            </a:r>
            <a:endParaRPr lang="en-ZA" sz="2400" dirty="0">
              <a:latin typeface="Calibri" panose="020F0502020204030204" pitchFamily="34" charset="0"/>
            </a:endParaRPr>
          </a:p>
          <a:p>
            <a:r>
              <a:rPr lang="en-ZA" sz="2400" dirty="0">
                <a:latin typeface="Calibri" panose="020F0502020204030204" pitchFamily="34" charset="0"/>
              </a:rPr>
              <a:t>Partnerships - Educational and research institutions</a:t>
            </a:r>
          </a:p>
          <a:p>
            <a:r>
              <a:rPr lang="en-ZA" sz="2400" dirty="0">
                <a:latin typeface="Calibri" panose="020F0502020204030204" pitchFamily="34" charset="0"/>
              </a:rPr>
              <a:t>Support services – </a:t>
            </a:r>
            <a:r>
              <a:rPr lang="en-ZA" sz="2400" i="1" dirty="0" err="1">
                <a:latin typeface="Calibri" panose="020F0502020204030204" pitchFamily="34" charset="0"/>
              </a:rPr>
              <a:t>e.g</a:t>
            </a:r>
            <a:r>
              <a:rPr lang="en-ZA" sz="2400" i="1" dirty="0">
                <a:latin typeface="Calibri" panose="020F0502020204030204" pitchFamily="34" charset="0"/>
              </a:rPr>
              <a:t> </a:t>
            </a:r>
            <a:r>
              <a:rPr lang="en-ZA" sz="2400" dirty="0">
                <a:latin typeface="Calibri" panose="020F0502020204030204" pitchFamily="34" charset="0"/>
              </a:rPr>
              <a:t>accredited laboratories</a:t>
            </a:r>
          </a:p>
          <a:p>
            <a:r>
              <a:rPr lang="en-ZA" sz="2400" dirty="0">
                <a:latin typeface="Calibri" panose="020F0502020204030204" pitchFamily="34" charset="0"/>
              </a:rPr>
              <a:t>Support CSR initiatives that can enhance / support environmental management within the industry</a:t>
            </a:r>
          </a:p>
          <a:p>
            <a:r>
              <a:rPr lang="en-ZA" sz="2400" dirty="0">
                <a:latin typeface="Calibri" panose="020F0502020204030204" pitchFamily="34" charset="0"/>
              </a:rPr>
              <a:t>Align Strategy with </a:t>
            </a:r>
            <a:r>
              <a:rPr lang="en-ZA" sz="2400" dirty="0" err="1">
                <a:latin typeface="Calibri" panose="020F0502020204030204" pitchFamily="34" charset="0"/>
              </a:rPr>
              <a:t>Harambee</a:t>
            </a:r>
            <a:r>
              <a:rPr lang="en-ZA" sz="2400" dirty="0">
                <a:latin typeface="Calibri" panose="020F0502020204030204" pitchFamily="34" charset="0"/>
              </a:rPr>
              <a:t> Prosperity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24E07D-E0B8-4295-AD63-3F48AD1FF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08401"/>
            <a:ext cx="19907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915744" cy="533400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</a:rPr>
              <a:t>Background – B2Gold Corporation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" y="1628800"/>
            <a:ext cx="907668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8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06092B-1FD6-4886-BCA6-FF14F6AD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80033"/>
            <a:ext cx="2947392" cy="29473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5620522" cy="533400"/>
          </a:xfrm>
        </p:spPr>
        <p:txBody>
          <a:bodyPr/>
          <a:lstStyle/>
          <a:p>
            <a:r>
              <a:rPr lang="en-ZA" sz="2800" dirty="0"/>
              <a:t>Location of Otjikoto Gold Mine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" y="1340769"/>
            <a:ext cx="4131924" cy="5561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48" y="801919"/>
            <a:ext cx="5148064" cy="36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7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26C0-40FD-4840-B74B-54120730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16632"/>
            <a:ext cx="5976664" cy="533400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Background –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Otjikoto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Gold 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401D3-BBF8-4956-8D30-D53FA469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340768"/>
            <a:ext cx="4896544" cy="5157192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Project cycle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Exploration ex 1980’s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Gold Discovery 1997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ESIA – 2010-2013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Construction 2013-2014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Operations 2015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Operations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Conventional open pit mining</a:t>
            </a:r>
          </a:p>
          <a:p>
            <a:pPr lvl="2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Drill, blast, haul, load – WRD &amp; ROM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Metallurgical process</a:t>
            </a:r>
          </a:p>
          <a:p>
            <a:pPr lvl="2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Crush, mill, leach, adsorption, elution, electro-wining, regeneration and smelting – Gold bullion and waste to lined TSF.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836712"/>
            <a:ext cx="3960440" cy="25484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859133"/>
            <a:ext cx="3995936" cy="52809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070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3DA5-D618-4769-B87C-E5B4A252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5280"/>
            <a:ext cx="6552728" cy="533400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OGM - Environmental Department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92669810"/>
              </p:ext>
            </p:extLst>
          </p:nvPr>
        </p:nvGraphicFramePr>
        <p:xfrm>
          <a:off x="611560" y="1700808"/>
          <a:ext cx="48862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8058E54-E60A-4F70-BA28-EDFCB2E9F1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62" y="2216496"/>
            <a:ext cx="2160000" cy="16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DE4DAA-7190-4D84-AD66-7F673D34C3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62" y="836712"/>
            <a:ext cx="2160000" cy="16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8F5CB0-5BAF-4437-9F29-F933F669C6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62" y="5265384"/>
            <a:ext cx="2160000" cy="16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DBCF48-28EF-4DA8-8069-A0C15D001C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62" y="3821474"/>
            <a:ext cx="216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7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2DC7154-5313-4299-BF83-41D6A51BA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276872"/>
            <a:ext cx="2160000" cy="16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755DA-434F-4963-8F6B-58E9E574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664" y="44624"/>
            <a:ext cx="6368752" cy="533400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OGM - Environmental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CB9B4-F720-4DF3-A583-DA5A525AE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6408712" cy="464820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Ensure responsible mining by managing environmental risks</a:t>
            </a:r>
            <a:endParaRPr lang="en-GB" sz="1600" i="1" dirty="0">
              <a:latin typeface="Calibri" panose="020F0502020204030204" pitchFamily="34" charset="0"/>
            </a:endParaRPr>
          </a:p>
          <a:p>
            <a:pPr lvl="1"/>
            <a:r>
              <a:rPr lang="en-GB" dirty="0">
                <a:latin typeface="Calibri" panose="020F0502020204030204" pitchFamily="34" charset="0"/>
              </a:rPr>
              <a:t>Legislation</a:t>
            </a:r>
          </a:p>
          <a:p>
            <a:pPr lvl="2"/>
            <a:r>
              <a:rPr lang="en-GB" sz="2000" dirty="0">
                <a:latin typeface="Calibri" panose="020F0502020204030204" pitchFamily="34" charset="0"/>
              </a:rPr>
              <a:t>Compliance</a:t>
            </a:r>
          </a:p>
          <a:p>
            <a:pPr lvl="2"/>
            <a:r>
              <a:rPr lang="en-GB" sz="2000" dirty="0">
                <a:latin typeface="Calibri" panose="020F0502020204030204" pitchFamily="34" charset="0"/>
              </a:rPr>
              <a:t>Maintain standards</a:t>
            </a:r>
          </a:p>
          <a:p>
            <a:pPr lvl="2"/>
            <a:r>
              <a:rPr lang="en-GB" sz="2000" dirty="0">
                <a:latin typeface="Calibri" panose="020F0502020204030204" pitchFamily="34" charset="0"/>
              </a:rPr>
              <a:t>Engage/inform key stakeholders</a:t>
            </a:r>
          </a:p>
          <a:p>
            <a:pPr marL="914400" lvl="2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lvl="1"/>
            <a:r>
              <a:rPr lang="en-GB" dirty="0">
                <a:latin typeface="Calibri" panose="020F0502020204030204" pitchFamily="34" charset="0"/>
              </a:rPr>
              <a:t>Shareholder/investor expectations</a:t>
            </a:r>
          </a:p>
          <a:p>
            <a:pPr lvl="2"/>
            <a:r>
              <a:rPr lang="en-GB" sz="2000" dirty="0">
                <a:latin typeface="Calibri" panose="020F0502020204030204" pitchFamily="34" charset="0"/>
              </a:rPr>
              <a:t>Reduce liability</a:t>
            </a:r>
          </a:p>
          <a:p>
            <a:pPr lvl="2"/>
            <a:r>
              <a:rPr lang="en-GB" sz="2000" dirty="0">
                <a:latin typeface="Calibri" panose="020F0502020204030204" pitchFamily="34" charset="0"/>
              </a:rPr>
              <a:t>Prevent reputational risk</a:t>
            </a:r>
          </a:p>
          <a:p>
            <a:pPr lvl="2"/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B2FDA0-47E6-4961-807D-AA7CC75967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512" y="836712"/>
            <a:ext cx="2160000" cy="16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AC6516-AF23-4442-841E-3D0BD668A5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706522"/>
            <a:ext cx="2160000" cy="16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BC71A1-EF58-4D48-A9B5-1777940A35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265384"/>
            <a:ext cx="216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997F-8CFE-4E21-8840-83B27C76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A618B-608A-4168-8CA6-2346BDE45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392488"/>
          </a:xfrm>
        </p:spPr>
        <p:txBody>
          <a:bodyPr/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Internal – </a:t>
            </a:r>
          </a:p>
          <a:p>
            <a:pPr lvl="1"/>
            <a:r>
              <a:rPr lang="en-ZA" sz="2400" dirty="0">
                <a:latin typeface="Calibri" panose="020F0502020204030204" pitchFamily="34" charset="0"/>
                <a:cs typeface="Calibri" panose="020F0502020204030204" pitchFamily="34" charset="0"/>
              </a:rPr>
              <a:t>Lack of understanding re Environmental management, commitments and accountability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Short term thinking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long-term changes / planning 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Poor planning/design/engineering</a:t>
            </a:r>
          </a:p>
          <a:p>
            <a:pPr lvl="1"/>
            <a:r>
              <a:rPr lang="en-ZA" sz="2400" dirty="0">
                <a:latin typeface="Calibri" panose="020F0502020204030204" pitchFamily="34" charset="0"/>
                <a:cs typeface="Calibri" panose="020F0502020204030204" pitchFamily="34" charset="0"/>
              </a:rPr>
              <a:t>Late involvement of Environmental department in key projects or changes in products, services, processes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Work force – awareness/understanding of expectations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Inadequate budget relevant to the risks being managed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Decisions on managing critical environmental aspects slow </a:t>
            </a:r>
          </a:p>
          <a:p>
            <a:pPr marL="0" indent="0">
              <a:buNone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F891F-C58F-4A61-819A-75C095AC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DD1B3-CAF0-4A41-9FB4-7FD3849A3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752528"/>
          </a:xfrm>
        </p:spPr>
        <p:txBody>
          <a:bodyPr/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External – 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Lack of critical legislation and standards in the industry on key environmental aspects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Delays</a:t>
            </a:r>
            <a:r>
              <a:rPr lang="en-US" sz="2400" dirty="0">
                <a:latin typeface="Calibri" panose="020F0502020204030204" pitchFamily="34" charset="0"/>
              </a:rPr>
              <a:t> in permissions/approvals/decisions by GRN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GRN understanding of industry/business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Piece-meal approach to projects key/core to the business (e.g. multiple ECCs for one operation)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Public awareness and understanding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Lack of interaction with Environmental peers in the industry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Limited experience and capacity in Environmental Management in the sector (practical know-how)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7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1768" y="5625384"/>
            <a:ext cx="2802768" cy="1296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E70D9-FD89-4FDA-BFC3-38FC41AD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34007"/>
            <a:ext cx="5029200" cy="53340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On the path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9BE20-1848-4C94-BCD1-19E94C297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4" y="1556792"/>
            <a:ext cx="9073008" cy="3888432"/>
          </a:xfrm>
        </p:spPr>
        <p:txBody>
          <a:bodyPr/>
          <a:lstStyle/>
          <a:p>
            <a:r>
              <a:rPr lang="en-GB" sz="2000" dirty="0">
                <a:latin typeface="Calibri" panose="020F0502020204030204" pitchFamily="34" charset="0"/>
              </a:rPr>
              <a:t>Meeting expectations of our shareholders in terms of standards set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Self – regulatory/compliance and enforcement - </a:t>
            </a:r>
            <a:r>
              <a:rPr lang="en-GB" sz="2000" dirty="0">
                <a:latin typeface="Calibri" panose="020F0502020204030204" pitchFamily="34" charset="0"/>
              </a:rPr>
              <a:t>to maintain compliance</a:t>
            </a:r>
          </a:p>
          <a:p>
            <a:r>
              <a:rPr lang="en-GB" sz="2000" dirty="0">
                <a:latin typeface="Calibri" panose="020F0502020204030204" pitchFamily="34" charset="0"/>
              </a:rPr>
              <a:t>HSEMS - Environmental improvement plans to commit to achieve on critical risks</a:t>
            </a:r>
          </a:p>
          <a:p>
            <a:r>
              <a:rPr lang="en-GB" sz="2000" dirty="0">
                <a:latin typeface="Calibri" panose="020F0502020204030204" pitchFamily="34" charset="0"/>
              </a:rPr>
              <a:t>Alternative management of (!) hazardous waste – treatment onsite</a:t>
            </a:r>
          </a:p>
          <a:p>
            <a:r>
              <a:rPr lang="en-GB" sz="2000" dirty="0">
                <a:latin typeface="Calibri" panose="020F0502020204030204" pitchFamily="34" charset="0"/>
              </a:rPr>
              <a:t>Extensive groundwater monitoring network within neighbouring farming community</a:t>
            </a:r>
          </a:p>
          <a:p>
            <a:r>
              <a:rPr lang="en-GB" sz="2000" dirty="0">
                <a:latin typeface="Calibri" panose="020F0502020204030204" pitchFamily="34" charset="0"/>
              </a:rPr>
              <a:t>Reduce our carbon footprint by phasing into Solar energy</a:t>
            </a:r>
          </a:p>
          <a:p>
            <a:r>
              <a:rPr lang="en-GB" sz="2000" dirty="0">
                <a:latin typeface="Calibri" panose="020F0502020204030204" pitchFamily="34" charset="0"/>
              </a:rPr>
              <a:t>Collaborating with NUST on rehabilitation programmes</a:t>
            </a:r>
          </a:p>
          <a:p>
            <a:r>
              <a:rPr lang="en-GB" sz="2000" dirty="0">
                <a:latin typeface="Calibri" panose="020F0502020204030204" pitchFamily="34" charset="0"/>
              </a:rPr>
              <a:t>Partnership with Governors waste management initiative for </a:t>
            </a:r>
            <a:r>
              <a:rPr lang="en-GB" sz="2000" dirty="0" err="1">
                <a:latin typeface="Calibri" panose="020F0502020204030204" pitchFamily="34" charset="0"/>
              </a:rPr>
              <a:t>Otjozondjupa</a:t>
            </a:r>
            <a:r>
              <a:rPr lang="en-GB" sz="2000" dirty="0">
                <a:latin typeface="Calibri" panose="020F0502020204030204" pitchFamily="34" charset="0"/>
              </a:rPr>
              <a:t> region</a:t>
            </a:r>
          </a:p>
          <a:p>
            <a:r>
              <a:rPr lang="en-GB" sz="2000" dirty="0">
                <a:latin typeface="Calibri" panose="020F0502020204030204" pitchFamily="34" charset="0"/>
              </a:rPr>
              <a:t>Enhancing the Farmers association gathering into full stakeholder engagement sessions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49C99E-D752-441C-BF26-E8A378EA10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625384"/>
            <a:ext cx="1763688" cy="12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94DD10-1C23-4E61-88E0-BF437A1B67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88" y="5625384"/>
            <a:ext cx="1800520" cy="12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5625384"/>
            <a:ext cx="288000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4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17706</TotalTime>
  <Words>506</Words>
  <Application>Microsoft Office PowerPoint</Application>
  <PresentationFormat>On-screen Show (4:3)</PresentationFormat>
  <Paragraphs>91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</vt:lpstr>
      <vt:lpstr>Blank Presentation</vt:lpstr>
      <vt:lpstr>PowerPoint Presentation</vt:lpstr>
      <vt:lpstr>Background – B2Gold Corporation</vt:lpstr>
      <vt:lpstr>Location of Otjikoto Gold Mine</vt:lpstr>
      <vt:lpstr>Background – Otjikoto Gold Mine</vt:lpstr>
      <vt:lpstr>OGM - Environmental Department</vt:lpstr>
      <vt:lpstr>OGM - Environmental Department</vt:lpstr>
      <vt:lpstr>Challenges</vt:lpstr>
      <vt:lpstr>Challenges</vt:lpstr>
      <vt:lpstr>On the path to Success</vt:lpstr>
      <vt:lpstr>What could be done?</vt:lpstr>
      <vt:lpstr>Strategic Plan for E-COM</vt:lpstr>
    </vt:vector>
  </TitlesOfParts>
  <Company>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Akanandjembo@b2gold.com</dc:creator>
  <cp:lastModifiedBy>JARO</cp:lastModifiedBy>
  <cp:revision>528</cp:revision>
  <cp:lastPrinted>2017-06-28T12:31:14Z</cp:lastPrinted>
  <dcterms:created xsi:type="dcterms:W3CDTF">2012-08-17T19:32:21Z</dcterms:created>
  <dcterms:modified xsi:type="dcterms:W3CDTF">2017-09-08T13:59:34Z</dcterms:modified>
</cp:coreProperties>
</file>