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1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F56-DB59-4076-A78A-55AD521548FF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77935-9E80-49B0-80DE-E6B74697D60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1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1FEE7E-3435-4D93-98CA-87B325D45F25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5C6920-3CD5-42C3-B386-175C014BB9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en-US" dirty="0" smtClean="0"/>
              <a:t>Conservation Agriculture in Caprivi Region 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Presented by Tererai Msakwa</a:t>
            </a:r>
            <a:br>
              <a:rPr lang="en-US" sz="2400" dirty="0" smtClean="0"/>
            </a:br>
            <a:r>
              <a:rPr lang="en-US" sz="2400" dirty="0" smtClean="0"/>
              <a:t>Namibia Nature Foundation Project coordinator Caprivi</a:t>
            </a:r>
            <a:endParaRPr lang="en-US" sz="2400" dirty="0"/>
          </a:p>
        </p:txBody>
      </p:sp>
      <p:pic>
        <p:nvPicPr>
          <p:cNvPr id="1026" name="Picture 2" descr="E:\Documents\nnf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90499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land preparation</a:t>
            </a:r>
          </a:p>
          <a:p>
            <a:r>
              <a:rPr lang="en-US" dirty="0" smtClean="0"/>
              <a:t>Semi - Permanent planting stations</a:t>
            </a:r>
          </a:p>
          <a:p>
            <a:r>
              <a:rPr lang="en-US" dirty="0" smtClean="0"/>
              <a:t>Precise placement of seeds/manure or intercropping </a:t>
            </a:r>
          </a:p>
          <a:p>
            <a:r>
              <a:rPr lang="en-US" dirty="0" smtClean="0"/>
              <a:t>Crop residues</a:t>
            </a:r>
          </a:p>
          <a:p>
            <a:r>
              <a:rPr lang="en-US" dirty="0" smtClean="0"/>
              <a:t>Frequent weeding</a:t>
            </a:r>
          </a:p>
          <a:p>
            <a:r>
              <a:rPr lang="en-US" dirty="0" smtClean="0"/>
              <a:t>Crop rotation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Documents\nnf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1" y="5105400"/>
            <a:ext cx="11430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Ripper method</a:t>
            </a:r>
            <a:endParaRPr lang="en-US" dirty="0"/>
          </a:p>
        </p:txBody>
      </p:sp>
      <p:pic>
        <p:nvPicPr>
          <p:cNvPr id="4" name="Picture 2" descr="C:\Users\regional coordinator\Desktop\Monthly report NNF caprivi\Field day bukalo 14 feb\DSC05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759902"/>
            <a:ext cx="5852160" cy="438912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 drawn Ripper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Preparation By ripper</a:t>
            </a:r>
            <a:endParaRPr lang="en-US" dirty="0"/>
          </a:p>
        </p:txBody>
      </p:sp>
      <p:pic>
        <p:nvPicPr>
          <p:cNvPr id="3074" name="Picture 2" descr="C:\Users\regional coordinator\Desktop\Monthly report NNF caprivi\Field day bukalo 14 feb\DSC05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preparations by Hoe method</a:t>
            </a:r>
            <a:endParaRPr lang="en-US" dirty="0"/>
          </a:p>
        </p:txBody>
      </p:sp>
      <p:pic>
        <p:nvPicPr>
          <p:cNvPr id="4098" name="Picture 2" descr="C:\users\regional coordinator\Desktop\wor stuff\Programmes\CPP\pictures\bukalo 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47699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Ca in Pictures</a:t>
            </a:r>
            <a:endParaRPr lang="en-US" dirty="0"/>
          </a:p>
        </p:txBody>
      </p:sp>
      <p:pic>
        <p:nvPicPr>
          <p:cNvPr id="5122" name="Picture 2" descr="C:\Users\regional coordinator\Desktop\Monthly report NNF caprivi\Field day bukalo 14 feb\DSC05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dissemination</a:t>
            </a:r>
            <a:br>
              <a:rPr lang="en-US" dirty="0" smtClean="0"/>
            </a:br>
            <a:r>
              <a:rPr lang="en-US" dirty="0" smtClean="0"/>
              <a:t>Field days</a:t>
            </a:r>
            <a:endParaRPr lang="en-US" dirty="0"/>
          </a:p>
        </p:txBody>
      </p:sp>
      <p:pic>
        <p:nvPicPr>
          <p:cNvPr id="7170" name="Picture 2" descr="C:\Users\regional coordinator\Desktop\Monthly report NNF caprivi\Field day bukalo 14 feb\DSC05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2225415"/>
            <a:ext cx="6035040" cy="3458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days</a:t>
            </a:r>
            <a:endParaRPr lang="en-US" dirty="0"/>
          </a:p>
        </p:txBody>
      </p:sp>
      <p:pic>
        <p:nvPicPr>
          <p:cNvPr id="8194" name="Picture 2" descr="C:\Users\regional coordinator\Desktop\Monthly report NNF caprivi\Field day bukalo 14 feb\DSC05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600200"/>
            <a:ext cx="64769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days</a:t>
            </a:r>
            <a:endParaRPr lang="en-US" dirty="0"/>
          </a:p>
        </p:txBody>
      </p:sp>
      <p:pic>
        <p:nvPicPr>
          <p:cNvPr id="9218" name="Picture 2" descr="C:\Users\regional coordinator\Desktop\Monthly report NNF caprivi\Field day bukalo 14 feb\DSC05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68215"/>
            <a:ext cx="6035040" cy="437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days</a:t>
            </a:r>
            <a:endParaRPr lang="en-US" dirty="0"/>
          </a:p>
        </p:txBody>
      </p:sp>
      <p:pic>
        <p:nvPicPr>
          <p:cNvPr id="10242" name="Picture 2" descr="C:\Users\regional coordinator\Desktop\Monthly report NNF caprivi\Field day bukalo 14 feb\DSC05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NNF activities in Caprivi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Conservation farming- Market linkages</a:t>
            </a:r>
          </a:p>
          <a:p>
            <a:endParaRPr lang="en-US" dirty="0" smtClean="0"/>
          </a:p>
          <a:p>
            <a:r>
              <a:rPr lang="af-ZA" dirty="0" smtClean="0"/>
              <a:t>Agroforestry-Value  addition- Mungongo oil, JamBeekeeping</a:t>
            </a:r>
          </a:p>
          <a:p>
            <a:endParaRPr lang="en-US" dirty="0" smtClean="0"/>
          </a:p>
          <a:p>
            <a:r>
              <a:rPr lang="en-US" dirty="0" smtClean="0"/>
              <a:t>Chili and gardening</a:t>
            </a:r>
          </a:p>
          <a:p>
            <a:endParaRPr lang="en-US" dirty="0" smtClean="0"/>
          </a:p>
          <a:p>
            <a:r>
              <a:rPr lang="en-US" dirty="0" smtClean="0"/>
              <a:t>Fish farming</a:t>
            </a:r>
          </a:p>
          <a:p>
            <a:endParaRPr lang="en-US" dirty="0" smtClean="0"/>
          </a:p>
          <a:p>
            <a:r>
              <a:rPr lang="en-US" dirty="0" smtClean="0"/>
              <a:t>Poultry</a:t>
            </a:r>
          </a:p>
          <a:p>
            <a:endParaRPr lang="en-US" dirty="0"/>
          </a:p>
        </p:txBody>
      </p:sp>
      <p:pic>
        <p:nvPicPr>
          <p:cNvPr id="4" name="Picture 2" descr="E:\Documents\nnf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90499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days</a:t>
            </a:r>
            <a:endParaRPr lang="en-US" dirty="0"/>
          </a:p>
        </p:txBody>
      </p:sp>
      <p:pic>
        <p:nvPicPr>
          <p:cNvPr id="11266" name="Picture 2" descr="C:\Users\regional coordinator\Desktop\Monthly report NNF caprivi\Field day bukalo 14 feb\DSC05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Yields under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see attachment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Caprivi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 smtClean="0"/>
              <a:t>CA hoe</a:t>
            </a:r>
          </a:p>
          <a:p>
            <a:endParaRPr lang="af-ZA" dirty="0" smtClean="0"/>
          </a:p>
          <a:p>
            <a:r>
              <a:rPr lang="af-ZA" dirty="0" smtClean="0"/>
              <a:t>CA Ripper</a:t>
            </a:r>
          </a:p>
          <a:p>
            <a:endParaRPr lang="af-ZA" dirty="0" smtClean="0"/>
          </a:p>
          <a:p>
            <a:r>
              <a:rPr lang="af-ZA" dirty="0" smtClean="0"/>
              <a:t>Own Farm Adaptation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Expand CA activities in Caprivi</a:t>
            </a:r>
          </a:p>
          <a:p>
            <a:r>
              <a:rPr lang="en-ZA" dirty="0" smtClean="0"/>
              <a:t>Scale up adoption of CA in own farms (25m by 50m to 50m by 50m)</a:t>
            </a:r>
          </a:p>
          <a:p>
            <a:r>
              <a:rPr lang="en-ZA" dirty="0" smtClean="0"/>
              <a:t>Promote intercropping of cover crops (legumes)</a:t>
            </a:r>
          </a:p>
          <a:p>
            <a:r>
              <a:rPr lang="en-US" dirty="0" smtClean="0"/>
              <a:t>Market linkages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regional coordinator\Desktop\Monthly report NNF caprivi\Field day bukalo 14 feb\DSC0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858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MAWF</a:t>
            </a:r>
          </a:p>
          <a:p>
            <a:r>
              <a:rPr lang="en-US" dirty="0" smtClean="0"/>
              <a:t>CEDP</a:t>
            </a:r>
          </a:p>
          <a:p>
            <a:r>
              <a:rPr lang="en-US" dirty="0" smtClean="0"/>
              <a:t>MET</a:t>
            </a:r>
          </a:p>
          <a:p>
            <a:r>
              <a:rPr lang="en-US" dirty="0" smtClean="0"/>
              <a:t>IRDNC</a:t>
            </a:r>
          </a:p>
          <a:p>
            <a:r>
              <a:rPr lang="en-US" dirty="0" smtClean="0"/>
              <a:t>DOF</a:t>
            </a:r>
            <a:endParaRPr lang="en-US" dirty="0"/>
          </a:p>
        </p:txBody>
      </p:sp>
      <p:pic>
        <p:nvPicPr>
          <p:cNvPr id="4" name="Picture 2" descr="E:\Documents\nnf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90499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Background- Population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According to the 2001 statistics</a:t>
            </a:r>
          </a:p>
          <a:p>
            <a:pPr>
              <a:buNone/>
            </a:pPr>
            <a:r>
              <a:rPr lang="en-US" dirty="0" smtClean="0"/>
              <a:t>Females       				40,749</a:t>
            </a:r>
          </a:p>
          <a:p>
            <a:pPr>
              <a:buNone/>
            </a:pPr>
            <a:r>
              <a:rPr lang="en-US" dirty="0" smtClean="0"/>
              <a:t>Males               				39,077</a:t>
            </a:r>
          </a:p>
          <a:p>
            <a:pPr>
              <a:buNone/>
            </a:pPr>
            <a:r>
              <a:rPr lang="en-US" dirty="0" smtClean="0"/>
              <a:t>Total population size</a:t>
            </a:r>
            <a:r>
              <a:rPr lang="en-US" b="1" dirty="0" smtClean="0"/>
              <a:t>			</a:t>
            </a:r>
            <a:r>
              <a:rPr lang="en-US" dirty="0" smtClean="0"/>
              <a:t>79,826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urban areas		</a:t>
            </a:r>
            <a:r>
              <a:rPr lang="en-US" smtClean="0"/>
              <a:t>		28</a:t>
            </a:r>
            <a:r>
              <a:rPr lang="en-US" dirty="0" smtClean="0"/>
              <a:t>%</a:t>
            </a:r>
          </a:p>
          <a:p>
            <a:pPr>
              <a:buNone/>
            </a:pPr>
            <a:r>
              <a:rPr lang="en-US" dirty="0" smtClean="0"/>
              <a:t>In rural area				72%</a:t>
            </a:r>
          </a:p>
          <a:p>
            <a:pPr>
              <a:buNone/>
            </a:pPr>
            <a:r>
              <a:rPr lang="en-US" dirty="0" smtClean="0"/>
              <a:t>  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 prone area with erratic rainfall that rarely exceeds 500mm per annum</a:t>
            </a:r>
          </a:p>
          <a:p>
            <a:r>
              <a:rPr lang="af-ZA" dirty="0" smtClean="0"/>
              <a:t>Floods</a:t>
            </a:r>
            <a:endParaRPr lang="en-US" dirty="0" smtClean="0"/>
          </a:p>
          <a:p>
            <a:r>
              <a:rPr lang="en-US" dirty="0" smtClean="0"/>
              <a:t>72%  of the rural population mainly subsistence farming using conventional methods.</a:t>
            </a:r>
          </a:p>
          <a:p>
            <a:r>
              <a:rPr lang="en-US" dirty="0" smtClean="0"/>
              <a:t>Mainly fed through government aid since independence heavy reliance on aid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Subsistence farming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yield less than 1 tonnes on average 500kg per year</a:t>
            </a:r>
          </a:p>
          <a:p>
            <a:endParaRPr lang="en-US" dirty="0"/>
          </a:p>
        </p:txBody>
      </p:sp>
      <p:pic>
        <p:nvPicPr>
          <p:cNvPr id="2050" name="Picture 2" descr="C:\Users\regional coordinator\Desktop\Monthly report NNF caprivi\Field day bukalo 14 feb\DSC05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5334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 in caprivi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need to produce better quantities- Food security </a:t>
            </a:r>
          </a:p>
          <a:p>
            <a:r>
              <a:rPr lang="en-US" dirty="0" smtClean="0"/>
              <a:t>Soil conservation and land management</a:t>
            </a:r>
            <a:endParaRPr lang="en-US" dirty="0"/>
          </a:p>
        </p:txBody>
      </p:sp>
      <p:pic>
        <p:nvPicPr>
          <p:cNvPr id="4" name="Picture 2" descr="E:\Documents\nnf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90499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CA to Caprivi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2005/2006 under CEDP , CEE( WWF, USAID) </a:t>
            </a:r>
          </a:p>
          <a:p>
            <a:pPr>
              <a:buNone/>
            </a:pPr>
            <a:r>
              <a:rPr lang="en-US" dirty="0" smtClean="0"/>
              <a:t>CF system TOT farmer to farmer extension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Area coordinators – Facilitators, Trainer – LCF- CF- Farmers</a:t>
            </a:r>
          </a:p>
          <a:p>
            <a:pPr>
              <a:buNone/>
            </a:pPr>
            <a:r>
              <a:rPr lang="en-US" dirty="0" smtClean="0"/>
              <a:t>Total farmers under this programme( see attachment)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CPP funded from 2009 under NNF administration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adapted and in centres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9.4 Ha  under 125 farmers in 2011 ripper and hoe</a:t>
            </a:r>
          </a:p>
          <a:p>
            <a:endParaRPr lang="en-US" dirty="0" smtClean="0"/>
          </a:p>
          <a:p>
            <a:r>
              <a:rPr lang="en-US" dirty="0" smtClean="0"/>
              <a:t>Current recruitment 23 ha and 311 farmers ripper and hoe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294</Words>
  <Application>Microsoft Office PowerPoint</Application>
  <PresentationFormat>Bildschirmpräsentation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Apex</vt:lpstr>
      <vt:lpstr>Conservation Agriculture in Caprivi Region  </vt:lpstr>
      <vt:lpstr>NNF activities in Caprivi</vt:lpstr>
      <vt:lpstr>Stakeholders</vt:lpstr>
      <vt:lpstr>Conservation farming</vt:lpstr>
      <vt:lpstr>Farming activities</vt:lpstr>
      <vt:lpstr>Subsistence farming results</vt:lpstr>
      <vt:lpstr>Why CA in caprivi</vt:lpstr>
      <vt:lpstr>Introduction of CA to Caprivi</vt:lpstr>
      <vt:lpstr>CPP funded from 2009 under NNF administration </vt:lpstr>
      <vt:lpstr>Principles of CA</vt:lpstr>
      <vt:lpstr>Ripper method</vt:lpstr>
      <vt:lpstr>Ox drawn Ripper</vt:lpstr>
      <vt:lpstr>Land Preparation By ripper</vt:lpstr>
      <vt:lpstr>Land preparations by Hoe method</vt:lpstr>
      <vt:lpstr>Results For Ca in Pictures</vt:lpstr>
      <vt:lpstr>Information dissemination Field days</vt:lpstr>
      <vt:lpstr>Field days</vt:lpstr>
      <vt:lpstr>Field days</vt:lpstr>
      <vt:lpstr>Field days</vt:lpstr>
      <vt:lpstr>Field days</vt:lpstr>
      <vt:lpstr>Yields under CA</vt:lpstr>
      <vt:lpstr>Challenges for Caprivi</vt:lpstr>
      <vt:lpstr>Way forward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Agriculture in Caprivi Region  Presented by Tererai Msakwa Namibia Nature Foundation Project coordinator Caprivi</dc:title>
  <dc:creator>regional coordinator</dc:creator>
  <cp:lastModifiedBy>Sonja Schubert</cp:lastModifiedBy>
  <cp:revision>5</cp:revision>
  <dcterms:created xsi:type="dcterms:W3CDTF">2012-06-18T10:24:06Z</dcterms:created>
  <dcterms:modified xsi:type="dcterms:W3CDTF">2014-02-13T13:49:08Z</dcterms:modified>
</cp:coreProperties>
</file>